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8" r:id="rId2"/>
    <p:sldMasterId id="2147483714" r:id="rId3"/>
  </p:sldMasterIdLst>
  <p:notesMasterIdLst>
    <p:notesMasterId r:id="rId67"/>
  </p:notesMasterIdLst>
  <p:sldIdLst>
    <p:sldId id="381" r:id="rId4"/>
    <p:sldId id="414" r:id="rId5"/>
    <p:sldId id="423" r:id="rId6"/>
    <p:sldId id="427" r:id="rId7"/>
    <p:sldId id="428" r:id="rId8"/>
    <p:sldId id="429" r:id="rId9"/>
    <p:sldId id="430" r:id="rId10"/>
    <p:sldId id="431" r:id="rId11"/>
    <p:sldId id="511" r:id="rId12"/>
    <p:sldId id="514" r:id="rId13"/>
    <p:sldId id="513" r:id="rId14"/>
    <p:sldId id="525" r:id="rId15"/>
    <p:sldId id="512" r:id="rId16"/>
    <p:sldId id="426" r:id="rId17"/>
    <p:sldId id="432" r:id="rId18"/>
    <p:sldId id="436" r:id="rId19"/>
    <p:sldId id="433" r:id="rId20"/>
    <p:sldId id="435" r:id="rId21"/>
    <p:sldId id="434" r:id="rId22"/>
    <p:sldId id="437" r:id="rId23"/>
    <p:sldId id="438" r:id="rId24"/>
    <p:sldId id="439" r:id="rId25"/>
    <p:sldId id="515" r:id="rId26"/>
    <p:sldId id="505" r:id="rId27"/>
    <p:sldId id="506" r:id="rId28"/>
    <p:sldId id="508" r:id="rId29"/>
    <p:sldId id="507" r:id="rId30"/>
    <p:sldId id="510" r:id="rId31"/>
    <p:sldId id="509" r:id="rId32"/>
    <p:sldId id="516" r:id="rId33"/>
    <p:sldId id="469" r:id="rId34"/>
    <p:sldId id="547" r:id="rId35"/>
    <p:sldId id="490" r:id="rId36"/>
    <p:sldId id="491" r:id="rId37"/>
    <p:sldId id="546" r:id="rId38"/>
    <p:sldId id="492" r:id="rId39"/>
    <p:sldId id="495" r:id="rId40"/>
    <p:sldId id="496" r:id="rId41"/>
    <p:sldId id="526" r:id="rId42"/>
    <p:sldId id="528" r:id="rId43"/>
    <p:sldId id="529" r:id="rId44"/>
    <p:sldId id="413" r:id="rId45"/>
    <p:sldId id="422" r:id="rId46"/>
    <p:sldId id="415" r:id="rId47"/>
    <p:sldId id="416" r:id="rId48"/>
    <p:sldId id="417" r:id="rId49"/>
    <p:sldId id="418" r:id="rId50"/>
    <p:sldId id="447" r:id="rId51"/>
    <p:sldId id="419" r:id="rId52"/>
    <p:sldId id="420" r:id="rId53"/>
    <p:sldId id="335" r:id="rId54"/>
    <p:sldId id="530" r:id="rId55"/>
    <p:sldId id="421" r:id="rId56"/>
    <p:sldId id="518" r:id="rId57"/>
    <p:sldId id="534" r:id="rId58"/>
    <p:sldId id="542" r:id="rId59"/>
    <p:sldId id="536" r:id="rId60"/>
    <p:sldId id="537" r:id="rId61"/>
    <p:sldId id="538" r:id="rId62"/>
    <p:sldId id="329" r:id="rId63"/>
    <p:sldId id="539" r:id="rId64"/>
    <p:sldId id="544" r:id="rId65"/>
    <p:sldId id="481"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66658"/>
    <a:srgbClr val="E8EE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3" autoAdjust="0"/>
    <p:restoredTop sz="93409" autoAdjust="0"/>
  </p:normalViewPr>
  <p:slideViewPr>
    <p:cSldViewPr snapToGrid="0">
      <p:cViewPr varScale="1">
        <p:scale>
          <a:sx n="149" d="100"/>
          <a:sy n="149" d="100"/>
        </p:scale>
        <p:origin x="876"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s>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906C98-FC35-46CA-A6E3-F5345057F9F0}" type="datetimeFigureOut">
              <a:rPr lang="en-US" smtClean="0"/>
              <a:t>9/4/2025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91FA64-B339-4C6C-88A5-CC64E3C4D1AB}" type="slidenum">
              <a:rPr lang="en-US" smtClean="0"/>
              <a:t>‹#›</a:t>
            </a:fld>
            <a:endParaRPr lang="en-US"/>
          </a:p>
        </p:txBody>
      </p:sp>
    </p:spTree>
    <p:extLst>
      <p:ext uri="{BB962C8B-B14F-4D97-AF65-F5344CB8AC3E}">
        <p14:creationId xmlns:p14="http://schemas.microsoft.com/office/powerpoint/2010/main" val="1236859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91FA64-B339-4C6C-88A5-CC64E3C4D1AB}" type="slidenum">
              <a:rPr lang="en-US" smtClean="0"/>
              <a:t>33</a:t>
            </a:fld>
            <a:endParaRPr lang="en-US"/>
          </a:p>
        </p:txBody>
      </p:sp>
    </p:spTree>
    <p:extLst>
      <p:ext uri="{BB962C8B-B14F-4D97-AF65-F5344CB8AC3E}">
        <p14:creationId xmlns:p14="http://schemas.microsoft.com/office/powerpoint/2010/main" val="1663104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391FA64-B339-4C6C-88A5-CC64E3C4D1AB}" type="slidenum">
              <a:rPr lang="en-US" smtClean="0"/>
              <a:t>60</a:t>
            </a:fld>
            <a:endParaRPr lang="en-US"/>
          </a:p>
        </p:txBody>
      </p:sp>
    </p:spTree>
    <p:extLst>
      <p:ext uri="{BB962C8B-B14F-4D97-AF65-F5344CB8AC3E}">
        <p14:creationId xmlns:p14="http://schemas.microsoft.com/office/powerpoint/2010/main" val="2585390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875148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339901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6538496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2">
                    <a:lumMod val="50000"/>
                  </a:schemeClr>
                </a:solidFill>
              </a:defRPr>
            </a:lvl1p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a:xfrm rot="21420000">
            <a:off x="-9144" y="4882896"/>
            <a:ext cx="4050792" cy="1197864"/>
          </a:xfrm>
        </p:spPr>
        <p:txBody>
          <a:bodyPr vert="horz" lIns="91440" tIns="45720" rIns="91440" bIns="45720" rtlCol="0" anchor="ctr"/>
          <a:lstStyle>
            <a:lvl1pPr algn="r">
              <a:defRPr lang="en-US" sz="5400" dirty="0"/>
            </a:lvl1pPr>
          </a:lstStyle>
          <a:p>
            <a:endParaRPr>
              <a:solidFill>
                <a:srgbClr val="629D7D">
                  <a:lumMod val="50000"/>
                </a:srgbClr>
              </a:solidFill>
            </a:endParaRPr>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5DB342A5-4CBE-4807-BFEF-CC88330B97D7}" type="slidenum">
              <a:rPr lang="en-US" smtClean="0">
                <a:solidFill>
                  <a:prstClr val="black">
                    <a:lumMod val="75000"/>
                    <a:lumOff val="25000"/>
                  </a:prstClr>
                </a:solidFill>
              </a:rPr>
              <a:pPr/>
              <a:t>‹#›</a:t>
            </a:fld>
            <a:endParaRPr lang="en-US">
              <a:solidFill>
                <a:prstClr val="black">
                  <a:lumMod val="75000"/>
                  <a:lumOff val="25000"/>
                </a:prstClr>
              </a:solidFill>
            </a:endParaRPr>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178805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6552877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02205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2482627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8" name="Footer Placeholder 7"/>
          <p:cNvSpPr>
            <a:spLocks noGrp="1"/>
          </p:cNvSpPr>
          <p:nvPr>
            <p:ph type="ftr" sz="quarter" idx="11"/>
          </p:nvPr>
        </p:nvSpPr>
        <p:spPr/>
        <p:txBody>
          <a:bodyPr/>
          <a:lstStyle/>
          <a:p>
            <a:endParaRPr lang="en-US">
              <a:solidFill>
                <a:srgbClr val="629D7D">
                  <a:lumMod val="50000"/>
                </a:srgbClr>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39289761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166779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3" name="Footer Placeholder 2"/>
          <p:cNvSpPr>
            <a:spLocks noGrp="1"/>
          </p:cNvSpPr>
          <p:nvPr>
            <p:ph type="ftr" sz="quarter" idx="11"/>
          </p:nvPr>
        </p:nvSpPr>
        <p:spPr/>
        <p:txBody>
          <a:bodyPr/>
          <a:lstStyle/>
          <a:p>
            <a:endParaRPr lang="en-US">
              <a:solidFill>
                <a:srgbClr val="629D7D">
                  <a:lumMod val="50000"/>
                </a:srgbClr>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5496169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40009974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99487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5562668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6642473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5809801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sz="8000" dirty="0">
                <a:solidFill>
                  <a:prstClr val="black"/>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a:r>
              <a:rPr lang="en-US" sz="8000" dirty="0">
                <a:solidFill>
                  <a:prstClr val="black"/>
                </a:solidFill>
                <a:effectLst/>
              </a:rPr>
              <a:t>”</a:t>
            </a:r>
          </a:p>
        </p:txBody>
      </p:sp>
    </p:spTree>
    <p:extLst>
      <p:ext uri="{BB962C8B-B14F-4D97-AF65-F5344CB8AC3E}">
        <p14:creationId xmlns:p14="http://schemas.microsoft.com/office/powerpoint/2010/main" val="10284548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6" name="Footer Placeholder 5"/>
          <p:cNvSpPr>
            <a:spLocks noGrp="1"/>
          </p:cNvSpPr>
          <p:nvPr>
            <p:ph type="ftr" sz="quarter" idx="11"/>
          </p:nvPr>
        </p:nvSpPr>
        <p:spPr/>
        <p:txBody>
          <a:bodyPr/>
          <a:lstStyle/>
          <a:p>
            <a:endParaRPr lang="en-US">
              <a:solidFill>
                <a:srgbClr val="629D7D">
                  <a:lumMod val="50000"/>
                </a:srgbClr>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5457314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9844555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4" name="Footer Placeholder 3"/>
          <p:cNvSpPr>
            <a:spLocks noGrp="1"/>
          </p:cNvSpPr>
          <p:nvPr>
            <p:ph type="ftr" sz="quarter" idx="11"/>
          </p:nvPr>
        </p:nvSpPr>
        <p:spPr/>
        <p:txBody>
          <a:bodyPr/>
          <a:lstStyle/>
          <a:p>
            <a:endParaRPr lang="en-US">
              <a:solidFill>
                <a:srgbClr val="629D7D">
                  <a:lumMod val="50000"/>
                </a:srgbClr>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1021464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24572720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11"/>
          </p:nvPr>
        </p:nvSpPr>
        <p:spPr/>
        <p:txBody>
          <a:bodyPr/>
          <a:lstStyle/>
          <a:p>
            <a:endParaRPr lang="en-US">
              <a:solidFill>
                <a:srgbClr val="629D7D">
                  <a:lumMod val="50000"/>
                </a:srgbClr>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1431284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1643493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967061-03EE-4E2B-BC5F-2023E565848B}" type="datetimeFigureOut">
              <a:rPr lang="en-US" smtClean="0"/>
              <a:t>9/4/2025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1409232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558300" y="5956137"/>
            <a:ext cx="1052508" cy="365125"/>
          </a:xfrm>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5182137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18178485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40245160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8" name="Footer Placeholder 7"/>
          <p:cNvSpPr>
            <a:spLocks noGrp="1"/>
          </p:cNvSpPr>
          <p:nvPr>
            <p:ph type="ftr" sz="quarter" idx="11"/>
          </p:nvPr>
        </p:nvSpPr>
        <p:spPr/>
        <p:txBody>
          <a:bodyPr/>
          <a:lstStyle/>
          <a:p>
            <a:endParaRPr lang="en-US">
              <a:solidFill>
                <a:srgbClr val="8CB64A"/>
              </a:solidFill>
            </a:endParaRPr>
          </a:p>
        </p:txBody>
      </p:sp>
      <p:sp>
        <p:nvSpPr>
          <p:cNvPr id="9" name="Slide Number Placeholder 8"/>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41651686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4" name="Footer Placeholder 3"/>
          <p:cNvSpPr>
            <a:spLocks noGrp="1"/>
          </p:cNvSpPr>
          <p:nvPr>
            <p:ph type="ftr" sz="quarter" idx="11"/>
          </p:nvPr>
        </p:nvSpPr>
        <p:spPr/>
        <p:txBody>
          <a:bodyPr/>
          <a:lstStyle/>
          <a:p>
            <a:endParaRPr lang="en-US">
              <a:solidFill>
                <a:srgbClr val="8CB64A"/>
              </a:solidFill>
            </a:endParaRPr>
          </a:p>
        </p:txBody>
      </p:sp>
      <p:sp>
        <p:nvSpPr>
          <p:cNvPr id="5" name="Slide Number Placeholder 4"/>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38564768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3" name="Footer Placeholder 2"/>
          <p:cNvSpPr>
            <a:spLocks noGrp="1"/>
          </p:cNvSpPr>
          <p:nvPr>
            <p:ph type="ftr" sz="quarter" idx="11"/>
          </p:nvPr>
        </p:nvSpPr>
        <p:spPr/>
        <p:txBody>
          <a:bodyPr/>
          <a:lstStyle/>
          <a:p>
            <a:endParaRPr lang="en-US">
              <a:solidFill>
                <a:srgbClr val="8CB64A"/>
              </a:solidFill>
            </a:endParaRPr>
          </a:p>
        </p:txBody>
      </p:sp>
      <p:sp>
        <p:nvSpPr>
          <p:cNvPr id="4" name="Slide Number Placeholder 3"/>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395610987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solidFill>
                <a:srgbClr val="366658">
                  <a:lumMod val="75000"/>
                  <a:lumOff val="25000"/>
                </a:srgbClr>
              </a:solidFill>
            </a:endParaRP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3053887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6" name="Footer Placeholder 5"/>
          <p:cNvSpPr>
            <a:spLocks noGrp="1"/>
          </p:cNvSpPr>
          <p:nvPr>
            <p:ph type="ftr" sz="quarter" idx="11"/>
          </p:nvPr>
        </p:nvSpPr>
        <p:spPr/>
        <p:txBody>
          <a:bodyPr/>
          <a:lstStyle/>
          <a:p>
            <a:endParaRPr lang="en-US">
              <a:solidFill>
                <a:srgbClr val="8CB64A"/>
              </a:solidFill>
            </a:endParaRPr>
          </a:p>
        </p:txBody>
      </p:sp>
      <p:sp>
        <p:nvSpPr>
          <p:cNvPr id="7" name="Slide Number Placeholder 6"/>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22687128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11"/>
          </p:nvPr>
        </p:nvSpPr>
        <p:spPr/>
        <p:txBody>
          <a:bodyPr/>
          <a:lstStyle/>
          <a:p>
            <a:endParaRPr lang="en-US">
              <a:solidFill>
                <a:srgbClr val="8CB64A"/>
              </a:solidFill>
            </a:endParaRPr>
          </a:p>
        </p:txBody>
      </p:sp>
      <p:sp>
        <p:nvSpPr>
          <p:cNvPr id="6" name="Slide Number Placeholder 5"/>
          <p:cNvSpPr>
            <a:spLocks noGrp="1"/>
          </p:cNvSpPr>
          <p:nvPr>
            <p:ph type="sldNum" sz="quarter" idx="12"/>
          </p:nvPr>
        </p:nvSpPr>
        <p:spPr/>
        <p:txBody>
          <a:bodyPr/>
          <a:lstStyle/>
          <a:p>
            <a:fld id="{5DB342A5-4CBE-4807-BFEF-CC88330B97D7}" type="slidenum">
              <a:rPr lang="en-US" smtClean="0">
                <a:solidFill>
                  <a:srgbClr val="8CB64A"/>
                </a:solidFill>
              </a:rPr>
              <a:pPr/>
              <a:t>‹#›</a:t>
            </a:fld>
            <a:endParaRPr lang="en-US">
              <a:solidFill>
                <a:srgbClr val="8CB64A"/>
              </a:solidFill>
            </a:endParaRPr>
          </a:p>
        </p:txBody>
      </p:sp>
    </p:spTree>
    <p:extLst>
      <p:ext uri="{BB962C8B-B14F-4D97-AF65-F5344CB8AC3E}">
        <p14:creationId xmlns:p14="http://schemas.microsoft.com/office/powerpoint/2010/main" val="103118972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60E5FA6-3420-46C9-8B77-AD013BB1820D}" type="datetimeFigureOut">
              <a:rPr lang="en-US" smtClean="0">
                <a:solidFill>
                  <a:srgbClr val="366658">
                    <a:lumMod val="75000"/>
                    <a:lumOff val="25000"/>
                  </a:srgbClr>
                </a:solidFill>
              </a:rPr>
              <a:pPr/>
              <a:t>9/4/2025</a:t>
            </a:fld>
            <a:endParaRPr lang="en-US">
              <a:solidFill>
                <a:srgbClr val="366658">
                  <a:lumMod val="75000"/>
                  <a:lumOff val="25000"/>
                </a:srgbClr>
              </a:solidFill>
            </a:endParaRPr>
          </a:p>
        </p:txBody>
      </p:sp>
      <p:sp>
        <p:nvSpPr>
          <p:cNvPr id="5" name="Footer Placeholder 4"/>
          <p:cNvSpPr>
            <a:spLocks noGrp="1"/>
          </p:cNvSpPr>
          <p:nvPr>
            <p:ph type="ftr" sz="quarter" idx="11"/>
          </p:nvPr>
        </p:nvSpPr>
        <p:spPr>
          <a:xfrm>
            <a:off x="774923" y="5951811"/>
            <a:ext cx="7896279" cy="365125"/>
          </a:xfrm>
        </p:spPr>
        <p:txBody>
          <a:bodyPr/>
          <a:lstStyle/>
          <a:p>
            <a:endParaRPr lang="en-US">
              <a:solidFill>
                <a:srgbClr val="8CB64A"/>
              </a:solidFill>
            </a:endParaRP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DB342A5-4CBE-4807-BFEF-CC88330B97D7}" type="slidenum">
              <a:rPr lang="en-US" smtClean="0">
                <a:solidFill>
                  <a:srgbClr val="366658">
                    <a:lumMod val="75000"/>
                    <a:lumOff val="25000"/>
                  </a:srgbClr>
                </a:solidFill>
              </a:rPr>
              <a:pPr/>
              <a:t>‹#›</a:t>
            </a:fld>
            <a:endParaRPr lang="en-US">
              <a:solidFill>
                <a:srgbClr val="366658">
                  <a:lumMod val="75000"/>
                  <a:lumOff val="25000"/>
                </a:srgbClr>
              </a:solidFill>
            </a:endParaRPr>
          </a:p>
        </p:txBody>
      </p:sp>
    </p:spTree>
    <p:extLst>
      <p:ext uri="{BB962C8B-B14F-4D97-AF65-F5344CB8AC3E}">
        <p14:creationId xmlns:p14="http://schemas.microsoft.com/office/powerpoint/2010/main" val="338752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4967061-03EE-4E2B-BC5F-2023E565848B}"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631338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4967061-03EE-4E2B-BC5F-2023E565848B}" type="datetimeFigureOut">
              <a:rPr lang="en-US" smtClean="0"/>
              <a:t>9/4/2025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825517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967061-03EE-4E2B-BC5F-2023E565848B}" type="datetimeFigureOut">
              <a:rPr lang="en-US" smtClean="0"/>
              <a:t>9/4/2025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2321202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67061-03EE-4E2B-BC5F-2023E565848B}" type="datetimeFigureOut">
              <a:rPr lang="en-US" smtClean="0"/>
              <a:t>9/4/2025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1635489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3344615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967061-03EE-4E2B-BC5F-2023E565848B}" type="datetimeFigureOut">
              <a:rPr lang="en-US" smtClean="0"/>
              <a:t>9/4/2025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6226E-B7EA-4F15-B882-9F6BC0DDFC84}" type="slidenum">
              <a:rPr lang="en-US" smtClean="0"/>
              <a:t>‹#›</a:t>
            </a:fld>
            <a:endParaRPr lang="en-US"/>
          </a:p>
        </p:txBody>
      </p:sp>
    </p:spTree>
    <p:extLst>
      <p:ext uri="{BB962C8B-B14F-4D97-AF65-F5344CB8AC3E}">
        <p14:creationId xmlns:p14="http://schemas.microsoft.com/office/powerpoint/2010/main" val="956929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3.jp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3.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67061-03EE-4E2B-BC5F-2023E565848B}" type="datetimeFigureOut">
              <a:rPr lang="en-US" smtClean="0"/>
              <a:t>9/4/2025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6226E-B7EA-4F15-B882-9F6BC0DDFC84}" type="slidenum">
              <a:rPr lang="en-US" smtClean="0"/>
              <a:t>‹#›</a:t>
            </a:fld>
            <a:endParaRPr lang="en-US"/>
          </a:p>
        </p:txBody>
      </p:sp>
    </p:spTree>
    <p:extLst>
      <p:ext uri="{BB962C8B-B14F-4D97-AF65-F5344CB8AC3E}">
        <p14:creationId xmlns:p14="http://schemas.microsoft.com/office/powerpoint/2010/main" val="17785890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2">
                    <a:lumMod val="50000"/>
                  </a:schemeClr>
                </a:solidFill>
              </a:defRPr>
            </a:lvl1pPr>
          </a:lstStyle>
          <a:p>
            <a:fld id="{260E5FA6-3420-46C9-8B77-AD013BB1820D}" type="datetimeFigureOut">
              <a:rPr lang="en-US" smtClean="0">
                <a:solidFill>
                  <a:srgbClr val="629D7D">
                    <a:lumMod val="50000"/>
                  </a:srgbClr>
                </a:solidFill>
              </a:rPr>
              <a:pPr/>
              <a:t>9/4/2025</a:t>
            </a:fld>
            <a:endParaRPr lang="en-US">
              <a:solidFill>
                <a:srgbClr val="629D7D">
                  <a:lumMod val="50000"/>
                </a:srgbClr>
              </a:solidFill>
            </a:endParaRPr>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2">
                    <a:lumMod val="50000"/>
                  </a:schemeClr>
                </a:solidFill>
              </a:defRPr>
            </a:lvl1pPr>
          </a:lstStyle>
          <a:p>
            <a:endParaRPr lang="en-US">
              <a:solidFill>
                <a:srgbClr val="629D7D">
                  <a:lumMod val="50000"/>
                </a:srgbClr>
              </a:solidFill>
            </a:endParaRPr>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2">
                    <a:lumMod val="50000"/>
                  </a:schemeClr>
                </a:solidFill>
              </a:defRPr>
            </a:lvl1pPr>
          </a:lstStyle>
          <a:p>
            <a:fld id="{5DB342A5-4CBE-4807-BFEF-CC88330B97D7}" type="slidenum">
              <a:rPr lang="en-US" smtClean="0">
                <a:solidFill>
                  <a:srgbClr val="629D7D">
                    <a:lumMod val="50000"/>
                  </a:srgbClr>
                </a:solidFill>
              </a:rPr>
              <a:pPr/>
              <a:t>‹#›</a:t>
            </a:fld>
            <a:endParaRPr lang="en-US">
              <a:solidFill>
                <a:srgbClr val="629D7D">
                  <a:lumMod val="50000"/>
                </a:srgbClr>
              </a:solidFill>
            </a:endParaRPr>
          </a:p>
        </p:txBody>
      </p:sp>
    </p:spTree>
    <p:extLst>
      <p:ext uri="{BB962C8B-B14F-4D97-AF65-F5344CB8AC3E}">
        <p14:creationId xmlns:p14="http://schemas.microsoft.com/office/powerpoint/2010/main" val="138087276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60E5FA6-3420-46C9-8B77-AD013BB1820D}" type="datetimeFigureOut">
              <a:rPr lang="en-US" smtClean="0">
                <a:solidFill>
                  <a:srgbClr val="8CB64A"/>
                </a:solidFill>
              </a:rPr>
              <a:pPr/>
              <a:t>9/4/2025</a:t>
            </a:fld>
            <a:endParaRPr lang="en-US">
              <a:solidFill>
                <a:srgbClr val="8CB64A"/>
              </a:solidFill>
            </a:endParaRPr>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solidFill>
                <a:srgbClr val="8CB64A"/>
              </a:solidFill>
            </a:endParaRP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DB342A5-4CBE-4807-BFEF-CC88330B97D7}" type="slidenum">
              <a:rPr lang="en-US" smtClean="0">
                <a:solidFill>
                  <a:srgbClr val="8CB64A"/>
                </a:solidFill>
              </a:rPr>
              <a:pPr/>
              <a:t>‹#›</a:t>
            </a:fld>
            <a:endParaRPr lang="en-US">
              <a:solidFill>
                <a:srgbClr val="8CB64A"/>
              </a:solidFill>
            </a:endParaRPr>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86492347"/>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30.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3.png"/><Relationship Id="rId1" Type="http://schemas.openxmlformats.org/officeDocument/2006/relationships/slideLayout" Target="../slideLayouts/slideLayout30.xml"/><Relationship Id="rId4" Type="http://schemas.openxmlformats.org/officeDocument/2006/relationships/image" Target="../media/image34.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30.xml"/><Relationship Id="rId4" Type="http://schemas.openxmlformats.org/officeDocument/2006/relationships/image" Target="../media/image3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30.xml"/><Relationship Id="rId4" Type="http://schemas.openxmlformats.org/officeDocument/2006/relationships/image" Target="../media/image6.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3.xml"/><Relationship Id="rId5" Type="http://schemas.openxmlformats.org/officeDocument/2006/relationships/image" Target="../media/image40.png"/><Relationship Id="rId4" Type="http://schemas.openxmlformats.org/officeDocument/2006/relationships/image" Target="../media/image39.png"/></Relationships>
</file>

<file path=ppt/slides/_rels/slide4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1.png"/><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30.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4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30.xml"/><Relationship Id="rId5" Type="http://schemas.openxmlformats.org/officeDocument/2006/relationships/image" Target="../media/image50.png"/><Relationship Id="rId4" Type="http://schemas.openxmlformats.org/officeDocument/2006/relationships/image" Target="../media/image49.png"/></Relationships>
</file>

<file path=ppt/slides/_rels/slide4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30.xml"/><Relationship Id="rId4" Type="http://schemas.openxmlformats.org/officeDocument/2006/relationships/image" Target="../media/image53.png"/></Relationships>
</file>

<file path=ppt/slides/_rels/slide4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30.xml"/><Relationship Id="rId5" Type="http://schemas.openxmlformats.org/officeDocument/2006/relationships/image" Target="../media/image38.png"/><Relationship Id="rId4" Type="http://schemas.openxmlformats.org/officeDocument/2006/relationships/image" Target="../media/image56.PNG"/></Relationships>
</file>

<file path=ppt/slides/_rels/slide4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30.xml"/><Relationship Id="rId4" Type="http://schemas.openxmlformats.org/officeDocument/2006/relationships/image" Target="../media/image59.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8.png"/><Relationship Id="rId7"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30.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3.png"/><Relationship Id="rId4" Type="http://schemas.openxmlformats.org/officeDocument/2006/relationships/image" Target="../media/image9.png"/><Relationship Id="rId9" Type="http://schemas.microsoft.com/office/2007/relationships/hdphoto" Target="../media/hdphoto3.wdp"/></Relationships>
</file>

<file path=ppt/slides/_rels/slide5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30.xml"/><Relationship Id="rId4" Type="http://schemas.openxmlformats.org/officeDocument/2006/relationships/image" Target="../media/image6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37.png"/><Relationship Id="rId1" Type="http://schemas.openxmlformats.org/officeDocument/2006/relationships/slideLayout" Target="../slideLayouts/slideLayout30.xml"/><Relationship Id="rId4" Type="http://schemas.microsoft.com/office/2007/relationships/hdphoto" Target="../media/hdphoto5.wdp"/></Relationships>
</file>

<file path=ppt/slides/_rels/slide5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30.xml"/><Relationship Id="rId5" Type="http://schemas.openxmlformats.org/officeDocument/2006/relationships/image" Target="../media/image40.png"/><Relationship Id="rId4" Type="http://schemas.openxmlformats.org/officeDocument/2006/relationships/image" Target="../media/image39.png"/></Relationships>
</file>

<file path=ppt/slides/_rels/slide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30.xml"/></Relationships>
</file>

<file path=ppt/slides/_rels/slide5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30.xml"/><Relationship Id="rId5" Type="http://schemas.openxmlformats.org/officeDocument/2006/relationships/image" Target="../media/image69.png"/><Relationship Id="rId4" Type="http://schemas.openxmlformats.org/officeDocument/2006/relationships/image" Target="../media/image68.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0.xml"/></Relationships>
</file>

<file path=ppt/slides/_rels/slide6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71.png"/><Relationship Id="rId1" Type="http://schemas.openxmlformats.org/officeDocument/2006/relationships/slideLayout" Target="../slideLayouts/slideLayout2.xml"/><Relationship Id="rId5" Type="http://schemas.openxmlformats.org/officeDocument/2006/relationships/image" Target="../media/image72.png"/><Relationship Id="rId4" Type="http://schemas.openxmlformats.org/officeDocument/2006/relationships/image" Target="../media/image65.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925067" y="817225"/>
            <a:ext cx="9755187" cy="2766528"/>
          </a:xfrm>
        </p:spPr>
        <p:txBody>
          <a:bodyPr>
            <a:normAutofit fontScale="90000"/>
          </a:bodyPr>
          <a:lstStyle/>
          <a:p>
            <a:r>
              <a:rPr lang="en-US" u="sng" dirty="0"/>
              <a:t>C.6</a:t>
            </a:r>
            <a:r>
              <a:rPr lang="en-US" dirty="0"/>
              <a:t> </a:t>
            </a:r>
            <a:r>
              <a:rPr lang="en-US" dirty="0" err="1"/>
              <a:t>Formatele</a:t>
            </a:r>
            <a:r>
              <a:rPr lang="en-US" dirty="0"/>
              <a:t> de </a:t>
            </a:r>
            <a:r>
              <a:rPr lang="en-US" dirty="0" err="1"/>
              <a:t>fișiere</a:t>
            </a:r>
            <a:r>
              <a:rPr lang="en-US" dirty="0"/>
              <a:t> </a:t>
            </a:r>
            <a:r>
              <a:rPr lang="en-US" dirty="0" err="1"/>
              <a:t>și</a:t>
            </a:r>
            <a:r>
              <a:rPr lang="en-US" dirty="0"/>
              <a:t> </a:t>
            </a:r>
            <a:r>
              <a:rPr lang="en-US" dirty="0" err="1"/>
              <a:t>regimul</a:t>
            </a:r>
            <a:r>
              <a:rPr lang="en-US" dirty="0"/>
              <a:t> de </a:t>
            </a:r>
            <a:r>
              <a:rPr lang="en-US" dirty="0" err="1"/>
              <a:t>compilare</a:t>
            </a:r>
            <a:r>
              <a:rPr lang="en-US" dirty="0"/>
              <a:t> </a:t>
            </a:r>
          </a:p>
        </p:txBody>
      </p:sp>
      <p:sp>
        <p:nvSpPr>
          <p:cNvPr id="3" name="Subtitle 2"/>
          <p:cNvSpPr>
            <a:spLocks noGrp="1"/>
          </p:cNvSpPr>
          <p:nvPr>
            <p:ph type="subTitle" idx="1"/>
          </p:nvPr>
        </p:nvSpPr>
        <p:spPr/>
        <p:txBody>
          <a:bodyPr/>
          <a:lstStyle/>
          <a:p>
            <a:r>
              <a:rPr lang="en-US"/>
              <a:t>Paul A. Gagniuc</a:t>
            </a:r>
          </a:p>
        </p:txBody>
      </p:sp>
      <p:sp>
        <p:nvSpPr>
          <p:cNvPr id="4" name="Rectangle 3"/>
          <p:cNvSpPr/>
          <p:nvPr/>
        </p:nvSpPr>
        <p:spPr>
          <a:xfrm rot="21419859">
            <a:off x="7300616" y="4413841"/>
            <a:ext cx="3958071" cy="369332"/>
          </a:xfrm>
          <a:prstGeom prst="rect">
            <a:avLst/>
          </a:prstGeom>
        </p:spPr>
        <p:txBody>
          <a:bodyPr wrap="none">
            <a:spAutoFit/>
          </a:bodyPr>
          <a:lstStyle/>
          <a:p>
            <a:r>
              <a:rPr lang="en-US">
                <a:solidFill>
                  <a:srgbClr val="629D7D">
                    <a:lumMod val="20000"/>
                    <a:lumOff val="80000"/>
                  </a:srgbClr>
                </a:solidFill>
              </a:rPr>
              <a:t>Academia Tehnică Militară „Ferdinand I”</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469533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lowchart: Process 22"/>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Exemple in cutter</a:t>
            </a:r>
            <a:br>
              <a:rPr lang="en-US"/>
            </a:br>
            <a:r>
              <a:rPr lang="en-US" sz="2000"/>
              <a:t>magic headers (</a:t>
            </a:r>
            <a:r>
              <a:rPr lang="en-US" sz="2000">
                <a:latin typeface="Calibri" panose="020F0502020204030204" pitchFamily="34" charset="0"/>
                <a:cs typeface="Calibri" panose="020F0502020204030204" pitchFamily="34" charset="0"/>
              </a:rPr>
              <a:t>observați că .pptx și .zip sunt identice</a:t>
            </a:r>
            <a:r>
              <a:rPr lang="en-US" sz="2000"/>
              <a:t>)</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6677" y="3641262"/>
            <a:ext cx="4005978" cy="1418784"/>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6808" y="2081930"/>
            <a:ext cx="3983588" cy="1398181"/>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6677" y="2081930"/>
            <a:ext cx="4019889" cy="1418784"/>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06808" y="3641262"/>
            <a:ext cx="3998450" cy="1394808"/>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06808" y="5115535"/>
            <a:ext cx="3998450" cy="1404861"/>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46677" y="5115535"/>
            <a:ext cx="3994307" cy="1404861"/>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14" name="Rounded Rectangular Callout 13"/>
          <p:cNvSpPr/>
          <p:nvPr/>
        </p:nvSpPr>
        <p:spPr>
          <a:xfrm>
            <a:off x="685800" y="2570206"/>
            <a:ext cx="1383957" cy="747584"/>
          </a:xfrm>
          <a:prstGeom prst="wedgeRoundRectCallout">
            <a:avLst>
              <a:gd name="adj1" fmla="val 87649"/>
              <a:gd name="adj2" fmla="val -90393"/>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.pdf</a:t>
            </a:r>
          </a:p>
          <a:p>
            <a:pPr algn="ctr"/>
            <a:r>
              <a:rPr lang="en-US" sz="1200"/>
              <a:t>25 50 44 46 </a:t>
            </a:r>
          </a:p>
        </p:txBody>
      </p:sp>
      <p:sp>
        <p:nvSpPr>
          <p:cNvPr id="15" name="Rounded Rectangular Callout 14"/>
          <p:cNvSpPr/>
          <p:nvPr/>
        </p:nvSpPr>
        <p:spPr>
          <a:xfrm>
            <a:off x="685799" y="4125098"/>
            <a:ext cx="1383957" cy="747584"/>
          </a:xfrm>
          <a:prstGeom prst="wedgeRoundRectCallout">
            <a:avLst>
              <a:gd name="adj1" fmla="val 87649"/>
              <a:gd name="adj2" fmla="val -90393"/>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.exe</a:t>
            </a:r>
          </a:p>
          <a:p>
            <a:pPr algn="ctr"/>
            <a:r>
              <a:rPr lang="en-US" sz="1200"/>
              <a:t>4D 5A </a:t>
            </a:r>
          </a:p>
        </p:txBody>
      </p:sp>
      <p:sp>
        <p:nvSpPr>
          <p:cNvPr id="16" name="Rounded Rectangular Callout 15"/>
          <p:cNvSpPr/>
          <p:nvPr/>
        </p:nvSpPr>
        <p:spPr>
          <a:xfrm>
            <a:off x="685798" y="5679990"/>
            <a:ext cx="1383957" cy="747584"/>
          </a:xfrm>
          <a:prstGeom prst="wedgeRoundRectCallout">
            <a:avLst>
              <a:gd name="adj1" fmla="val 87649"/>
              <a:gd name="adj2" fmla="val -90393"/>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.jpg</a:t>
            </a:r>
          </a:p>
          <a:p>
            <a:pPr algn="ctr"/>
            <a:r>
              <a:rPr lang="en-US" sz="1200"/>
              <a:t>FF D8 FF</a:t>
            </a:r>
          </a:p>
        </p:txBody>
      </p:sp>
      <p:sp>
        <p:nvSpPr>
          <p:cNvPr id="19" name="Rounded Rectangular Callout 18"/>
          <p:cNvSpPr/>
          <p:nvPr/>
        </p:nvSpPr>
        <p:spPr>
          <a:xfrm>
            <a:off x="10177424" y="2570206"/>
            <a:ext cx="1383957" cy="747584"/>
          </a:xfrm>
          <a:prstGeom prst="wedgeRoundRectCallout">
            <a:avLst>
              <a:gd name="adj1" fmla="val -276637"/>
              <a:gd name="adj2" fmla="val -82129"/>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.pptx</a:t>
            </a:r>
          </a:p>
          <a:p>
            <a:pPr algn="ctr"/>
            <a:r>
              <a:rPr lang="en-US" sz="1200"/>
              <a:t>50 4B 03 04</a:t>
            </a:r>
          </a:p>
        </p:txBody>
      </p:sp>
      <p:sp>
        <p:nvSpPr>
          <p:cNvPr id="20" name="Rounded Rectangular Callout 19"/>
          <p:cNvSpPr/>
          <p:nvPr/>
        </p:nvSpPr>
        <p:spPr>
          <a:xfrm>
            <a:off x="10177423" y="4131277"/>
            <a:ext cx="1383957" cy="747584"/>
          </a:xfrm>
          <a:prstGeom prst="wedgeRoundRectCallout">
            <a:avLst>
              <a:gd name="adj1" fmla="val -276637"/>
              <a:gd name="adj2" fmla="val -82129"/>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.zip</a:t>
            </a:r>
          </a:p>
          <a:p>
            <a:pPr algn="ctr"/>
            <a:r>
              <a:rPr lang="en-US" sz="1200"/>
              <a:t>50 4B 03 04</a:t>
            </a:r>
          </a:p>
        </p:txBody>
      </p:sp>
      <p:sp>
        <p:nvSpPr>
          <p:cNvPr id="21" name="Rounded Rectangular Callout 20"/>
          <p:cNvSpPr/>
          <p:nvPr/>
        </p:nvSpPr>
        <p:spPr>
          <a:xfrm>
            <a:off x="10177422" y="5601730"/>
            <a:ext cx="1383957" cy="747584"/>
          </a:xfrm>
          <a:prstGeom prst="wedgeRoundRectCallout">
            <a:avLst>
              <a:gd name="adj1" fmla="val -276637"/>
              <a:gd name="adj2" fmla="val -82129"/>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.lnk</a:t>
            </a:r>
          </a:p>
          <a:p>
            <a:pPr algn="ctr"/>
            <a:r>
              <a:rPr lang="en-US" sz="1200"/>
              <a:t>4C 00 00 00 01</a:t>
            </a:r>
          </a:p>
        </p:txBody>
      </p:sp>
      <p:sp>
        <p:nvSpPr>
          <p:cNvPr id="24" name="Up-Down Arrow 23"/>
          <p:cNvSpPr/>
          <p:nvPr/>
        </p:nvSpPr>
        <p:spPr>
          <a:xfrm>
            <a:off x="10824519" y="3480111"/>
            <a:ext cx="179173" cy="50494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8050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Process 7"/>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Detectia de format</a:t>
            </a:r>
            <a:br>
              <a:rPr lang="en-US"/>
            </a:br>
            <a:r>
              <a:rPr lang="en-US"/>
              <a:t>                                Python file type detector</a:t>
            </a:r>
          </a:p>
        </p:txBody>
      </p:sp>
      <p:sp>
        <p:nvSpPr>
          <p:cNvPr id="3" name="Content Placeholder 2"/>
          <p:cNvSpPr>
            <a:spLocks noGrp="1"/>
          </p:cNvSpPr>
          <p:nvPr>
            <p:ph idx="1"/>
          </p:nvPr>
        </p:nvSpPr>
        <p:spPr>
          <a:xfrm>
            <a:off x="5789324" y="4065373"/>
            <a:ext cx="5951412" cy="2306231"/>
          </a:xfrm>
        </p:spPr>
        <p:txBody>
          <a:bodyPr>
            <a:normAutofit fontScale="62500" lnSpcReduction="20000"/>
          </a:bodyPr>
          <a:lstStyle/>
          <a:p>
            <a:r>
              <a:rPr lang="en-US"/>
              <a:t>File "C:\Users\Elitebook\Desktop\IMG\0\0\New folder\sf(3).gif" is a Unknown file type.</a:t>
            </a:r>
          </a:p>
          <a:p>
            <a:r>
              <a:rPr lang="en-US"/>
              <a:t>File "C:\Users\Elitebook\Desktop\IMG\0\0\New folder\sf(4).gif" is a Unknown file type.</a:t>
            </a:r>
          </a:p>
          <a:p>
            <a:r>
              <a:rPr lang="en-US"/>
              <a:t>File "C:\Users\Elitebook\Desktop\IMG\0\0\New folder\sf(5).gif" is a Unknown file type.</a:t>
            </a:r>
          </a:p>
          <a:p>
            <a:r>
              <a:rPr lang="en-US"/>
              <a:t>File "C:\Users\Elitebook\Desktop\IMG\0\0\New folder\sf(6).gif" is a Unknown file type.</a:t>
            </a:r>
          </a:p>
          <a:p>
            <a:r>
              <a:rPr lang="en-US"/>
              <a:t>File "C:\Users\Elitebook\Desktop\IMG\0\0\New folder\spectral forecast.png" is a PNG image.</a:t>
            </a:r>
          </a:p>
          <a:p>
            <a:r>
              <a:rPr lang="en-US"/>
              <a:t>File "C:\Users\Elitebook\Desktop\IMG\0\0\New folder\t.png" is a PNG image.</a:t>
            </a:r>
          </a:p>
          <a:p>
            <a:r>
              <a:rPr lang="en-US"/>
              <a:t>File "C:\Users\Elitebook\Desktop\IMG\0\0\New folder\waveform.png" is a PNG image.</a:t>
            </a:r>
          </a:p>
          <a:p>
            <a:r>
              <a:rPr lang="en-US"/>
              <a:t>File "C:\Users\Elitebook\Desktop\IMG\0\0\New folder\0\signals.zip" is a Unknown file type.</a:t>
            </a:r>
          </a:p>
          <a:p>
            <a:r>
              <a:rPr lang="en-US"/>
              <a:t>File "C:\Users\Elitebook\Desktop\IMG\0\0\New folder\0\sp.html" is a Unknown file type.</a:t>
            </a:r>
          </a:p>
        </p:txBody>
      </p:sp>
      <p:sp>
        <p:nvSpPr>
          <p:cNvPr id="4" name="Rectangle 3"/>
          <p:cNvSpPr/>
          <p:nvPr/>
        </p:nvSpPr>
        <p:spPr>
          <a:xfrm>
            <a:off x="681681" y="2024889"/>
            <a:ext cx="4742935" cy="4538165"/>
          </a:xfrm>
          <a:prstGeom prst="rect">
            <a:avLst/>
          </a:prstGeom>
        </p:spPr>
        <p:txBody>
          <a:bodyPr wrap="square">
            <a:spAutoFit/>
          </a:bodyPr>
          <a:lstStyle/>
          <a:p>
            <a:pPr>
              <a:lnSpc>
                <a:spcPct val="107000"/>
              </a:lnSpc>
            </a:pP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magic numbers pentru tipul de fisier.</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file_signatures</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b'\xff\xd8\xff\xe0'</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'JPEG image'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b'\x89\x50\x4e\x47\x0d\x0a\x1a\x0a'</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'PNG image'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adaugare semnaturi dupa dorinte</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detect_file_type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file_path</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with</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file_path</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'rb'</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header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8</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citeste primii 8 bytes</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signature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file_type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file_signatures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items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header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startswith</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signature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file_type</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"Unknown file type"</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search_files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directory</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root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_</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files</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walk</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directory</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file_path</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path</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join</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root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file_type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detect_file_type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file_path</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'File "{file_path}" is a {file_type}.'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directory</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input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"Calea catre directorul de interes: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search_files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directory</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5646795" y="2183251"/>
            <a:ext cx="5122119" cy="1277273"/>
          </a:xfrm>
          <a:prstGeom prst="rect">
            <a:avLst/>
          </a:prstGeom>
        </p:spPr>
        <p:txBody>
          <a:bodyPr wrap="square">
            <a:spAutoFit/>
          </a:bodyPr>
          <a:lstStyle/>
          <a:p>
            <a:r>
              <a:rPr lang="en-US" sz="1100" dirty="0" err="1">
                <a:solidFill>
                  <a:schemeClr val="tx1">
                    <a:lumMod val="50000"/>
                    <a:lumOff val="50000"/>
                  </a:schemeClr>
                </a:solidFill>
              </a:rPr>
              <a:t>Acest</a:t>
            </a:r>
            <a:r>
              <a:rPr lang="en-US" sz="1100" dirty="0">
                <a:solidFill>
                  <a:schemeClr val="tx1">
                    <a:lumMod val="50000"/>
                    <a:lumOff val="50000"/>
                  </a:schemeClr>
                </a:solidFill>
              </a:rPr>
              <a:t> script Python </a:t>
            </a:r>
            <a:r>
              <a:rPr lang="en-US" sz="1100" dirty="0" err="1">
                <a:solidFill>
                  <a:schemeClr val="tx1">
                    <a:lumMod val="50000"/>
                    <a:lumOff val="50000"/>
                  </a:schemeClr>
                </a:solidFill>
              </a:rPr>
              <a:t>definește</a:t>
            </a:r>
            <a:r>
              <a:rPr lang="en-US" sz="1100" dirty="0">
                <a:solidFill>
                  <a:schemeClr val="tx1">
                    <a:lumMod val="50000"/>
                    <a:lumOff val="50000"/>
                  </a:schemeClr>
                </a:solidFill>
              </a:rPr>
              <a:t> un </a:t>
            </a:r>
            <a:r>
              <a:rPr lang="en-US" sz="1100" dirty="0" err="1">
                <a:solidFill>
                  <a:schemeClr val="tx1">
                    <a:lumMod val="50000"/>
                    <a:lumOff val="50000"/>
                  </a:schemeClr>
                </a:solidFill>
              </a:rPr>
              <a:t>dicționar</a:t>
            </a:r>
            <a:r>
              <a:rPr lang="en-US" sz="1100" dirty="0">
                <a:solidFill>
                  <a:schemeClr val="tx1">
                    <a:lumMod val="50000"/>
                    <a:lumOff val="50000"/>
                  </a:schemeClr>
                </a:solidFill>
              </a:rPr>
              <a:t> de </a:t>
            </a:r>
            <a:r>
              <a:rPr lang="en-US" sz="1100" dirty="0" err="1">
                <a:solidFill>
                  <a:schemeClr val="tx1">
                    <a:lumMod val="50000"/>
                    <a:lumOff val="50000"/>
                  </a:schemeClr>
                </a:solidFill>
              </a:rPr>
              <a:t>semnături</a:t>
            </a:r>
            <a:r>
              <a:rPr lang="en-US" sz="1100" dirty="0">
                <a:solidFill>
                  <a:schemeClr val="tx1">
                    <a:lumMod val="50000"/>
                    <a:lumOff val="50000"/>
                  </a:schemeClr>
                </a:solidFill>
              </a:rPr>
              <a:t> de </a:t>
            </a:r>
            <a:r>
              <a:rPr lang="en-US" sz="1100" dirty="0" err="1">
                <a:solidFill>
                  <a:schemeClr val="tx1">
                    <a:lumMod val="50000"/>
                    <a:lumOff val="50000"/>
                  </a:schemeClr>
                </a:solidFill>
              </a:rPr>
              <a:t>fișiere</a:t>
            </a:r>
            <a:r>
              <a:rPr lang="en-US" sz="1100" dirty="0">
                <a:solidFill>
                  <a:schemeClr val="tx1">
                    <a:lumMod val="50000"/>
                    <a:lumOff val="50000"/>
                  </a:schemeClr>
                </a:solidFill>
              </a:rPr>
              <a:t> </a:t>
            </a:r>
            <a:r>
              <a:rPr lang="en-US" sz="1100" dirty="0" err="1">
                <a:solidFill>
                  <a:schemeClr val="tx1">
                    <a:lumMod val="50000"/>
                    <a:lumOff val="50000"/>
                  </a:schemeClr>
                </a:solidFill>
              </a:rPr>
              <a:t>pentru</a:t>
            </a:r>
            <a:r>
              <a:rPr lang="en-US" sz="1100" dirty="0">
                <a:solidFill>
                  <a:schemeClr val="tx1">
                    <a:lumMod val="50000"/>
                    <a:lumOff val="50000"/>
                  </a:schemeClr>
                </a:solidFill>
              </a:rPr>
              <a:t> </a:t>
            </a:r>
            <a:r>
              <a:rPr lang="en-US" sz="1100" dirty="0" err="1">
                <a:solidFill>
                  <a:schemeClr val="tx1">
                    <a:lumMod val="50000"/>
                    <a:lumOff val="50000"/>
                  </a:schemeClr>
                </a:solidFill>
              </a:rPr>
              <a:t>diferite</a:t>
            </a:r>
            <a:r>
              <a:rPr lang="en-US" sz="1100" dirty="0">
                <a:solidFill>
                  <a:schemeClr val="tx1">
                    <a:lumMod val="50000"/>
                    <a:lumOff val="50000"/>
                  </a:schemeClr>
                </a:solidFill>
              </a:rPr>
              <a:t> </a:t>
            </a:r>
            <a:r>
              <a:rPr lang="en-US" sz="1100" dirty="0" err="1">
                <a:solidFill>
                  <a:schemeClr val="tx1">
                    <a:lumMod val="50000"/>
                    <a:lumOff val="50000"/>
                  </a:schemeClr>
                </a:solidFill>
              </a:rPr>
              <a:t>tipuri</a:t>
            </a:r>
            <a:r>
              <a:rPr lang="en-US" sz="1100" dirty="0">
                <a:solidFill>
                  <a:schemeClr val="tx1">
                    <a:lumMod val="50000"/>
                    <a:lumOff val="50000"/>
                  </a:schemeClr>
                </a:solidFill>
              </a:rPr>
              <a:t> </a:t>
            </a:r>
            <a:r>
              <a:rPr lang="en-US" sz="1100" dirty="0" err="1">
                <a:solidFill>
                  <a:schemeClr val="tx1">
                    <a:lumMod val="50000"/>
                    <a:lumOff val="50000"/>
                  </a:schemeClr>
                </a:solidFill>
              </a:rPr>
              <a:t>și</a:t>
            </a:r>
            <a:r>
              <a:rPr lang="en-US" sz="1100" dirty="0">
                <a:solidFill>
                  <a:schemeClr val="tx1">
                    <a:lumMod val="50000"/>
                    <a:lumOff val="50000"/>
                  </a:schemeClr>
                </a:solidFill>
              </a:rPr>
              <a:t> </a:t>
            </a:r>
            <a:r>
              <a:rPr lang="en-US" sz="1100" dirty="0" err="1">
                <a:solidFill>
                  <a:schemeClr val="tx1">
                    <a:lumMod val="50000"/>
                    <a:lumOff val="50000"/>
                  </a:schemeClr>
                </a:solidFill>
              </a:rPr>
              <a:t>oferă</a:t>
            </a:r>
            <a:r>
              <a:rPr lang="en-US" sz="1100" dirty="0">
                <a:solidFill>
                  <a:schemeClr val="tx1">
                    <a:lumMod val="50000"/>
                    <a:lumOff val="50000"/>
                  </a:schemeClr>
                </a:solidFill>
              </a:rPr>
              <a:t> o </a:t>
            </a:r>
            <a:r>
              <a:rPr lang="en-US" sz="1100" dirty="0" err="1">
                <a:solidFill>
                  <a:schemeClr val="tx1">
                    <a:lumMod val="50000"/>
                    <a:lumOff val="50000"/>
                  </a:schemeClr>
                </a:solidFill>
              </a:rPr>
              <a:t>funcție</a:t>
            </a:r>
            <a:r>
              <a:rPr lang="en-US" sz="1100" dirty="0">
                <a:solidFill>
                  <a:schemeClr val="tx1">
                    <a:lumMod val="50000"/>
                    <a:lumOff val="50000"/>
                  </a:schemeClr>
                </a:solidFill>
              </a:rPr>
              <a:t> </a:t>
            </a:r>
            <a:r>
              <a:rPr lang="en-US" sz="1100" dirty="0" err="1">
                <a:solidFill>
                  <a:schemeClr val="tx1">
                    <a:lumMod val="50000"/>
                    <a:lumOff val="50000"/>
                  </a:schemeClr>
                </a:solidFill>
              </a:rPr>
              <a:t>pentru</a:t>
            </a:r>
            <a:r>
              <a:rPr lang="en-US" sz="1100" dirty="0">
                <a:solidFill>
                  <a:schemeClr val="tx1">
                    <a:lumMod val="50000"/>
                    <a:lumOff val="50000"/>
                  </a:schemeClr>
                </a:solidFill>
              </a:rPr>
              <a:t> a </a:t>
            </a:r>
            <a:r>
              <a:rPr lang="en-US" sz="1100" dirty="0" err="1">
                <a:solidFill>
                  <a:schemeClr val="tx1">
                    <a:lumMod val="50000"/>
                    <a:lumOff val="50000"/>
                  </a:schemeClr>
                </a:solidFill>
              </a:rPr>
              <a:t>detecta</a:t>
            </a:r>
            <a:r>
              <a:rPr lang="en-US" sz="1100" dirty="0">
                <a:solidFill>
                  <a:schemeClr val="tx1">
                    <a:lumMod val="50000"/>
                    <a:lumOff val="50000"/>
                  </a:schemeClr>
                </a:solidFill>
              </a:rPr>
              <a:t> </a:t>
            </a:r>
            <a:r>
              <a:rPr lang="en-US" sz="1100" dirty="0" err="1">
                <a:solidFill>
                  <a:schemeClr val="tx1">
                    <a:lumMod val="50000"/>
                    <a:lumOff val="50000"/>
                  </a:schemeClr>
                </a:solidFill>
              </a:rPr>
              <a:t>tipul</a:t>
            </a:r>
            <a:r>
              <a:rPr lang="en-US" sz="1100" dirty="0">
                <a:solidFill>
                  <a:schemeClr val="tx1">
                    <a:lumMod val="50000"/>
                    <a:lumOff val="50000"/>
                  </a:schemeClr>
                </a:solidFill>
              </a:rPr>
              <a:t> de </a:t>
            </a:r>
            <a:r>
              <a:rPr lang="en-US" sz="1100" dirty="0" err="1">
                <a:solidFill>
                  <a:schemeClr val="tx1">
                    <a:lumMod val="50000"/>
                    <a:lumOff val="50000"/>
                  </a:schemeClr>
                </a:solidFill>
              </a:rPr>
              <a:t>fișier</a:t>
            </a:r>
            <a:r>
              <a:rPr lang="en-US" sz="1100" dirty="0">
                <a:solidFill>
                  <a:schemeClr val="tx1">
                    <a:lumMod val="50000"/>
                    <a:lumOff val="50000"/>
                  </a:schemeClr>
                </a:solidFill>
              </a:rPr>
              <a:t> </a:t>
            </a:r>
            <a:r>
              <a:rPr lang="en-US" sz="1100" dirty="0" err="1">
                <a:solidFill>
                  <a:schemeClr val="tx1">
                    <a:lumMod val="50000"/>
                    <a:lumOff val="50000"/>
                  </a:schemeClr>
                </a:solidFill>
              </a:rPr>
              <a:t>citind</a:t>
            </a:r>
            <a:r>
              <a:rPr lang="en-US" sz="1100" dirty="0">
                <a:solidFill>
                  <a:schemeClr val="tx1">
                    <a:lumMod val="50000"/>
                    <a:lumOff val="50000"/>
                  </a:schemeClr>
                </a:solidFill>
              </a:rPr>
              <a:t> </a:t>
            </a:r>
            <a:r>
              <a:rPr lang="en-US" sz="1100" dirty="0" err="1">
                <a:solidFill>
                  <a:schemeClr val="tx1">
                    <a:lumMod val="50000"/>
                    <a:lumOff val="50000"/>
                  </a:schemeClr>
                </a:solidFill>
              </a:rPr>
              <a:t>începutul</a:t>
            </a:r>
            <a:r>
              <a:rPr lang="en-US" sz="1100" dirty="0">
                <a:solidFill>
                  <a:schemeClr val="tx1">
                    <a:lumMod val="50000"/>
                    <a:lumOff val="50000"/>
                  </a:schemeClr>
                </a:solidFill>
              </a:rPr>
              <a:t> </a:t>
            </a:r>
            <a:r>
              <a:rPr lang="en-US" sz="1100" dirty="0" err="1">
                <a:solidFill>
                  <a:schemeClr val="tx1">
                    <a:lumMod val="50000"/>
                    <a:lumOff val="50000"/>
                  </a:schemeClr>
                </a:solidFill>
              </a:rPr>
              <a:t>fișierului</a:t>
            </a:r>
            <a:r>
              <a:rPr lang="en-US" sz="1100" dirty="0">
                <a:solidFill>
                  <a:schemeClr val="tx1">
                    <a:lumMod val="50000"/>
                    <a:lumOff val="50000"/>
                  </a:schemeClr>
                </a:solidFill>
              </a:rPr>
              <a:t>. </a:t>
            </a:r>
            <a:r>
              <a:rPr lang="en-US" sz="1100" dirty="0" err="1">
                <a:solidFill>
                  <a:schemeClr val="tx1">
                    <a:lumMod val="50000"/>
                    <a:lumOff val="50000"/>
                  </a:schemeClr>
                </a:solidFill>
              </a:rPr>
              <a:t>Apoi</a:t>
            </a:r>
            <a:r>
              <a:rPr lang="en-US" sz="1100" dirty="0">
                <a:solidFill>
                  <a:schemeClr val="tx1">
                    <a:lumMod val="50000"/>
                    <a:lumOff val="50000"/>
                  </a:schemeClr>
                </a:solidFill>
              </a:rPr>
              <a:t> </a:t>
            </a:r>
            <a:r>
              <a:rPr lang="en-US" sz="1100" dirty="0" err="1">
                <a:solidFill>
                  <a:schemeClr val="tx1">
                    <a:lumMod val="50000"/>
                    <a:lumOff val="50000"/>
                  </a:schemeClr>
                </a:solidFill>
              </a:rPr>
              <a:t>caută</a:t>
            </a:r>
            <a:r>
              <a:rPr lang="en-US" sz="1100" dirty="0">
                <a:solidFill>
                  <a:schemeClr val="tx1">
                    <a:lumMod val="50000"/>
                    <a:lumOff val="50000"/>
                  </a:schemeClr>
                </a:solidFill>
              </a:rPr>
              <a:t> </a:t>
            </a:r>
            <a:r>
              <a:rPr lang="en-US" sz="1100" dirty="0" err="1">
                <a:solidFill>
                  <a:schemeClr val="tx1">
                    <a:lumMod val="50000"/>
                    <a:lumOff val="50000"/>
                  </a:schemeClr>
                </a:solidFill>
              </a:rPr>
              <a:t>într</a:t>
            </a:r>
            <a:r>
              <a:rPr lang="en-US" sz="1100" dirty="0">
                <a:solidFill>
                  <a:schemeClr val="tx1">
                    <a:lumMod val="50000"/>
                    <a:lumOff val="50000"/>
                  </a:schemeClr>
                </a:solidFill>
              </a:rPr>
              <a:t>-un director </a:t>
            </a:r>
            <a:r>
              <a:rPr lang="en-US" sz="1100" dirty="0" err="1">
                <a:solidFill>
                  <a:schemeClr val="tx1">
                    <a:lumMod val="50000"/>
                    <a:lumOff val="50000"/>
                  </a:schemeClr>
                </a:solidFill>
              </a:rPr>
              <a:t>specificat</a:t>
            </a:r>
            <a:r>
              <a:rPr lang="en-US" sz="1100" dirty="0">
                <a:solidFill>
                  <a:schemeClr val="tx1">
                    <a:lumMod val="50000"/>
                    <a:lumOff val="50000"/>
                  </a:schemeClr>
                </a:solidFill>
              </a:rPr>
              <a:t> </a:t>
            </a:r>
            <a:r>
              <a:rPr lang="en-US" sz="1100" dirty="0" err="1">
                <a:solidFill>
                  <a:schemeClr val="tx1">
                    <a:lumMod val="50000"/>
                    <a:lumOff val="50000"/>
                  </a:schemeClr>
                </a:solidFill>
              </a:rPr>
              <a:t>și</a:t>
            </a:r>
            <a:r>
              <a:rPr lang="en-US" sz="1100" dirty="0">
                <a:solidFill>
                  <a:schemeClr val="tx1">
                    <a:lumMod val="50000"/>
                    <a:lumOff val="50000"/>
                  </a:schemeClr>
                </a:solidFill>
              </a:rPr>
              <a:t> </a:t>
            </a:r>
            <a:r>
              <a:rPr lang="en-US" sz="1100" dirty="0" err="1">
                <a:solidFill>
                  <a:schemeClr val="tx1">
                    <a:lumMod val="50000"/>
                    <a:lumOff val="50000"/>
                  </a:schemeClr>
                </a:solidFill>
              </a:rPr>
              <a:t>tipărește</a:t>
            </a:r>
            <a:r>
              <a:rPr lang="en-US" sz="1100" dirty="0">
                <a:solidFill>
                  <a:schemeClr val="tx1">
                    <a:lumMod val="50000"/>
                    <a:lumOff val="50000"/>
                  </a:schemeClr>
                </a:solidFill>
              </a:rPr>
              <a:t> </a:t>
            </a:r>
            <a:r>
              <a:rPr lang="en-US" sz="1100" dirty="0" err="1">
                <a:solidFill>
                  <a:schemeClr val="tx1">
                    <a:lumMod val="50000"/>
                    <a:lumOff val="50000"/>
                  </a:schemeClr>
                </a:solidFill>
              </a:rPr>
              <a:t>căile</a:t>
            </a:r>
            <a:r>
              <a:rPr lang="en-US" sz="1100" dirty="0">
                <a:solidFill>
                  <a:schemeClr val="tx1">
                    <a:lumMod val="50000"/>
                    <a:lumOff val="50000"/>
                  </a:schemeClr>
                </a:solidFill>
              </a:rPr>
              <a:t> </a:t>
            </a:r>
            <a:r>
              <a:rPr lang="en-US" sz="1100" dirty="0" err="1">
                <a:solidFill>
                  <a:schemeClr val="tx1">
                    <a:lumMod val="50000"/>
                    <a:lumOff val="50000"/>
                  </a:schemeClr>
                </a:solidFill>
              </a:rPr>
              <a:t>fișierelor</a:t>
            </a:r>
            <a:r>
              <a:rPr lang="en-US" sz="1100" dirty="0">
                <a:solidFill>
                  <a:schemeClr val="tx1">
                    <a:lumMod val="50000"/>
                    <a:lumOff val="50000"/>
                  </a:schemeClr>
                </a:solidFill>
              </a:rPr>
              <a:t> </a:t>
            </a:r>
            <a:r>
              <a:rPr lang="en-US" sz="1100" dirty="0" err="1">
                <a:solidFill>
                  <a:schemeClr val="tx1">
                    <a:lumMod val="50000"/>
                    <a:lumOff val="50000"/>
                  </a:schemeClr>
                </a:solidFill>
              </a:rPr>
              <a:t>împreună</a:t>
            </a:r>
            <a:r>
              <a:rPr lang="en-US" sz="1100" dirty="0">
                <a:solidFill>
                  <a:schemeClr val="tx1">
                    <a:lumMod val="50000"/>
                    <a:lumOff val="50000"/>
                  </a:schemeClr>
                </a:solidFill>
              </a:rPr>
              <a:t> cu </a:t>
            </a:r>
            <a:r>
              <a:rPr lang="en-US" sz="1100" dirty="0" err="1">
                <a:solidFill>
                  <a:schemeClr val="tx1">
                    <a:lumMod val="50000"/>
                    <a:lumOff val="50000"/>
                  </a:schemeClr>
                </a:solidFill>
              </a:rPr>
              <a:t>tipurile</a:t>
            </a:r>
            <a:r>
              <a:rPr lang="en-US" sz="1100" dirty="0">
                <a:solidFill>
                  <a:schemeClr val="tx1">
                    <a:lumMod val="50000"/>
                    <a:lumOff val="50000"/>
                  </a:schemeClr>
                </a:solidFill>
              </a:rPr>
              <a:t> </a:t>
            </a:r>
            <a:r>
              <a:rPr lang="en-US" sz="1100" dirty="0" err="1">
                <a:solidFill>
                  <a:schemeClr val="tx1">
                    <a:lumMod val="50000"/>
                    <a:lumOff val="50000"/>
                  </a:schemeClr>
                </a:solidFill>
              </a:rPr>
              <a:t>detectate</a:t>
            </a:r>
            <a:r>
              <a:rPr lang="en-US" sz="1100" dirty="0">
                <a:solidFill>
                  <a:schemeClr val="tx1">
                    <a:lumMod val="50000"/>
                    <a:lumOff val="50000"/>
                  </a:schemeClr>
                </a:solidFill>
              </a:rPr>
              <a:t>.</a:t>
            </a:r>
          </a:p>
          <a:p>
            <a:endParaRPr lang="en-US" sz="1100" dirty="0">
              <a:solidFill>
                <a:schemeClr val="tx1">
                  <a:lumMod val="50000"/>
                  <a:lumOff val="50000"/>
                </a:schemeClr>
              </a:solidFill>
            </a:endParaRPr>
          </a:p>
          <a:p>
            <a:r>
              <a:rPr lang="en-US" sz="1100" dirty="0" err="1">
                <a:solidFill>
                  <a:schemeClr val="tx1">
                    <a:lumMod val="50000"/>
                    <a:lumOff val="50000"/>
                  </a:schemeClr>
                </a:solidFill>
              </a:rPr>
              <a:t>Această</a:t>
            </a:r>
            <a:r>
              <a:rPr lang="en-US" sz="1100" dirty="0">
                <a:solidFill>
                  <a:schemeClr val="tx1">
                    <a:lumMod val="50000"/>
                    <a:lumOff val="50000"/>
                  </a:schemeClr>
                </a:solidFill>
              </a:rPr>
              <a:t> </a:t>
            </a:r>
            <a:r>
              <a:rPr lang="en-US" sz="1100" dirty="0" err="1">
                <a:solidFill>
                  <a:schemeClr val="tx1">
                    <a:lumMod val="50000"/>
                    <a:lumOff val="50000"/>
                  </a:schemeClr>
                </a:solidFill>
              </a:rPr>
              <a:t>abordare</a:t>
            </a:r>
            <a:r>
              <a:rPr lang="en-US" sz="1100" dirty="0">
                <a:solidFill>
                  <a:schemeClr val="tx1">
                    <a:lumMod val="50000"/>
                    <a:lumOff val="50000"/>
                  </a:schemeClr>
                </a:solidFill>
              </a:rPr>
              <a:t> este </a:t>
            </a:r>
            <a:r>
              <a:rPr lang="en-US" sz="1100" dirty="0" err="1">
                <a:solidFill>
                  <a:schemeClr val="tx1">
                    <a:lumMod val="50000"/>
                    <a:lumOff val="50000"/>
                  </a:schemeClr>
                </a:solidFill>
              </a:rPr>
              <a:t>mult</a:t>
            </a:r>
            <a:r>
              <a:rPr lang="en-US" sz="1100" dirty="0">
                <a:solidFill>
                  <a:schemeClr val="tx1">
                    <a:lumMod val="50000"/>
                    <a:lumOff val="50000"/>
                  </a:schemeClr>
                </a:solidFill>
              </a:rPr>
              <a:t> </a:t>
            </a:r>
            <a:r>
              <a:rPr lang="en-US" sz="1100" dirty="0" err="1">
                <a:solidFill>
                  <a:schemeClr val="tx1">
                    <a:lumMod val="50000"/>
                    <a:lumOff val="50000"/>
                  </a:schemeClr>
                </a:solidFill>
              </a:rPr>
              <a:t>mai</a:t>
            </a:r>
            <a:r>
              <a:rPr lang="en-US" sz="1100" dirty="0">
                <a:solidFill>
                  <a:schemeClr val="tx1">
                    <a:lumMod val="50000"/>
                    <a:lumOff val="50000"/>
                  </a:schemeClr>
                </a:solidFill>
              </a:rPr>
              <a:t> </a:t>
            </a:r>
            <a:r>
              <a:rPr lang="en-US" sz="1100" dirty="0" err="1">
                <a:solidFill>
                  <a:schemeClr val="tx1">
                    <a:lumMod val="50000"/>
                    <a:lumOff val="50000"/>
                  </a:schemeClr>
                </a:solidFill>
              </a:rPr>
              <a:t>fiabilă</a:t>
            </a:r>
            <a:r>
              <a:rPr lang="en-US" sz="1100" dirty="0">
                <a:solidFill>
                  <a:schemeClr val="tx1">
                    <a:lumMod val="50000"/>
                    <a:lumOff val="50000"/>
                  </a:schemeClr>
                </a:solidFill>
              </a:rPr>
              <a:t> </a:t>
            </a:r>
            <a:r>
              <a:rPr lang="en-US" sz="1100" dirty="0" err="1">
                <a:solidFill>
                  <a:schemeClr val="tx1">
                    <a:lumMod val="50000"/>
                    <a:lumOff val="50000"/>
                  </a:schemeClr>
                </a:solidFill>
              </a:rPr>
              <a:t>pentru</a:t>
            </a:r>
            <a:r>
              <a:rPr lang="en-US" sz="1100" dirty="0">
                <a:solidFill>
                  <a:schemeClr val="tx1">
                    <a:lumMod val="50000"/>
                    <a:lumOff val="50000"/>
                  </a:schemeClr>
                </a:solidFill>
              </a:rPr>
              <a:t> </a:t>
            </a:r>
            <a:r>
              <a:rPr lang="en-US" sz="1100" dirty="0" err="1">
                <a:solidFill>
                  <a:schemeClr val="tx1">
                    <a:lumMod val="50000"/>
                    <a:lumOff val="50000"/>
                  </a:schemeClr>
                </a:solidFill>
              </a:rPr>
              <a:t>manipularea</a:t>
            </a:r>
            <a:r>
              <a:rPr lang="en-US" sz="1100" dirty="0">
                <a:solidFill>
                  <a:schemeClr val="tx1">
                    <a:lumMod val="50000"/>
                    <a:lumOff val="50000"/>
                  </a:schemeClr>
                </a:solidFill>
              </a:rPr>
              <a:t> </a:t>
            </a:r>
            <a:r>
              <a:rPr lang="en-US" sz="1100" dirty="0" err="1">
                <a:solidFill>
                  <a:schemeClr val="tx1">
                    <a:lumMod val="50000"/>
                    <a:lumOff val="50000"/>
                  </a:schemeClr>
                </a:solidFill>
              </a:rPr>
              <a:t>datelor</a:t>
            </a:r>
            <a:r>
              <a:rPr lang="en-US" sz="1100" dirty="0">
                <a:solidFill>
                  <a:schemeClr val="tx1">
                    <a:lumMod val="50000"/>
                    <a:lumOff val="50000"/>
                  </a:schemeClr>
                </a:solidFill>
              </a:rPr>
              <a:t> </a:t>
            </a:r>
            <a:r>
              <a:rPr lang="en-US" sz="1100" dirty="0" err="1">
                <a:solidFill>
                  <a:schemeClr val="tx1">
                    <a:lumMod val="50000"/>
                    <a:lumOff val="50000"/>
                  </a:schemeClr>
                </a:solidFill>
              </a:rPr>
              <a:t>binare</a:t>
            </a:r>
            <a:r>
              <a:rPr lang="en-US" sz="1100" dirty="0">
                <a:solidFill>
                  <a:schemeClr val="tx1">
                    <a:lumMod val="50000"/>
                    <a:lumOff val="50000"/>
                  </a:schemeClr>
                </a:solidFill>
              </a:rPr>
              <a:t> </a:t>
            </a:r>
            <a:r>
              <a:rPr lang="en-US" sz="1100" dirty="0" err="1">
                <a:solidFill>
                  <a:schemeClr val="tx1">
                    <a:lumMod val="50000"/>
                    <a:lumOff val="50000"/>
                  </a:schemeClr>
                </a:solidFill>
              </a:rPr>
              <a:t>și</a:t>
            </a:r>
            <a:r>
              <a:rPr lang="en-US" sz="1100" dirty="0">
                <a:solidFill>
                  <a:schemeClr val="tx1">
                    <a:lumMod val="50000"/>
                    <a:lumOff val="50000"/>
                  </a:schemeClr>
                </a:solidFill>
              </a:rPr>
              <a:t> </a:t>
            </a:r>
            <a:r>
              <a:rPr lang="en-US" sz="1100" dirty="0" err="1">
                <a:solidFill>
                  <a:schemeClr val="tx1">
                    <a:lumMod val="50000"/>
                    <a:lumOff val="50000"/>
                  </a:schemeClr>
                </a:solidFill>
              </a:rPr>
              <a:t>permite</a:t>
            </a:r>
            <a:r>
              <a:rPr lang="en-US" sz="1100" dirty="0">
                <a:solidFill>
                  <a:schemeClr val="tx1">
                    <a:lumMod val="50000"/>
                    <a:lumOff val="50000"/>
                  </a:schemeClr>
                </a:solidFill>
              </a:rPr>
              <a:t> o </a:t>
            </a:r>
            <a:r>
              <a:rPr lang="en-US" sz="1100" dirty="0" err="1">
                <a:solidFill>
                  <a:schemeClr val="tx1">
                    <a:lumMod val="50000"/>
                    <a:lumOff val="50000"/>
                  </a:schemeClr>
                </a:solidFill>
              </a:rPr>
              <a:t>extensie</a:t>
            </a:r>
            <a:r>
              <a:rPr lang="en-US" sz="1100" dirty="0">
                <a:solidFill>
                  <a:schemeClr val="tx1">
                    <a:lumMod val="50000"/>
                    <a:lumOff val="50000"/>
                  </a:schemeClr>
                </a:solidFill>
              </a:rPr>
              <a:t> </a:t>
            </a:r>
            <a:r>
              <a:rPr lang="en-US" sz="1100" dirty="0" err="1">
                <a:solidFill>
                  <a:schemeClr val="tx1">
                    <a:lumMod val="50000"/>
                    <a:lumOff val="50000"/>
                  </a:schemeClr>
                </a:solidFill>
              </a:rPr>
              <a:t>ușoară</a:t>
            </a:r>
            <a:r>
              <a:rPr lang="en-US" sz="1100" dirty="0">
                <a:solidFill>
                  <a:schemeClr val="tx1">
                    <a:lumMod val="50000"/>
                    <a:lumOff val="50000"/>
                  </a:schemeClr>
                </a:solidFill>
              </a:rPr>
              <a:t> </a:t>
            </a:r>
            <a:r>
              <a:rPr lang="en-US" sz="1100" dirty="0" err="1">
                <a:solidFill>
                  <a:schemeClr val="tx1">
                    <a:lumMod val="50000"/>
                    <a:lumOff val="50000"/>
                  </a:schemeClr>
                </a:solidFill>
              </a:rPr>
              <a:t>pentru</a:t>
            </a:r>
            <a:r>
              <a:rPr lang="en-US" sz="1100" dirty="0">
                <a:solidFill>
                  <a:schemeClr val="tx1">
                    <a:lumMod val="50000"/>
                    <a:lumOff val="50000"/>
                  </a:schemeClr>
                </a:solidFill>
              </a:rPr>
              <a:t> a </a:t>
            </a:r>
            <a:r>
              <a:rPr lang="en-US" sz="1100" dirty="0" err="1">
                <a:solidFill>
                  <a:schemeClr val="tx1">
                    <a:lumMod val="50000"/>
                    <a:lumOff val="50000"/>
                  </a:schemeClr>
                </a:solidFill>
              </a:rPr>
              <a:t>accepta</a:t>
            </a:r>
            <a:r>
              <a:rPr lang="en-US" sz="1100" dirty="0">
                <a:solidFill>
                  <a:schemeClr val="tx1">
                    <a:lumMod val="50000"/>
                    <a:lumOff val="50000"/>
                  </a:schemeClr>
                </a:solidFill>
              </a:rPr>
              <a:t> </a:t>
            </a:r>
            <a:r>
              <a:rPr lang="en-US" sz="1100" dirty="0" err="1">
                <a:solidFill>
                  <a:schemeClr val="tx1">
                    <a:lumMod val="50000"/>
                    <a:lumOff val="50000"/>
                  </a:schemeClr>
                </a:solidFill>
              </a:rPr>
              <a:t>mai</a:t>
            </a:r>
            <a:r>
              <a:rPr lang="en-US" sz="1100" dirty="0">
                <a:solidFill>
                  <a:schemeClr val="tx1">
                    <a:lumMod val="50000"/>
                    <a:lumOff val="50000"/>
                  </a:schemeClr>
                </a:solidFill>
              </a:rPr>
              <a:t> </a:t>
            </a:r>
            <a:r>
              <a:rPr lang="en-US" sz="1100" dirty="0" err="1">
                <a:solidFill>
                  <a:schemeClr val="tx1">
                    <a:lumMod val="50000"/>
                    <a:lumOff val="50000"/>
                  </a:schemeClr>
                </a:solidFill>
              </a:rPr>
              <a:t>multe</a:t>
            </a:r>
            <a:r>
              <a:rPr lang="en-US" sz="1100" dirty="0">
                <a:solidFill>
                  <a:schemeClr val="tx1">
                    <a:lumMod val="50000"/>
                    <a:lumOff val="50000"/>
                  </a:schemeClr>
                </a:solidFill>
              </a:rPr>
              <a:t> </a:t>
            </a:r>
            <a:r>
              <a:rPr lang="en-US" sz="1100" dirty="0" err="1">
                <a:solidFill>
                  <a:schemeClr val="tx1">
                    <a:lumMod val="50000"/>
                    <a:lumOff val="50000"/>
                  </a:schemeClr>
                </a:solidFill>
              </a:rPr>
              <a:t>tipuri</a:t>
            </a:r>
            <a:r>
              <a:rPr lang="en-US" sz="1100" dirty="0">
                <a:solidFill>
                  <a:schemeClr val="tx1">
                    <a:lumMod val="50000"/>
                    <a:lumOff val="50000"/>
                  </a:schemeClr>
                </a:solidFill>
              </a:rPr>
              <a:t> de </a:t>
            </a:r>
            <a:r>
              <a:rPr lang="en-US" sz="1100" dirty="0" err="1">
                <a:solidFill>
                  <a:schemeClr val="tx1">
                    <a:lumMod val="50000"/>
                    <a:lumOff val="50000"/>
                  </a:schemeClr>
                </a:solidFill>
              </a:rPr>
              <a:t>fișiere</a:t>
            </a:r>
            <a:r>
              <a:rPr lang="en-US" sz="1100" dirty="0">
                <a:solidFill>
                  <a:schemeClr val="tx1">
                    <a:lumMod val="50000"/>
                    <a:lumOff val="50000"/>
                  </a:schemeClr>
                </a:solidFill>
              </a:rPr>
              <a:t> </a:t>
            </a:r>
            <a:r>
              <a:rPr lang="en-US" sz="1100" dirty="0" err="1">
                <a:solidFill>
                  <a:schemeClr val="tx1">
                    <a:lumMod val="50000"/>
                    <a:lumOff val="50000"/>
                  </a:schemeClr>
                </a:solidFill>
              </a:rPr>
              <a:t>prin</a:t>
            </a:r>
            <a:r>
              <a:rPr lang="en-US" sz="1100" dirty="0">
                <a:solidFill>
                  <a:schemeClr val="tx1">
                    <a:lumMod val="50000"/>
                    <a:lumOff val="50000"/>
                  </a:schemeClr>
                </a:solidFill>
              </a:rPr>
              <a:t> </a:t>
            </a:r>
            <a:r>
              <a:rPr lang="en-US" sz="1100" dirty="0" err="1">
                <a:solidFill>
                  <a:schemeClr val="tx1">
                    <a:lumMod val="50000"/>
                    <a:lumOff val="50000"/>
                  </a:schemeClr>
                </a:solidFill>
              </a:rPr>
              <a:t>adăugarea</a:t>
            </a:r>
            <a:r>
              <a:rPr lang="en-US" sz="1100" dirty="0">
                <a:solidFill>
                  <a:schemeClr val="tx1">
                    <a:lumMod val="50000"/>
                    <a:lumOff val="50000"/>
                  </a:schemeClr>
                </a:solidFill>
              </a:rPr>
              <a:t> </a:t>
            </a:r>
            <a:r>
              <a:rPr lang="en-US" sz="1100" dirty="0" err="1">
                <a:solidFill>
                  <a:schemeClr val="tx1">
                    <a:lumMod val="50000"/>
                    <a:lumOff val="50000"/>
                  </a:schemeClr>
                </a:solidFill>
              </a:rPr>
              <a:t>semnăturilor</a:t>
            </a:r>
            <a:r>
              <a:rPr lang="en-US" sz="1100" dirty="0">
                <a:solidFill>
                  <a:schemeClr val="tx1">
                    <a:lumMod val="50000"/>
                    <a:lumOff val="50000"/>
                  </a:schemeClr>
                </a:solidFill>
              </a:rPr>
              <a:t> </a:t>
            </a:r>
            <a:r>
              <a:rPr lang="en-US" sz="1100" dirty="0" err="1">
                <a:solidFill>
                  <a:schemeClr val="tx1">
                    <a:lumMod val="50000"/>
                    <a:lumOff val="50000"/>
                  </a:schemeClr>
                </a:solidFill>
              </a:rPr>
              <a:t>acestora</a:t>
            </a:r>
            <a:r>
              <a:rPr lang="en-US" sz="1100" dirty="0">
                <a:solidFill>
                  <a:schemeClr val="tx1">
                    <a:lumMod val="50000"/>
                    <a:lumOff val="50000"/>
                  </a:schemeClr>
                </a:solidFill>
              </a:rPr>
              <a:t> </a:t>
            </a:r>
            <a:r>
              <a:rPr lang="en-US" sz="1100" dirty="0" err="1">
                <a:solidFill>
                  <a:schemeClr val="tx1">
                    <a:lumMod val="50000"/>
                    <a:lumOff val="50000"/>
                  </a:schemeClr>
                </a:solidFill>
              </a:rPr>
              <a:t>în</a:t>
            </a:r>
            <a:r>
              <a:rPr lang="en-US" sz="1100" dirty="0">
                <a:solidFill>
                  <a:schemeClr val="tx1">
                    <a:lumMod val="50000"/>
                    <a:lumOff val="50000"/>
                  </a:schemeClr>
                </a:solidFill>
              </a:rPr>
              <a:t> </a:t>
            </a:r>
            <a:r>
              <a:rPr lang="en-US" sz="1100" dirty="0" err="1">
                <a:solidFill>
                  <a:schemeClr val="tx1">
                    <a:lumMod val="50000"/>
                    <a:lumOff val="50000"/>
                  </a:schemeClr>
                </a:solidFill>
              </a:rPr>
              <a:t>dicționar</a:t>
            </a:r>
            <a:r>
              <a:rPr lang="en-US" sz="1100" dirty="0">
                <a:solidFill>
                  <a:schemeClr val="tx1">
                    <a:lumMod val="50000"/>
                    <a:lumOff val="50000"/>
                  </a:schemeClr>
                </a:solidFill>
              </a:rPr>
              <a:t>.</a:t>
            </a:r>
          </a:p>
        </p:txBody>
      </p:sp>
      <p:sp>
        <p:nvSpPr>
          <p:cNvPr id="10" name="Rectangle 9"/>
          <p:cNvSpPr/>
          <p:nvPr/>
        </p:nvSpPr>
        <p:spPr>
          <a:xfrm>
            <a:off x="5336907" y="2183251"/>
            <a:ext cx="55606" cy="43798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Process 12"/>
          <p:cNvSpPr/>
          <p:nvPr/>
        </p:nvSpPr>
        <p:spPr>
          <a:xfrm>
            <a:off x="5670480" y="3966519"/>
            <a:ext cx="5879997" cy="2465173"/>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4" name="Rectangle 13"/>
          <p:cNvSpPr/>
          <p:nvPr/>
        </p:nvSpPr>
        <p:spPr>
          <a:xfrm>
            <a:off x="5588999" y="3575204"/>
            <a:ext cx="1598515" cy="338554"/>
          </a:xfrm>
          <a:prstGeom prst="rect">
            <a:avLst/>
          </a:prstGeom>
        </p:spPr>
        <p:txBody>
          <a:bodyPr wrap="none">
            <a:spAutoFit/>
          </a:bodyPr>
          <a:lstStyle/>
          <a:p>
            <a:r>
              <a:rPr lang="en-US" sz="1600">
                <a:solidFill>
                  <a:schemeClr val="tx1">
                    <a:lumMod val="50000"/>
                    <a:lumOff val="50000"/>
                  </a:schemeClr>
                </a:solidFill>
              </a:rPr>
              <a:t>Rezultat consolă:</a:t>
            </a:r>
            <a:endParaRPr lang="en-US" sz="1600"/>
          </a:p>
        </p:txBody>
      </p:sp>
      <p:sp>
        <p:nvSpPr>
          <p:cNvPr id="11" name="Rectangle 10"/>
          <p:cNvSpPr/>
          <p:nvPr/>
        </p:nvSpPr>
        <p:spPr>
          <a:xfrm>
            <a:off x="691234" y="1233768"/>
            <a:ext cx="7995563"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extLst>
      <p:ext uri="{BB962C8B-B14F-4D97-AF65-F5344CB8AC3E}">
        <p14:creationId xmlns:p14="http://schemas.microsoft.com/office/powerpoint/2010/main" val="33888096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Process 7"/>
          <p:cNvSpPr/>
          <p:nvPr/>
        </p:nvSpPr>
        <p:spPr>
          <a:xfrm>
            <a:off x="6042454" y="1957630"/>
            <a:ext cx="5698282"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Ce ne indică </a:t>
            </a:r>
            <a:br>
              <a:rPr lang="en-US"/>
            </a:br>
            <a:r>
              <a:rPr lang="en-US" sz="1800"/>
              <a:t>Discrepanță între semnătura magică și extensie?</a:t>
            </a:r>
          </a:p>
        </p:txBody>
      </p:sp>
      <p:sp>
        <p:nvSpPr>
          <p:cNvPr id="3" name="Content Placeholder 2"/>
          <p:cNvSpPr>
            <a:spLocks noGrp="1"/>
          </p:cNvSpPr>
          <p:nvPr>
            <p:ph idx="1"/>
          </p:nvPr>
        </p:nvSpPr>
        <p:spPr>
          <a:xfrm>
            <a:off x="581192" y="2365163"/>
            <a:ext cx="5418013" cy="3614822"/>
          </a:xfrm>
        </p:spPr>
        <p:txBody>
          <a:bodyPr>
            <a:normAutofit/>
          </a:bodyPr>
          <a:lstStyle/>
          <a:p>
            <a:r>
              <a:rPr lang="en-US" dirty="0" err="1"/>
              <a:t>Discrepanță</a:t>
            </a:r>
            <a:r>
              <a:rPr lang="en-US" dirty="0"/>
              <a:t> </a:t>
            </a:r>
            <a:r>
              <a:rPr lang="en-US" dirty="0" err="1"/>
              <a:t>între</a:t>
            </a:r>
            <a:r>
              <a:rPr lang="en-US" dirty="0"/>
              <a:t> </a:t>
            </a:r>
            <a:r>
              <a:rPr lang="en-US" dirty="0" err="1"/>
              <a:t>semnătura</a:t>
            </a:r>
            <a:r>
              <a:rPr lang="en-US" dirty="0"/>
              <a:t> </a:t>
            </a:r>
            <a:r>
              <a:rPr lang="en-US" dirty="0" err="1"/>
              <a:t>magică</a:t>
            </a:r>
            <a:r>
              <a:rPr lang="en-US" dirty="0"/>
              <a:t> </a:t>
            </a:r>
            <a:r>
              <a:rPr lang="en-US" dirty="0" err="1"/>
              <a:t>și</a:t>
            </a:r>
            <a:r>
              <a:rPr lang="en-US" dirty="0"/>
              <a:t> </a:t>
            </a:r>
            <a:r>
              <a:rPr lang="en-US" dirty="0" err="1"/>
              <a:t>extensie</a:t>
            </a:r>
            <a:r>
              <a:rPr lang="en-US" dirty="0"/>
              <a:t>?</a:t>
            </a:r>
          </a:p>
          <a:p>
            <a:endParaRPr lang="en-US" dirty="0"/>
          </a:p>
          <a:p>
            <a:r>
              <a:rPr lang="en-US" dirty="0"/>
              <a:t>Care </a:t>
            </a:r>
            <a:r>
              <a:rPr lang="en-US" dirty="0" err="1"/>
              <a:t>asociere</a:t>
            </a:r>
            <a:r>
              <a:rPr lang="en-US" dirty="0"/>
              <a:t> este </a:t>
            </a:r>
            <a:r>
              <a:rPr lang="en-US" dirty="0" err="1"/>
              <a:t>suspectă</a:t>
            </a:r>
            <a:r>
              <a:rPr lang="en-US" dirty="0"/>
              <a:t> </a:t>
            </a:r>
            <a:r>
              <a:rPr lang="en-US" dirty="0" err="1"/>
              <a:t>și</a:t>
            </a:r>
            <a:r>
              <a:rPr lang="en-US" dirty="0"/>
              <a:t> care nu?</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7044" y="2597433"/>
            <a:ext cx="4577712" cy="1596876"/>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7043" y="4658849"/>
            <a:ext cx="4563229" cy="1591824"/>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6" name="Rectangle 5"/>
          <p:cNvSpPr/>
          <p:nvPr/>
        </p:nvSpPr>
        <p:spPr>
          <a:xfrm>
            <a:off x="6617043" y="2228101"/>
            <a:ext cx="1571584" cy="369332"/>
          </a:xfrm>
          <a:prstGeom prst="rect">
            <a:avLst/>
          </a:prstGeom>
        </p:spPr>
        <p:txBody>
          <a:bodyPr wrap="none">
            <a:spAutoFit/>
          </a:bodyPr>
          <a:lstStyle/>
          <a:p>
            <a:r>
              <a:rPr lang="en-US"/>
              <a:t>nume_fisier.jpg</a:t>
            </a:r>
          </a:p>
        </p:txBody>
      </p:sp>
      <p:sp>
        <p:nvSpPr>
          <p:cNvPr id="7" name="Rectangle 6"/>
          <p:cNvSpPr/>
          <p:nvPr/>
        </p:nvSpPr>
        <p:spPr>
          <a:xfrm>
            <a:off x="6617043" y="4289517"/>
            <a:ext cx="1278876" cy="369332"/>
          </a:xfrm>
          <a:prstGeom prst="rect">
            <a:avLst/>
          </a:prstGeom>
        </p:spPr>
        <p:txBody>
          <a:bodyPr wrap="none">
            <a:spAutoFit/>
          </a:bodyPr>
          <a:lstStyle/>
          <a:p>
            <a:r>
              <a:rPr lang="en-US"/>
              <a:t>nume_fisier</a:t>
            </a:r>
          </a:p>
        </p:txBody>
      </p:sp>
      <p:sp>
        <p:nvSpPr>
          <p:cNvPr id="11" name="Flowchart: Process 10"/>
          <p:cNvSpPr/>
          <p:nvPr/>
        </p:nvSpPr>
        <p:spPr>
          <a:xfrm>
            <a:off x="441056" y="1957630"/>
            <a:ext cx="5440759"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0" name="Rectangle 9"/>
          <p:cNvSpPr/>
          <p:nvPr/>
        </p:nvSpPr>
        <p:spPr>
          <a:xfrm>
            <a:off x="593549" y="4186344"/>
            <a:ext cx="5127630" cy="5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extLst>
      <p:ext uri="{BB962C8B-B14F-4D97-AF65-F5344CB8AC3E}">
        <p14:creationId xmlns:p14="http://schemas.microsoft.com/office/powerpoint/2010/main" val="4001562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lowchart: Process 15"/>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a:t>Cum obtinem sematurile magice?</a:t>
            </a:r>
            <a:br>
              <a:rPr lang="en-US"/>
            </a:br>
            <a:r>
              <a:rPr lang="en-US" sz="1800"/>
              <a:t>Aliniem fisiere cu extensii de acelasi fel</a:t>
            </a:r>
          </a:p>
        </p:txBody>
      </p:sp>
      <p:sp>
        <p:nvSpPr>
          <p:cNvPr id="5" name="Rectangle 4"/>
          <p:cNvSpPr/>
          <p:nvPr/>
        </p:nvSpPr>
        <p:spPr>
          <a:xfrm>
            <a:off x="6660295" y="5404630"/>
            <a:ext cx="5023019" cy="954107"/>
          </a:xfrm>
          <a:prstGeom prst="rect">
            <a:avLst/>
          </a:prstGeom>
        </p:spPr>
        <p:txBody>
          <a:bodyPr wrap="square">
            <a:spAutoFit/>
          </a:bodyPr>
          <a:lstStyle/>
          <a:p>
            <a:r>
              <a:rPr lang="en-US" sz="1400">
                <a:solidFill>
                  <a:schemeClr val="tx1">
                    <a:lumMod val="50000"/>
                    <a:lumOff val="50000"/>
                  </a:schemeClr>
                </a:solidFill>
              </a:rPr>
              <a:t>Aceste semnături sunt utile pentru identificarea rapidă a tipului de fișier, dar nu sunt singura metodă de determinare a tipului de fișier și pot fi, de asemenea, ușor falsificate în anumite cazuri de malware sau fișiere corupte.</a:t>
            </a:r>
          </a:p>
        </p:txBody>
      </p:sp>
      <p:sp>
        <p:nvSpPr>
          <p:cNvPr id="7" name="Content Placeholder 6"/>
          <p:cNvSpPr>
            <a:spLocks noGrp="1"/>
          </p:cNvSpPr>
          <p:nvPr>
            <p:ph idx="1"/>
          </p:nvPr>
        </p:nvSpPr>
        <p:spPr>
          <a:xfrm>
            <a:off x="6660295" y="2357969"/>
            <a:ext cx="4924169" cy="3046661"/>
          </a:xfrm>
        </p:spPr>
        <p:txBody>
          <a:bodyPr>
            <a:normAutofit fontScale="47500" lnSpcReduction="20000"/>
          </a:bodyPr>
          <a:lstStyle/>
          <a:p>
            <a:r>
              <a:rPr lang="en-US">
                <a:solidFill>
                  <a:schemeClr val="tx1">
                    <a:lumMod val="50000"/>
                    <a:lumOff val="50000"/>
                  </a:schemeClr>
                </a:solidFill>
                <a:latin typeface="Consolas" panose="020B0609020204030204" pitchFamily="49" charset="0"/>
              </a:rPr>
              <a:t>1.jpg: ffd8ffe20bf84943435f50524f46494c4500010100000be8000000000200</a:t>
            </a:r>
          </a:p>
          <a:p>
            <a:r>
              <a:rPr lang="en-US">
                <a:solidFill>
                  <a:schemeClr val="tx1">
                    <a:lumMod val="50000"/>
                    <a:lumOff val="50000"/>
                  </a:schemeClr>
                </a:solidFill>
                <a:latin typeface="Consolas" panose="020B0609020204030204" pitchFamily="49" charset="0"/>
              </a:rPr>
              <a:t>2.jpg: ffd8ffe000104a46494600010200000100010000fffe00042a00ffe20bf8</a:t>
            </a:r>
          </a:p>
          <a:p>
            <a:r>
              <a:rPr lang="en-US">
                <a:solidFill>
                  <a:schemeClr val="tx1">
                    <a:lumMod val="50000"/>
                    <a:lumOff val="50000"/>
                  </a:schemeClr>
                </a:solidFill>
                <a:latin typeface="Consolas" panose="020B0609020204030204" pitchFamily="49" charset="0"/>
              </a:rPr>
              <a:t>3.jpg: ffd8ffe000104a46494600010101007800780000ffe10022457869660000</a:t>
            </a:r>
          </a:p>
          <a:p>
            <a:r>
              <a:rPr lang="en-US">
                <a:solidFill>
                  <a:schemeClr val="tx1">
                    <a:lumMod val="50000"/>
                    <a:lumOff val="50000"/>
                  </a:schemeClr>
                </a:solidFill>
                <a:latin typeface="Consolas" panose="020B0609020204030204" pitchFamily="49" charset="0"/>
              </a:rPr>
              <a:t>4.jpg: ffd8ffe20bf84943435f50524f46494c4500010100000be8000000000200</a:t>
            </a:r>
          </a:p>
          <a:p>
            <a:r>
              <a:rPr lang="en-US">
                <a:solidFill>
                  <a:schemeClr val="tx1">
                    <a:lumMod val="50000"/>
                    <a:lumOff val="50000"/>
                  </a:schemeClr>
                </a:solidFill>
                <a:latin typeface="Consolas" panose="020B0609020204030204" pitchFamily="49" charset="0"/>
              </a:rPr>
              <a:t>5.jpg: ffd8ffe000104a46494600010100000100010000ffe201d84943435f5052</a:t>
            </a:r>
          </a:p>
          <a:p>
            <a:r>
              <a:rPr lang="en-US">
                <a:solidFill>
                  <a:schemeClr val="tx1">
                    <a:lumMod val="50000"/>
                    <a:lumOff val="50000"/>
                  </a:schemeClr>
                </a:solidFill>
                <a:latin typeface="Consolas" panose="020B0609020204030204" pitchFamily="49" charset="0"/>
              </a:rPr>
              <a:t>6.jpg: ffd8ffe000104a46494600010100000100010000ffe201d84943435f5052</a:t>
            </a:r>
          </a:p>
          <a:p>
            <a:r>
              <a:rPr lang="en-US">
                <a:solidFill>
                  <a:schemeClr val="tx1">
                    <a:lumMod val="50000"/>
                    <a:lumOff val="50000"/>
                  </a:schemeClr>
                </a:solidFill>
                <a:latin typeface="Consolas" panose="020B0609020204030204" pitchFamily="49" charset="0"/>
              </a:rPr>
              <a:t>7.jpg: ffd8ffe000104a46494600010100000100010000ffe201d84943435f5052</a:t>
            </a:r>
          </a:p>
          <a:p>
            <a:r>
              <a:rPr lang="en-US">
                <a:solidFill>
                  <a:schemeClr val="tx1">
                    <a:lumMod val="50000"/>
                    <a:lumOff val="50000"/>
                  </a:schemeClr>
                </a:solidFill>
                <a:latin typeface="Consolas" panose="020B0609020204030204" pitchFamily="49" charset="0"/>
              </a:rPr>
              <a:t>8.jpg: ffd8ffe000104a46494600010100000100010000ffe201d84943435f5052</a:t>
            </a:r>
          </a:p>
          <a:p>
            <a:r>
              <a:rPr lang="en-US">
                <a:solidFill>
                  <a:schemeClr val="tx1">
                    <a:lumMod val="50000"/>
                    <a:lumOff val="50000"/>
                  </a:schemeClr>
                </a:solidFill>
                <a:latin typeface="Consolas" panose="020B0609020204030204" pitchFamily="49" charset="0"/>
              </a:rPr>
              <a:t>9.jpg: ffd8ffe000104a46494600010100000100010000ffe201d84943435f5052</a:t>
            </a:r>
          </a:p>
          <a:p>
            <a:endParaRPr lang="en-US">
              <a:solidFill>
                <a:schemeClr val="tx1">
                  <a:lumMod val="50000"/>
                  <a:lumOff val="50000"/>
                </a:schemeClr>
              </a:solidFill>
              <a:latin typeface="Consolas" panose="020B0609020204030204" pitchFamily="49" charset="0"/>
            </a:endParaRPr>
          </a:p>
          <a:p>
            <a:r>
              <a:rPr lang="en-US">
                <a:solidFill>
                  <a:schemeClr val="tx1">
                    <a:lumMod val="50000"/>
                    <a:lumOff val="50000"/>
                  </a:schemeClr>
                </a:solidFill>
                <a:latin typeface="Consolas" panose="020B0609020204030204" pitchFamily="49" charset="0"/>
              </a:rPr>
              <a:t>Semnatura pentru setul 'C:\Users\Elitebook\Desktop\IMG\1': ffd8ff</a:t>
            </a:r>
          </a:p>
        </p:txBody>
      </p:sp>
      <p:sp>
        <p:nvSpPr>
          <p:cNvPr id="8" name="Rectangle 7"/>
          <p:cNvSpPr/>
          <p:nvPr/>
        </p:nvSpPr>
        <p:spPr>
          <a:xfrm>
            <a:off x="556482" y="1990514"/>
            <a:ext cx="6096000" cy="4867486"/>
          </a:xfrm>
          <a:prstGeom prst="rect">
            <a:avLst/>
          </a:prstGeom>
        </p:spPr>
        <p:txBody>
          <a:bodyPr>
            <a:spAutoFit/>
          </a:bodyPr>
          <a:lstStyle/>
          <a:p>
            <a:pPr>
              <a:lnSpc>
                <a:spcPct val="107000"/>
              </a:lnSpc>
            </a:pP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citeste_primii_30_bytes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with</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'rb'</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30</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gaseste_semnatura_magica</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semnatura_magica</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list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citeste_primii_30_bytes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bytes_curenti</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list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citeste_primii_30_bytes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range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len</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semnatura_magica</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semnatura_magica</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bytes_curenti</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semnatura_magica</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None</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semnatura_magica</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semnatura_magica</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is</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not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None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semnatura_magica</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afiseaza_semnatura_magica_director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path</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join</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listdir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path</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isfile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path</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join</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bytes_fisier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citeste_primii_30_bytes</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"{os.path.basename(fisier)}: {bytes_fisier.hex()}"</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semnatura_magica</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gaseste_semnatura_magica</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fisiere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"\nSemnatura pentru setul '{director}': {semnatura_magica.hex()}"</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'C:\\Users\\Elitebook\\Desktop\\IMG\\1'</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afiseaza_semnatura_magica_director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director</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Rectangle 12"/>
          <p:cNvSpPr/>
          <p:nvPr/>
        </p:nvSpPr>
        <p:spPr>
          <a:xfrm>
            <a:off x="6533642" y="2139072"/>
            <a:ext cx="55606" cy="43798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lowchart: Process 14"/>
          <p:cNvSpPr/>
          <p:nvPr/>
        </p:nvSpPr>
        <p:spPr>
          <a:xfrm>
            <a:off x="6932140" y="2582562"/>
            <a:ext cx="4602649" cy="258039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7" name="Rectangle 16"/>
          <p:cNvSpPr/>
          <p:nvPr/>
        </p:nvSpPr>
        <p:spPr>
          <a:xfrm>
            <a:off x="6855222" y="2197727"/>
            <a:ext cx="1005403" cy="369332"/>
          </a:xfrm>
          <a:prstGeom prst="rect">
            <a:avLst/>
          </a:prstGeom>
        </p:spPr>
        <p:txBody>
          <a:bodyPr wrap="none">
            <a:spAutoFit/>
          </a:bodyPr>
          <a:lstStyle/>
          <a:p>
            <a:r>
              <a:rPr lang="en-US">
                <a:solidFill>
                  <a:schemeClr val="tx1">
                    <a:lumMod val="50000"/>
                    <a:lumOff val="50000"/>
                  </a:schemeClr>
                </a:solidFill>
              </a:rPr>
              <a:t>Consola:</a:t>
            </a:r>
            <a:endParaRPr lang="en-US"/>
          </a:p>
        </p:txBody>
      </p:sp>
      <p:grpSp>
        <p:nvGrpSpPr>
          <p:cNvPr id="21" name="Group 20"/>
          <p:cNvGrpSpPr/>
          <p:nvPr/>
        </p:nvGrpSpPr>
        <p:grpSpPr>
          <a:xfrm>
            <a:off x="11161682" y="4945119"/>
            <a:ext cx="732897" cy="459511"/>
            <a:chOff x="11161682" y="4945119"/>
            <a:chExt cx="732897" cy="459511"/>
          </a:xfrm>
        </p:grpSpPr>
        <p:sp>
          <p:nvSpPr>
            <p:cNvPr id="19" name="Right Arrow 18"/>
            <p:cNvSpPr/>
            <p:nvPr/>
          </p:nvSpPr>
          <p:spPr>
            <a:xfrm rot="12291639">
              <a:off x="11161682" y="4945119"/>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0" name="Oval 19"/>
            <p:cNvSpPr/>
            <p:nvPr/>
          </p:nvSpPr>
          <p:spPr>
            <a:xfrm>
              <a:off x="11430621" y="4961381"/>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spTree>
    <p:extLst>
      <p:ext uri="{BB962C8B-B14F-4D97-AF65-F5344CB8AC3E}">
        <p14:creationId xmlns:p14="http://schemas.microsoft.com/office/powerpoint/2010/main" val="1054094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133268" y="1053206"/>
            <a:ext cx="10513639" cy="2766528"/>
          </a:xfrm>
        </p:spPr>
        <p:txBody>
          <a:bodyPr>
            <a:normAutofit fontScale="90000"/>
          </a:bodyPr>
          <a:lstStyle/>
          <a:p>
            <a:r>
              <a:rPr lang="en-US" u="sng" dirty="0"/>
              <a:t>C.6.2</a:t>
            </a:r>
            <a:br>
              <a:rPr lang="en-US" dirty="0"/>
            </a:br>
            <a:r>
              <a:rPr lang="en-US" dirty="0" err="1"/>
              <a:t>Fișiere</a:t>
            </a:r>
            <a:r>
              <a:rPr lang="en-US" dirty="0"/>
              <a:t> </a:t>
            </a:r>
            <a:r>
              <a:rPr lang="en-US" dirty="0" err="1"/>
              <a:t>executabile</a:t>
            </a:r>
            <a:r>
              <a:rPr lang="en-US" dirty="0"/>
              <a:t> interpretate vs compilate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6493468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460789" y="1957630"/>
            <a:ext cx="7279947"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a:t>diferitele tipuri de fișiere executabile</a:t>
            </a:r>
            <a:br>
              <a:rPr lang="en-US"/>
            </a:br>
            <a:r>
              <a:rPr lang="en-US" sz="1800"/>
              <a:t>sub forma unui arbore</a:t>
            </a:r>
          </a:p>
        </p:txBody>
      </p:sp>
      <p:sp>
        <p:nvSpPr>
          <p:cNvPr id="3" name="Content Placeholder 2"/>
          <p:cNvSpPr>
            <a:spLocks noGrp="1"/>
          </p:cNvSpPr>
          <p:nvPr>
            <p:ph idx="1"/>
          </p:nvPr>
        </p:nvSpPr>
        <p:spPr>
          <a:xfrm>
            <a:off x="581192" y="1970903"/>
            <a:ext cx="11029615" cy="4887097"/>
          </a:xfrm>
        </p:spPr>
        <p:txBody>
          <a:bodyPr>
            <a:normAutofit fontScale="25000" lnSpcReduction="20000"/>
          </a:bodyPr>
          <a:lstStyle/>
          <a:p>
            <a:pPr marL="0" indent="0">
              <a:buNone/>
            </a:pPr>
            <a:r>
              <a:rPr lang="en-US" sz="3100" u="sng">
                <a:latin typeface="Consolas" panose="020B0609020204030204" pitchFamily="49" charset="0"/>
              </a:rPr>
              <a:t>Fișiere Executabile</a:t>
            </a:r>
            <a:br>
              <a:rPr lang="en-US" sz="3100" u="sng">
                <a:latin typeface="Consolas" panose="020B0609020204030204" pitchFamily="49" charset="0"/>
              </a:rPr>
            </a:br>
            <a:r>
              <a:rPr lang="en-US" sz="3100">
                <a:latin typeface="Consolas" panose="020B0609020204030204" pitchFamily="49" charset="0"/>
              </a:rPr>
              <a:t>├── </a:t>
            </a:r>
            <a:r>
              <a:rPr lang="en-US" sz="3100" b="1">
                <a:solidFill>
                  <a:srgbClr val="C00000"/>
                </a:solidFill>
                <a:latin typeface="Consolas" panose="020B0609020204030204" pitchFamily="49" charset="0"/>
              </a:rPr>
              <a:t>Executabile Binare</a:t>
            </a:r>
            <a:br>
              <a:rPr lang="en-US" sz="3100" b="1">
                <a:solidFill>
                  <a:srgbClr val="C00000"/>
                </a:solidFill>
                <a:latin typeface="Consolas" panose="020B0609020204030204" pitchFamily="49" charset="0"/>
              </a:rPr>
            </a:br>
            <a:r>
              <a:rPr lang="en-US" sz="3100">
                <a:latin typeface="Consolas" panose="020B0609020204030204" pitchFamily="49" charset="0"/>
              </a:rPr>
              <a:t>│ ├── </a:t>
            </a:r>
            <a:r>
              <a:rPr lang="en-US" sz="3100" b="1" u="sng">
                <a:latin typeface="Consolas" panose="020B0609020204030204" pitchFamily="49" charset="0"/>
              </a:rPr>
              <a:t>Windows</a:t>
            </a:r>
            <a:br>
              <a:rPr lang="en-US" sz="3100">
                <a:latin typeface="Consolas" panose="020B0609020204030204" pitchFamily="49" charset="0"/>
              </a:rPr>
            </a:br>
            <a:r>
              <a:rPr lang="en-US" sz="3100">
                <a:latin typeface="Consolas" panose="020B0609020204030204" pitchFamily="49" charset="0"/>
              </a:rPr>
              <a:t>│ │ ├── .exe (Aplicații Executabile)</a:t>
            </a:r>
            <a:br>
              <a:rPr lang="en-US" sz="3100">
                <a:latin typeface="Consolas" panose="020B0609020204030204" pitchFamily="49" charset="0"/>
              </a:rPr>
            </a:br>
            <a:r>
              <a:rPr lang="en-US" sz="3100">
                <a:latin typeface="Consolas" panose="020B0609020204030204" pitchFamily="49" charset="0"/>
              </a:rPr>
              <a:t>│ │ ├── .dll (Biblioteci Dinamice)</a:t>
            </a:r>
            <a:br>
              <a:rPr lang="en-US" sz="3100">
                <a:latin typeface="Consolas" panose="020B0609020204030204" pitchFamily="49" charset="0"/>
              </a:rPr>
            </a:br>
            <a:r>
              <a:rPr lang="en-US" sz="3100">
                <a:latin typeface="Consolas" panose="020B0609020204030204" pitchFamily="49" charset="0"/>
              </a:rPr>
              <a:t>│ │ └── .sys (Drivere de Sistem)</a:t>
            </a:r>
            <a:br>
              <a:rPr lang="en-US" sz="3100">
                <a:latin typeface="Consolas" panose="020B0609020204030204" pitchFamily="49" charset="0"/>
              </a:rPr>
            </a:br>
            <a:r>
              <a:rPr lang="en-US" sz="3100">
                <a:latin typeface="Consolas" panose="020B0609020204030204" pitchFamily="49" charset="0"/>
              </a:rPr>
              <a:t>│ ├── </a:t>
            </a:r>
            <a:r>
              <a:rPr lang="en-US" sz="3100" b="1" u="sng">
                <a:latin typeface="Consolas" panose="020B0609020204030204" pitchFamily="49" charset="0"/>
              </a:rPr>
              <a:t>Linux/Unix</a:t>
            </a:r>
            <a:br>
              <a:rPr lang="en-US" sz="3100">
                <a:latin typeface="Consolas" panose="020B0609020204030204" pitchFamily="49" charset="0"/>
              </a:rPr>
            </a:br>
            <a:r>
              <a:rPr lang="en-US" sz="3100">
                <a:latin typeface="Consolas" panose="020B0609020204030204" pitchFamily="49" charset="0"/>
              </a:rPr>
              <a:t>│ │ ├── ELF (Executable and Linkable Format)</a:t>
            </a:r>
            <a:br>
              <a:rPr lang="en-US" sz="3100">
                <a:latin typeface="Consolas" panose="020B0609020204030204" pitchFamily="49" charset="0"/>
              </a:rPr>
            </a:br>
            <a:r>
              <a:rPr lang="en-US" sz="3100">
                <a:latin typeface="Consolas" panose="020B0609020204030204" pitchFamily="49" charset="0"/>
              </a:rPr>
              <a:t>│ │ │ ├── Aplicații</a:t>
            </a:r>
            <a:br>
              <a:rPr lang="en-US" sz="3100">
                <a:latin typeface="Consolas" panose="020B0609020204030204" pitchFamily="49" charset="0"/>
              </a:rPr>
            </a:br>
            <a:r>
              <a:rPr lang="en-US" sz="3100">
                <a:latin typeface="Consolas" panose="020B0609020204030204" pitchFamily="49" charset="0"/>
              </a:rPr>
              <a:t>│ │ │ └── Biblioteci Dinamice (.so)</a:t>
            </a:r>
            <a:br>
              <a:rPr lang="en-US" sz="3100">
                <a:latin typeface="Consolas" panose="020B0609020204030204" pitchFamily="49" charset="0"/>
              </a:rPr>
            </a:br>
            <a:r>
              <a:rPr lang="en-US" sz="3100">
                <a:latin typeface="Consolas" panose="020B0609020204030204" pitchFamily="49" charset="0"/>
              </a:rPr>
              <a:t>│ │ └── Scripturi Executabile</a:t>
            </a:r>
            <a:br>
              <a:rPr lang="en-US" sz="3100">
                <a:latin typeface="Consolas" panose="020B0609020204030204" pitchFamily="49" charset="0"/>
              </a:rPr>
            </a:br>
            <a:r>
              <a:rPr lang="en-US" sz="3100">
                <a:latin typeface="Consolas" panose="020B0609020204030204" pitchFamily="49" charset="0"/>
              </a:rPr>
              <a:t>│ │ └── .sh (Bash Script)</a:t>
            </a:r>
            <a:br>
              <a:rPr lang="en-US" sz="3100">
                <a:latin typeface="Consolas" panose="020B0609020204030204" pitchFamily="49" charset="0"/>
              </a:rPr>
            </a:br>
            <a:r>
              <a:rPr lang="en-US" sz="3100">
                <a:latin typeface="Consolas" panose="020B0609020204030204" pitchFamily="49" charset="0"/>
              </a:rPr>
              <a:t>│ └── </a:t>
            </a:r>
            <a:r>
              <a:rPr lang="en-US" sz="3100" b="1" u="sng">
                <a:latin typeface="Consolas" panose="020B0609020204030204" pitchFamily="49" charset="0"/>
              </a:rPr>
              <a:t>macOS</a:t>
            </a:r>
            <a:br>
              <a:rPr lang="en-US" sz="3100">
                <a:latin typeface="Consolas" panose="020B0609020204030204" pitchFamily="49" charset="0"/>
              </a:rPr>
            </a:br>
            <a:r>
              <a:rPr lang="en-US" sz="3100">
                <a:latin typeface="Consolas" panose="020B0609020204030204" pitchFamily="49" charset="0"/>
              </a:rPr>
              <a:t>│ ├── Mach-O (Mach Object)</a:t>
            </a:r>
            <a:br>
              <a:rPr lang="en-US" sz="3100">
                <a:latin typeface="Consolas" panose="020B0609020204030204" pitchFamily="49" charset="0"/>
              </a:rPr>
            </a:br>
            <a:r>
              <a:rPr lang="en-US" sz="3100">
                <a:latin typeface="Consolas" panose="020B0609020204030204" pitchFamily="49" charset="0"/>
              </a:rPr>
              <a:t>│ └── .app (Pachete de Aplicații)</a:t>
            </a:r>
            <a:br>
              <a:rPr lang="en-US" sz="3100">
                <a:latin typeface="Consolas" panose="020B0609020204030204" pitchFamily="49" charset="0"/>
              </a:rPr>
            </a:br>
            <a:r>
              <a:rPr lang="en-US" sz="3100">
                <a:latin typeface="Consolas" panose="020B0609020204030204" pitchFamily="49" charset="0"/>
              </a:rPr>
              <a:t>├── </a:t>
            </a:r>
            <a:r>
              <a:rPr lang="en-US" sz="3100" b="1">
                <a:solidFill>
                  <a:srgbClr val="C00000"/>
                </a:solidFill>
                <a:latin typeface="Consolas" panose="020B0609020204030204" pitchFamily="49" charset="0"/>
              </a:rPr>
              <a:t>Executabile Script</a:t>
            </a:r>
            <a:br>
              <a:rPr lang="en-US" sz="3100" b="1">
                <a:solidFill>
                  <a:srgbClr val="C00000"/>
                </a:solidFill>
                <a:latin typeface="Consolas" panose="020B0609020204030204" pitchFamily="49" charset="0"/>
              </a:rPr>
            </a:br>
            <a:r>
              <a:rPr lang="en-US" sz="3100">
                <a:latin typeface="Consolas" panose="020B0609020204030204" pitchFamily="49" charset="0"/>
              </a:rPr>
              <a:t>│ ├── </a:t>
            </a:r>
            <a:r>
              <a:rPr lang="en-US" sz="3100" b="1" u="sng">
                <a:latin typeface="Consolas" panose="020B0609020204030204" pitchFamily="49" charset="0"/>
              </a:rPr>
              <a:t>Scripturi Windows</a:t>
            </a:r>
            <a:br>
              <a:rPr lang="en-US" sz="3100" b="1" u="sng">
                <a:latin typeface="Consolas" panose="020B0609020204030204" pitchFamily="49" charset="0"/>
              </a:rPr>
            </a:br>
            <a:r>
              <a:rPr lang="en-US" sz="3100">
                <a:latin typeface="Consolas" panose="020B0609020204030204" pitchFamily="49" charset="0"/>
              </a:rPr>
              <a:t>│ │ ├── .bat/.cmd (Fișiere Batch)</a:t>
            </a:r>
            <a:br>
              <a:rPr lang="en-US" sz="3100">
                <a:latin typeface="Consolas" panose="020B0609020204030204" pitchFamily="49" charset="0"/>
              </a:rPr>
            </a:br>
            <a:r>
              <a:rPr lang="en-US" sz="3100">
                <a:latin typeface="Consolas" panose="020B0609020204030204" pitchFamily="49" charset="0"/>
              </a:rPr>
              <a:t>│ │ ├── .ps1 (PowerShell)</a:t>
            </a:r>
            <a:br>
              <a:rPr lang="en-US" sz="3100">
                <a:latin typeface="Consolas" panose="020B0609020204030204" pitchFamily="49" charset="0"/>
              </a:rPr>
            </a:br>
            <a:r>
              <a:rPr lang="en-US" sz="3100">
                <a:latin typeface="Consolas" panose="020B0609020204030204" pitchFamily="49" charset="0"/>
              </a:rPr>
              <a:t>│ │ └── .vbs (VBScript)</a:t>
            </a:r>
            <a:br>
              <a:rPr lang="en-US" sz="3100">
                <a:latin typeface="Consolas" panose="020B0609020204030204" pitchFamily="49" charset="0"/>
              </a:rPr>
            </a:br>
            <a:r>
              <a:rPr lang="en-US" sz="3100">
                <a:latin typeface="Consolas" panose="020B0609020204030204" pitchFamily="49" charset="0"/>
              </a:rPr>
              <a:t>│ ├── </a:t>
            </a:r>
            <a:r>
              <a:rPr lang="en-US" sz="3100" b="1" u="sng">
                <a:latin typeface="Consolas" panose="020B0609020204030204" pitchFamily="49" charset="0"/>
              </a:rPr>
              <a:t>Scripturi Unix/Linux</a:t>
            </a:r>
            <a:br>
              <a:rPr lang="en-US" sz="3100" b="1" u="sng">
                <a:latin typeface="Consolas" panose="020B0609020204030204" pitchFamily="49" charset="0"/>
              </a:rPr>
            </a:br>
            <a:r>
              <a:rPr lang="en-US" sz="3100">
                <a:latin typeface="Consolas" panose="020B0609020204030204" pitchFamily="49" charset="0"/>
              </a:rPr>
              <a:t>│ │ ├── .sh (Shell Script)</a:t>
            </a:r>
            <a:br>
              <a:rPr lang="en-US" sz="3100">
                <a:latin typeface="Consolas" panose="020B0609020204030204" pitchFamily="49" charset="0"/>
              </a:rPr>
            </a:br>
            <a:r>
              <a:rPr lang="en-US" sz="3100">
                <a:latin typeface="Consolas" panose="020B0609020204030204" pitchFamily="49" charset="0"/>
              </a:rPr>
              <a:t>│ │ └── Alte Shell-uri (.csh, .ksh, etc.)</a:t>
            </a:r>
            <a:br>
              <a:rPr lang="en-US" sz="3100">
                <a:latin typeface="Consolas" panose="020B0609020204030204" pitchFamily="49" charset="0"/>
              </a:rPr>
            </a:br>
            <a:r>
              <a:rPr lang="en-US" sz="3100">
                <a:latin typeface="Consolas" panose="020B0609020204030204" pitchFamily="49" charset="0"/>
              </a:rPr>
              <a:t>│ └── </a:t>
            </a:r>
            <a:r>
              <a:rPr lang="en-US" sz="3100" b="1" u="sng">
                <a:latin typeface="Consolas" panose="020B0609020204030204" pitchFamily="49" charset="0"/>
              </a:rPr>
              <a:t>Alte Scripturi</a:t>
            </a:r>
            <a:br>
              <a:rPr lang="en-US" sz="3100" b="1" u="sng">
                <a:latin typeface="Consolas" panose="020B0609020204030204" pitchFamily="49" charset="0"/>
              </a:rPr>
            </a:br>
            <a:r>
              <a:rPr lang="en-US" sz="3100">
                <a:latin typeface="Consolas" panose="020B0609020204030204" pitchFamily="49" charset="0"/>
              </a:rPr>
              <a:t>│ ├── .py (Python)</a:t>
            </a:r>
            <a:br>
              <a:rPr lang="en-US" sz="3100">
                <a:latin typeface="Consolas" panose="020B0609020204030204" pitchFamily="49" charset="0"/>
              </a:rPr>
            </a:br>
            <a:r>
              <a:rPr lang="en-US" sz="3100">
                <a:latin typeface="Consolas" panose="020B0609020204030204" pitchFamily="49" charset="0"/>
              </a:rPr>
              <a:t>│ ├── .rb (Ruby)</a:t>
            </a:r>
            <a:br>
              <a:rPr lang="en-US" sz="3100">
                <a:latin typeface="Consolas" panose="020B0609020204030204" pitchFamily="49" charset="0"/>
              </a:rPr>
            </a:br>
            <a:r>
              <a:rPr lang="en-US" sz="3100">
                <a:latin typeface="Consolas" panose="020B0609020204030204" pitchFamily="49" charset="0"/>
              </a:rPr>
              <a:t>│ ├── .pl (Perl)</a:t>
            </a:r>
            <a:br>
              <a:rPr lang="en-US" sz="3100">
                <a:latin typeface="Consolas" panose="020B0609020204030204" pitchFamily="49" charset="0"/>
              </a:rPr>
            </a:br>
            <a:r>
              <a:rPr lang="en-US" sz="3100">
                <a:latin typeface="Consolas" panose="020B0609020204030204" pitchFamily="49" charset="0"/>
              </a:rPr>
              <a:t>│ └── .php (PHP)</a:t>
            </a:r>
            <a:br>
              <a:rPr lang="en-US" sz="3100">
                <a:latin typeface="Consolas" panose="020B0609020204030204" pitchFamily="49" charset="0"/>
              </a:rPr>
            </a:br>
            <a:r>
              <a:rPr lang="en-US" sz="3100">
                <a:latin typeface="Consolas" panose="020B0609020204030204" pitchFamily="49" charset="0"/>
              </a:rPr>
              <a:t>├── </a:t>
            </a:r>
            <a:r>
              <a:rPr lang="en-US" sz="3100" b="1">
                <a:solidFill>
                  <a:srgbClr val="C00000"/>
                </a:solidFill>
                <a:latin typeface="Consolas" panose="020B0609020204030204" pitchFamily="49" charset="0"/>
              </a:rPr>
              <a:t>Executabile Bytecode</a:t>
            </a:r>
            <a:br>
              <a:rPr lang="en-US" sz="3100" b="1">
                <a:solidFill>
                  <a:srgbClr val="C00000"/>
                </a:solidFill>
                <a:latin typeface="Consolas" panose="020B0609020204030204" pitchFamily="49" charset="0"/>
              </a:rPr>
            </a:br>
            <a:r>
              <a:rPr lang="en-US" sz="3100">
                <a:latin typeface="Consolas" panose="020B0609020204030204" pitchFamily="49" charset="0"/>
              </a:rPr>
              <a:t>│ ├── </a:t>
            </a:r>
            <a:r>
              <a:rPr lang="en-US" sz="3100" b="1" u="sng">
                <a:latin typeface="Consolas" panose="020B0609020204030204" pitchFamily="49" charset="0"/>
              </a:rPr>
              <a:t>Java</a:t>
            </a:r>
            <a:br>
              <a:rPr lang="en-US" sz="3100">
                <a:latin typeface="Consolas" panose="020B0609020204030204" pitchFamily="49" charset="0"/>
              </a:rPr>
            </a:br>
            <a:r>
              <a:rPr lang="en-US" sz="3100">
                <a:latin typeface="Consolas" panose="020B0609020204030204" pitchFamily="49" charset="0"/>
              </a:rPr>
              <a:t>│ │ ├── .class</a:t>
            </a:r>
            <a:br>
              <a:rPr lang="en-US" sz="3100">
                <a:latin typeface="Consolas" panose="020B0609020204030204" pitchFamily="49" charset="0"/>
              </a:rPr>
            </a:br>
            <a:r>
              <a:rPr lang="en-US" sz="3100">
                <a:latin typeface="Consolas" panose="020B0609020204030204" pitchFamily="49" charset="0"/>
              </a:rPr>
              <a:t>│ │ └── .jar (Java Archive)</a:t>
            </a:r>
            <a:br>
              <a:rPr lang="en-US" sz="3100">
                <a:latin typeface="Consolas" panose="020B0609020204030204" pitchFamily="49" charset="0"/>
              </a:rPr>
            </a:br>
            <a:r>
              <a:rPr lang="en-US" sz="3100">
                <a:latin typeface="Consolas" panose="020B0609020204030204" pitchFamily="49" charset="0"/>
              </a:rPr>
              <a:t>│ └── </a:t>
            </a:r>
            <a:r>
              <a:rPr lang="en-US" sz="3100" b="1" u="sng">
                <a:latin typeface="Consolas" panose="020B0609020204030204" pitchFamily="49" charset="0"/>
              </a:rPr>
              <a:t>.NET</a:t>
            </a:r>
            <a:br>
              <a:rPr lang="en-US" sz="3100">
                <a:latin typeface="Consolas" panose="020B0609020204030204" pitchFamily="49" charset="0"/>
              </a:rPr>
            </a:br>
            <a:r>
              <a:rPr lang="en-US" sz="3100">
                <a:latin typeface="Consolas" panose="020B0609020204030204" pitchFamily="49" charset="0"/>
              </a:rPr>
              <a:t>│ ├── .dll (Biblioteci)</a:t>
            </a:r>
            <a:br>
              <a:rPr lang="en-US" sz="3100">
                <a:latin typeface="Consolas" panose="020B0609020204030204" pitchFamily="49" charset="0"/>
              </a:rPr>
            </a:br>
            <a:r>
              <a:rPr lang="en-US" sz="3100">
                <a:latin typeface="Consolas" panose="020B0609020204030204" pitchFamily="49" charset="0"/>
              </a:rPr>
              <a:t>│ └── .exe (Aplicații)</a:t>
            </a:r>
            <a:br>
              <a:rPr lang="en-US" sz="3100">
                <a:latin typeface="Consolas" panose="020B0609020204030204" pitchFamily="49" charset="0"/>
              </a:rPr>
            </a:br>
            <a:r>
              <a:rPr lang="en-US" sz="3100">
                <a:latin typeface="Consolas" panose="020B0609020204030204" pitchFamily="49" charset="0"/>
              </a:rPr>
              <a:t>├── </a:t>
            </a:r>
            <a:r>
              <a:rPr lang="en-US" sz="3100" b="1">
                <a:solidFill>
                  <a:srgbClr val="C00000"/>
                </a:solidFill>
                <a:latin typeface="Consolas" panose="020B0609020204030204" pitchFamily="49" charset="0"/>
              </a:rPr>
              <a:t>Web Executables</a:t>
            </a:r>
            <a:br>
              <a:rPr lang="en-US" sz="3100" b="1">
                <a:solidFill>
                  <a:srgbClr val="C00000"/>
                </a:solidFill>
                <a:latin typeface="Consolas" panose="020B0609020204030204" pitchFamily="49" charset="0"/>
              </a:rPr>
            </a:br>
            <a:r>
              <a:rPr lang="en-US" sz="3100">
                <a:latin typeface="Consolas" panose="020B0609020204030204" pitchFamily="49" charset="0"/>
              </a:rPr>
              <a:t>│ ├── Frontend</a:t>
            </a:r>
            <a:br>
              <a:rPr lang="en-US" sz="3100">
                <a:latin typeface="Consolas" panose="020B0609020204030204" pitchFamily="49" charset="0"/>
              </a:rPr>
            </a:br>
            <a:r>
              <a:rPr lang="en-US" sz="3100">
                <a:latin typeface="Consolas" panose="020B0609020204030204" pitchFamily="49" charset="0"/>
              </a:rPr>
              <a:t>│ │ └── .js (JavaScript)</a:t>
            </a:r>
            <a:br>
              <a:rPr lang="en-US" sz="3100">
                <a:latin typeface="Consolas" panose="020B0609020204030204" pitchFamily="49" charset="0"/>
              </a:rPr>
            </a:br>
            <a:r>
              <a:rPr lang="en-US" sz="3100">
                <a:latin typeface="Consolas" panose="020B0609020204030204" pitchFamily="49" charset="0"/>
              </a:rPr>
              <a:t>│ └── Backend</a:t>
            </a:r>
            <a:br>
              <a:rPr lang="en-US" sz="3100">
                <a:latin typeface="Consolas" panose="020B0609020204030204" pitchFamily="49" charset="0"/>
              </a:rPr>
            </a:br>
            <a:r>
              <a:rPr lang="en-US" sz="3100">
                <a:latin typeface="Consolas" panose="020B0609020204030204" pitchFamily="49" charset="0"/>
              </a:rPr>
              <a:t>│ ├── Node.js (.js)</a:t>
            </a:r>
            <a:br>
              <a:rPr lang="en-US" sz="3100">
                <a:latin typeface="Consolas" panose="020B0609020204030204" pitchFamily="49" charset="0"/>
              </a:rPr>
            </a:br>
            <a:r>
              <a:rPr lang="en-US" sz="3100">
                <a:latin typeface="Consolas" panose="020B0609020204030204" pitchFamily="49" charset="0"/>
              </a:rPr>
              <a:t>│ └── .php (PHP)</a:t>
            </a:r>
            <a:br>
              <a:rPr lang="en-US" sz="3100">
                <a:latin typeface="Consolas" panose="020B0609020204030204" pitchFamily="49" charset="0"/>
              </a:rPr>
            </a:br>
            <a:r>
              <a:rPr lang="en-US" sz="3100">
                <a:latin typeface="Consolas" panose="020B0609020204030204" pitchFamily="49" charset="0"/>
              </a:rPr>
              <a:t>└── </a:t>
            </a:r>
            <a:r>
              <a:rPr lang="en-US" sz="3100" b="1">
                <a:solidFill>
                  <a:srgbClr val="C00000"/>
                </a:solidFill>
                <a:latin typeface="Consolas" panose="020B0609020204030204" pitchFamily="49" charset="0"/>
              </a:rPr>
              <a:t>Alte Tipuri</a:t>
            </a:r>
            <a:br>
              <a:rPr lang="en-US" sz="3100" b="1">
                <a:solidFill>
                  <a:srgbClr val="C00000"/>
                </a:solidFill>
                <a:latin typeface="Consolas" panose="020B0609020204030204" pitchFamily="49" charset="0"/>
              </a:rPr>
            </a:br>
            <a:r>
              <a:rPr lang="en-US" sz="3100">
                <a:latin typeface="Consolas" panose="020B0609020204030204" pitchFamily="49" charset="0"/>
              </a:rPr>
              <a:t>├── </a:t>
            </a:r>
            <a:r>
              <a:rPr lang="en-US" sz="3100" b="1">
                <a:solidFill>
                  <a:srgbClr val="C00000"/>
                </a:solidFill>
                <a:latin typeface="Consolas" panose="020B0609020204030204" pitchFamily="49" charset="0"/>
              </a:rPr>
              <a:t>Containerized Executables</a:t>
            </a:r>
            <a:br>
              <a:rPr lang="en-US" sz="3100" b="1">
                <a:solidFill>
                  <a:srgbClr val="C00000"/>
                </a:solidFill>
                <a:latin typeface="Consolas" panose="020B0609020204030204" pitchFamily="49" charset="0"/>
              </a:rPr>
            </a:br>
            <a:r>
              <a:rPr lang="en-US" sz="3100">
                <a:latin typeface="Consolas" panose="020B0609020204030204" pitchFamily="49" charset="0"/>
              </a:rPr>
              <a:t>│ └── Docker (Containere)</a:t>
            </a:r>
            <a:br>
              <a:rPr lang="en-US" sz="3100">
                <a:latin typeface="Consolas" panose="020B0609020204030204" pitchFamily="49" charset="0"/>
              </a:rPr>
            </a:br>
            <a:r>
              <a:rPr lang="en-US" sz="3100">
                <a:latin typeface="Consolas" panose="020B0609020204030204" pitchFamily="49" charset="0"/>
              </a:rPr>
              <a:t>├── </a:t>
            </a:r>
            <a:r>
              <a:rPr lang="en-US" sz="3100" b="1">
                <a:solidFill>
                  <a:srgbClr val="C00000"/>
                </a:solidFill>
                <a:latin typeface="Consolas" panose="020B0609020204030204" pitchFamily="49" charset="0"/>
              </a:rPr>
              <a:t>Pseudo-Executables</a:t>
            </a:r>
            <a:br>
              <a:rPr lang="en-US" sz="3100">
                <a:latin typeface="Consolas" panose="020B0609020204030204" pitchFamily="49" charset="0"/>
              </a:rPr>
            </a:br>
            <a:r>
              <a:rPr lang="en-US" sz="3100">
                <a:latin typeface="Consolas" panose="020B0609020204030204" pitchFamily="49" charset="0"/>
              </a:rPr>
              <a:t>│ ├── Documente Office cu Macro-uri</a:t>
            </a:r>
            <a:br>
              <a:rPr lang="en-US" sz="3100">
                <a:latin typeface="Consolas" panose="020B0609020204030204" pitchFamily="49" charset="0"/>
              </a:rPr>
            </a:br>
            <a:r>
              <a:rPr lang="en-US" sz="3100">
                <a:latin typeface="Consolas" panose="020B0609020204030204" pitchFamily="49" charset="0"/>
              </a:rPr>
              <a:t>│ └── .pdf cu JavaScript</a:t>
            </a:r>
            <a:br>
              <a:rPr lang="en-US" sz="3100">
                <a:latin typeface="Consolas" panose="020B0609020204030204" pitchFamily="49" charset="0"/>
              </a:rPr>
            </a:br>
            <a:r>
              <a:rPr lang="en-US" sz="3100">
                <a:latin typeface="Consolas" panose="020B0609020204030204" pitchFamily="49" charset="0"/>
              </a:rPr>
              <a:t>└── </a:t>
            </a:r>
            <a:r>
              <a:rPr lang="en-US" sz="3100" b="1">
                <a:solidFill>
                  <a:srgbClr val="C00000"/>
                </a:solidFill>
                <a:latin typeface="Consolas" panose="020B0609020204030204" pitchFamily="49" charset="0"/>
              </a:rPr>
              <a:t>SaaS Executables</a:t>
            </a:r>
            <a:br>
              <a:rPr lang="en-US" sz="3100">
                <a:latin typeface="Consolas" panose="020B0609020204030204" pitchFamily="49" charset="0"/>
              </a:rPr>
            </a:br>
            <a:r>
              <a:rPr lang="en-US" sz="3100">
                <a:latin typeface="Consolas" panose="020B0609020204030204" pitchFamily="49" charset="0"/>
              </a:rPr>
              <a:t>└── </a:t>
            </a:r>
            <a:r>
              <a:rPr lang="en-US" sz="3100" b="1">
                <a:solidFill>
                  <a:srgbClr val="C00000"/>
                </a:solidFill>
                <a:latin typeface="Consolas" panose="020B0609020204030204" pitchFamily="49" charset="0"/>
              </a:rPr>
              <a:t>Aplicații Web</a:t>
            </a:r>
          </a:p>
          <a:p>
            <a:endParaRPr lang="en-US">
              <a:latin typeface="Consolas" panose="020B0609020204030204" pitchFamily="49" charset="0"/>
            </a:endParaRPr>
          </a:p>
        </p:txBody>
      </p:sp>
      <p:sp>
        <p:nvSpPr>
          <p:cNvPr id="4" name="Rectangle 3"/>
          <p:cNvSpPr/>
          <p:nvPr/>
        </p:nvSpPr>
        <p:spPr>
          <a:xfrm>
            <a:off x="4616882" y="2397209"/>
            <a:ext cx="6491843" cy="3754874"/>
          </a:xfrm>
          <a:prstGeom prst="rect">
            <a:avLst/>
          </a:prstGeom>
        </p:spPr>
        <p:txBody>
          <a:bodyPr wrap="square">
            <a:spAutoFit/>
          </a:bodyPr>
          <a:lstStyle/>
          <a:p>
            <a:r>
              <a:rPr lang="en-US" sz="1400">
                <a:solidFill>
                  <a:schemeClr val="tx1">
                    <a:lumMod val="65000"/>
                    <a:lumOff val="35000"/>
                  </a:schemeClr>
                </a:solidFill>
              </a:rPr>
              <a:t>Această diagramă prezintă o viziune generală a tipurilor de fișiere executabile, grupate în categorii largi. </a:t>
            </a:r>
          </a:p>
          <a:p>
            <a:endParaRPr lang="en-US" sz="1400"/>
          </a:p>
          <a:p>
            <a:pPr marL="285750" indent="-285750">
              <a:buFont typeface="Wingdings" panose="05000000000000000000" pitchFamily="2" charset="2"/>
              <a:buChar char="Ø"/>
            </a:pPr>
            <a:r>
              <a:rPr lang="en-US" sz="1400">
                <a:solidFill>
                  <a:srgbClr val="C00000"/>
                </a:solidFill>
              </a:rPr>
              <a:t>Executabile Binare</a:t>
            </a:r>
            <a:r>
              <a:rPr lang="en-US" sz="1400"/>
              <a:t> </a:t>
            </a:r>
            <a:r>
              <a:rPr lang="en-US" sz="1400">
                <a:solidFill>
                  <a:schemeClr val="tx1">
                    <a:lumMod val="65000"/>
                    <a:lumOff val="35000"/>
                  </a:schemeClr>
                </a:solidFill>
              </a:rPr>
              <a:t>reprezintă programele și bibliotecile compilate nativ pentru un sistem de operare. </a:t>
            </a:r>
          </a:p>
          <a:p>
            <a:pPr marL="285750" indent="-285750">
              <a:buFont typeface="Wingdings" panose="05000000000000000000" pitchFamily="2" charset="2"/>
              <a:buChar char="Ø"/>
            </a:pPr>
            <a:endParaRPr lang="en-US" sz="1400"/>
          </a:p>
          <a:p>
            <a:pPr marL="285750" indent="-285750">
              <a:buFont typeface="Wingdings" panose="05000000000000000000" pitchFamily="2" charset="2"/>
              <a:buChar char="Ø"/>
            </a:pPr>
            <a:r>
              <a:rPr lang="en-US" sz="1400">
                <a:solidFill>
                  <a:srgbClr val="C00000"/>
                </a:solidFill>
              </a:rPr>
              <a:t>Executabile Script</a:t>
            </a:r>
            <a:r>
              <a:rPr lang="en-US" sz="1400"/>
              <a:t> </a:t>
            </a:r>
            <a:r>
              <a:rPr lang="en-US" sz="1400">
                <a:solidFill>
                  <a:schemeClr val="tx1">
                    <a:lumMod val="65000"/>
                    <a:lumOff val="35000"/>
                  </a:schemeClr>
                </a:solidFill>
              </a:rPr>
              <a:t>cuprind scripturi interpretate la runtime de diferite motoare de scripting sau shell-uri. </a:t>
            </a:r>
          </a:p>
          <a:p>
            <a:pPr marL="285750" indent="-285750">
              <a:buFont typeface="Wingdings" panose="05000000000000000000" pitchFamily="2" charset="2"/>
              <a:buChar char="Ø"/>
            </a:pPr>
            <a:endParaRPr lang="en-US" sz="1400"/>
          </a:p>
          <a:p>
            <a:pPr marL="285750" indent="-285750">
              <a:buFont typeface="Wingdings" panose="05000000000000000000" pitchFamily="2" charset="2"/>
              <a:buChar char="Ø"/>
            </a:pPr>
            <a:r>
              <a:rPr lang="en-US" sz="1400">
                <a:solidFill>
                  <a:srgbClr val="C00000"/>
                </a:solidFill>
              </a:rPr>
              <a:t>Executabile Bytecode</a:t>
            </a:r>
            <a:r>
              <a:rPr lang="en-US" sz="1400"/>
              <a:t> </a:t>
            </a:r>
            <a:r>
              <a:rPr lang="en-US" sz="1400">
                <a:solidFill>
                  <a:schemeClr val="tx1">
                    <a:lumMod val="65000"/>
                    <a:lumOff val="35000"/>
                  </a:schemeClr>
                </a:solidFill>
              </a:rPr>
              <a:t>sunt un tip intermediar, necesitând o mașină virtuală pentru execuție. </a:t>
            </a:r>
          </a:p>
          <a:p>
            <a:pPr marL="285750" indent="-285750">
              <a:buFont typeface="Wingdings" panose="05000000000000000000" pitchFamily="2" charset="2"/>
              <a:buChar char="Ø"/>
            </a:pPr>
            <a:endParaRPr lang="en-US" sz="1400"/>
          </a:p>
          <a:p>
            <a:pPr marL="285750" indent="-285750">
              <a:buFont typeface="Wingdings" panose="05000000000000000000" pitchFamily="2" charset="2"/>
              <a:buChar char="Ø"/>
            </a:pPr>
            <a:r>
              <a:rPr lang="en-US" sz="1400">
                <a:solidFill>
                  <a:srgbClr val="C00000"/>
                </a:solidFill>
              </a:rPr>
              <a:t>Web Executables</a:t>
            </a:r>
            <a:r>
              <a:rPr lang="en-US" sz="1400"/>
              <a:t> </a:t>
            </a:r>
            <a:r>
              <a:rPr lang="en-US" sz="1400">
                <a:solidFill>
                  <a:schemeClr val="tx1">
                    <a:lumMod val="65000"/>
                    <a:lumOff val="35000"/>
                  </a:schemeClr>
                </a:solidFill>
              </a:rPr>
              <a:t>evidențiază rolul limbajelor de programare web atât pe partea de client, cât și pe cea de server. </a:t>
            </a:r>
          </a:p>
          <a:p>
            <a:pPr marL="285750" indent="-285750">
              <a:buFont typeface="Wingdings" panose="05000000000000000000" pitchFamily="2" charset="2"/>
              <a:buChar char="Ø"/>
            </a:pPr>
            <a:endParaRPr lang="en-US" sz="1400"/>
          </a:p>
          <a:p>
            <a:pPr marL="285750" indent="-285750">
              <a:buFont typeface="Wingdings" panose="05000000000000000000" pitchFamily="2" charset="2"/>
              <a:buChar char="Ø"/>
            </a:pPr>
            <a:r>
              <a:rPr lang="en-US" sz="1400">
                <a:solidFill>
                  <a:srgbClr val="C00000"/>
                </a:solidFill>
              </a:rPr>
              <a:t>Alte Tipuri</a:t>
            </a:r>
            <a:r>
              <a:rPr lang="en-US" sz="1400"/>
              <a:t> </a:t>
            </a:r>
            <a:r>
              <a:rPr lang="en-US" sz="1400">
                <a:solidFill>
                  <a:schemeClr val="tx1">
                    <a:lumMod val="65000"/>
                    <a:lumOff val="35000"/>
                  </a:schemeClr>
                </a:solidFill>
              </a:rPr>
              <a:t>acoperă categorii mai noi sau mai puțin tradiționale de executabile, reflectând diversitatea și evoluția tehnologică din domeniul IT.</a:t>
            </a:r>
          </a:p>
        </p:txBody>
      </p:sp>
      <p:sp>
        <p:nvSpPr>
          <p:cNvPr id="5" name="Rectangle 4"/>
          <p:cNvSpPr/>
          <p:nvPr/>
        </p:nvSpPr>
        <p:spPr>
          <a:xfrm>
            <a:off x="438907" y="1722134"/>
            <a:ext cx="55605" cy="4984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1980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Fișierele .exe (Executable files)</a:t>
            </a:r>
            <a:br>
              <a:rPr lang="en-US"/>
            </a:br>
            <a:r>
              <a:rPr lang="en-US" sz="1800"/>
              <a:t>structura generală a unui fișier .exe în format PE</a:t>
            </a:r>
          </a:p>
        </p:txBody>
      </p:sp>
      <p:sp>
        <p:nvSpPr>
          <p:cNvPr id="4" name="Rectangle 1"/>
          <p:cNvSpPr>
            <a:spLocks noGrp="1" noChangeArrowheads="1"/>
          </p:cNvSpPr>
          <p:nvPr>
            <p:ph idx="1"/>
          </p:nvPr>
        </p:nvSpPr>
        <p:spPr bwMode="auto">
          <a:xfrm>
            <a:off x="581192" y="1982029"/>
            <a:ext cx="11314316" cy="36009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lvl="0" indent="0" defTabSz="914400" eaLnBrk="0" fontAlgn="base" hangingPunct="0">
              <a:spcBef>
                <a:spcPct val="0"/>
              </a:spcBef>
              <a:spcAft>
                <a:spcPct val="0"/>
              </a:spcAft>
              <a:buClrTx/>
              <a:buSzTx/>
              <a:buNone/>
            </a:pPr>
            <a:r>
              <a:rPr lang="en-US" sz="1200" dirty="0" err="1">
                <a:solidFill>
                  <a:srgbClr val="C00000"/>
                </a:solidFill>
                <a:latin typeface="Consolas" panose="020B0609020204030204" pitchFamily="49" charset="0"/>
              </a:rPr>
              <a:t>Fișier</a:t>
            </a:r>
            <a:r>
              <a:rPr lang="en-US" sz="1200" dirty="0">
                <a:solidFill>
                  <a:srgbClr val="C00000"/>
                </a:solidFill>
                <a:latin typeface="Consolas" panose="020B0609020204030204" pitchFamily="49" charset="0"/>
              </a:rPr>
              <a:t> </a:t>
            </a:r>
            <a:r>
              <a:rPr lang="en-US" sz="1200" b="1" dirty="0">
                <a:solidFill>
                  <a:srgbClr val="C00000"/>
                </a:solidFill>
                <a:latin typeface="Consolas" panose="020B0609020204030204" pitchFamily="49" charset="0"/>
              </a:rPr>
              <a:t>.exe </a:t>
            </a:r>
            <a:r>
              <a:rPr lang="en-US" sz="1200" dirty="0">
                <a:solidFill>
                  <a:schemeClr val="tx1"/>
                </a:solidFill>
                <a:latin typeface="Consolas" panose="020B0609020204030204" pitchFamily="49" charset="0"/>
              </a:rPr>
              <a:t>(Executable File)</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a:t>
            </a:r>
            <a:r>
              <a:rPr lang="en-US" sz="1200" b="1" dirty="0" err="1">
                <a:solidFill>
                  <a:schemeClr val="tx1"/>
                </a:solidFill>
                <a:latin typeface="Consolas" panose="020B0609020204030204" pitchFamily="49" charset="0"/>
              </a:rPr>
              <a:t>Antetul</a:t>
            </a:r>
            <a:r>
              <a:rPr lang="en-US" sz="1200" b="1" dirty="0">
                <a:solidFill>
                  <a:schemeClr val="tx1"/>
                </a:solidFill>
                <a:latin typeface="Consolas" panose="020B0609020204030204" pitchFamily="49" charset="0"/>
              </a:rPr>
              <a:t> DOS </a:t>
            </a:r>
            <a:r>
              <a:rPr lang="en-US" sz="1200" dirty="0">
                <a:solidFill>
                  <a:schemeClr val="tx1"/>
                </a:solidFill>
                <a:latin typeface="Consolas" panose="020B0609020204030204" pitchFamily="49" charset="0"/>
              </a:rPr>
              <a:t>(DOS Header)</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err="1">
                <a:solidFill>
                  <a:srgbClr val="C00000"/>
                </a:solidFill>
                <a:latin typeface="Consolas" panose="020B0609020204030204" pitchFamily="49" charset="0"/>
              </a:rPr>
              <a:t>POINȚEază</a:t>
            </a:r>
            <a:r>
              <a:rPr lang="en-US" sz="1200" dirty="0">
                <a:solidFill>
                  <a:srgbClr val="C00000"/>
                </a:solidFill>
                <a:latin typeface="Consolas" panose="020B0609020204030204" pitchFamily="49" charset="0"/>
              </a:rPr>
              <a:t> </a:t>
            </a:r>
            <a:r>
              <a:rPr lang="en-US" sz="1200" dirty="0" err="1">
                <a:solidFill>
                  <a:srgbClr val="C00000"/>
                </a:solidFill>
                <a:latin typeface="Consolas" panose="020B0609020204030204" pitchFamily="49" charset="0"/>
              </a:rPr>
              <a:t>către</a:t>
            </a:r>
            <a:r>
              <a:rPr lang="en-US" sz="1200" dirty="0">
                <a:solidFill>
                  <a:srgbClr val="C00000"/>
                </a:solidFill>
                <a:latin typeface="Consolas" panose="020B0609020204030204" pitchFamily="49" charset="0"/>
              </a:rPr>
              <a:t> </a:t>
            </a:r>
            <a:r>
              <a:rPr lang="en-US" sz="1200" dirty="0" err="1">
                <a:solidFill>
                  <a:srgbClr val="C00000"/>
                </a:solidFill>
                <a:latin typeface="Consolas" panose="020B0609020204030204" pitchFamily="49" charset="0"/>
              </a:rPr>
              <a:t>Antetul</a:t>
            </a:r>
            <a:r>
              <a:rPr lang="en-US" sz="1200" dirty="0">
                <a:solidFill>
                  <a:srgbClr val="C00000"/>
                </a:solidFill>
                <a:latin typeface="Consolas" panose="020B0609020204030204" pitchFamily="49" charset="0"/>
              </a:rPr>
              <a:t> PE</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a:t>
            </a:r>
            <a:r>
              <a:rPr lang="en-US" sz="1200" b="1" dirty="0" err="1">
                <a:solidFill>
                  <a:schemeClr val="tx1"/>
                </a:solidFill>
                <a:latin typeface="Consolas" panose="020B0609020204030204" pitchFamily="49" charset="0"/>
              </a:rPr>
              <a:t>Antetul</a:t>
            </a:r>
            <a:r>
              <a:rPr lang="en-US" sz="1200" b="1" dirty="0">
                <a:solidFill>
                  <a:schemeClr val="tx1"/>
                </a:solidFill>
                <a:latin typeface="Consolas" panose="020B0609020204030204" pitchFamily="49" charset="0"/>
              </a:rPr>
              <a:t> PE </a:t>
            </a:r>
            <a:r>
              <a:rPr lang="en-US" sz="1200" dirty="0">
                <a:solidFill>
                  <a:schemeClr val="tx1"/>
                </a:solidFill>
                <a:latin typeface="Consolas" panose="020B0609020204030204" pitchFamily="49" charset="0"/>
              </a:rPr>
              <a:t>(Portable Executable Header)</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err="1">
                <a:solidFill>
                  <a:srgbClr val="C00000"/>
                </a:solidFill>
                <a:latin typeface="Consolas" panose="020B0609020204030204" pitchFamily="49" charset="0"/>
              </a:rPr>
              <a:t>Antetul</a:t>
            </a:r>
            <a:r>
              <a:rPr lang="en-US" sz="1200" dirty="0">
                <a:solidFill>
                  <a:srgbClr val="C00000"/>
                </a:solidFill>
                <a:latin typeface="Consolas" panose="020B0609020204030204" pitchFamily="49" charset="0"/>
              </a:rPr>
              <a:t> File </a:t>
            </a:r>
            <a:r>
              <a:rPr lang="en-US" sz="1200" dirty="0">
                <a:solidFill>
                  <a:schemeClr val="tx1"/>
                </a:solidFill>
                <a:latin typeface="Consolas" panose="020B0609020204030204" pitchFamily="49" charset="0"/>
              </a:rPr>
              <a:t>(</a:t>
            </a:r>
            <a:r>
              <a:rPr lang="en-US" sz="1200" dirty="0" err="1">
                <a:solidFill>
                  <a:schemeClr val="tx1"/>
                </a:solidFill>
                <a:latin typeface="Consolas" panose="020B0609020204030204" pitchFamily="49" charset="0"/>
              </a:rPr>
              <a:t>Informații</a:t>
            </a:r>
            <a:r>
              <a:rPr lang="en-US" sz="1200" dirty="0">
                <a:solidFill>
                  <a:schemeClr val="tx1"/>
                </a:solidFill>
                <a:latin typeface="Consolas" panose="020B0609020204030204" pitchFamily="49" charset="0"/>
              </a:rPr>
              <a:t> generale </a:t>
            </a:r>
            <a:r>
              <a:rPr lang="en-US" sz="1200" dirty="0" err="1">
                <a:solidFill>
                  <a:schemeClr val="tx1"/>
                </a:solidFill>
                <a:latin typeface="Consolas" panose="020B0609020204030204" pitchFamily="49" charset="0"/>
              </a:rPr>
              <a:t>despre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fișier</a:t>
            </a:r>
            <a:r>
              <a:rPr lang="en-US" sz="1200" dirty="0">
                <a:solidFill>
                  <a:schemeClr val="tx1"/>
                </a:solidFill>
                <a:latin typeface="Consolas" panose="020B0609020204030204" pitchFamily="49" charset="0"/>
              </a:rPr>
              <a:t>, cum </a:t>
            </a:r>
            <a:r>
              <a:rPr lang="en-US" sz="1200" dirty="0" err="1">
                <a:solidFill>
                  <a:schemeClr val="tx1"/>
                </a:solidFill>
                <a:latin typeface="Consolas" panose="020B0609020204030204" pitchFamily="49" charset="0"/>
              </a:rPr>
              <a:t>ar</a:t>
            </a:r>
            <a:r>
              <a:rPr lang="en-US" sz="1200" dirty="0">
                <a:solidFill>
                  <a:schemeClr val="tx1"/>
                </a:solidFill>
                <a:latin typeface="Consolas" panose="020B0609020204030204" pitchFamily="49" charset="0"/>
              </a:rPr>
              <a:t> fi </a:t>
            </a:r>
            <a:r>
              <a:rPr lang="en-US" sz="1200" dirty="0" err="1">
                <a:solidFill>
                  <a:schemeClr val="tx1"/>
                </a:solidFill>
                <a:latin typeface="Consolas" panose="020B0609020204030204" pitchFamily="49" charset="0"/>
              </a:rPr>
              <a:t>tipul</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mașinii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numărul</a:t>
            </a:r>
            <a:r>
              <a:rPr lang="en-US" sz="1200" dirty="0">
                <a:solidFill>
                  <a:schemeClr val="tx1"/>
                </a:solidFill>
                <a:latin typeface="Consolas" panose="020B0609020204030204" pitchFamily="49" charset="0"/>
              </a:rPr>
              <a:t> de </a:t>
            </a:r>
            <a:r>
              <a:rPr lang="en-US" sz="1200" dirty="0" err="1">
                <a:solidFill>
                  <a:schemeClr val="tx1"/>
                </a:solidFill>
                <a:latin typeface="Consolas" panose="020B0609020204030204" pitchFamily="49" charset="0"/>
              </a:rPr>
              <a:t>secțiuni</a:t>
            </a:r>
            <a:r>
              <a:rPr lang="en-US" sz="1200" dirty="0">
                <a:solidFill>
                  <a:schemeClr val="tx1"/>
                </a:solidFill>
                <a:latin typeface="Consolas" panose="020B0609020204030204" pitchFamily="49" charset="0"/>
              </a:rPr>
              <a:t>, timestamp-</a:t>
            </a:r>
            <a:r>
              <a:rPr lang="en-US" sz="1200" dirty="0" err="1">
                <a:solidFill>
                  <a:schemeClr val="tx1"/>
                </a:solidFill>
                <a:latin typeface="Consolas" panose="020B0609020204030204" pitchFamily="49" charset="0"/>
              </a:rPr>
              <a:t>ul</a:t>
            </a:r>
            <a:r>
              <a:rPr lang="en-US" sz="1200" dirty="0">
                <a:solidFill>
                  <a:schemeClr val="tx1"/>
                </a:solidFill>
                <a:latin typeface="Consolas" panose="020B0609020204030204" pitchFamily="49" charset="0"/>
              </a:rPr>
              <a:t>, etc.)</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err="1">
                <a:solidFill>
                  <a:srgbClr val="C00000"/>
                </a:solidFill>
                <a:latin typeface="Consolas" panose="020B0609020204030204" pitchFamily="49" charset="0"/>
              </a:rPr>
              <a:t>Antetul</a:t>
            </a:r>
            <a:r>
              <a:rPr lang="en-US" sz="1200" dirty="0">
                <a:solidFill>
                  <a:srgbClr val="C00000"/>
                </a:solidFill>
                <a:latin typeface="Consolas" panose="020B0609020204030204" pitchFamily="49" charset="0"/>
              </a:rPr>
              <a:t> Optional </a:t>
            </a:r>
            <a:r>
              <a:rPr lang="en-US" sz="1200" dirty="0">
                <a:solidFill>
                  <a:schemeClr val="tx1"/>
                </a:solidFill>
                <a:latin typeface="Consolas" panose="020B0609020204030204" pitchFamily="49" charset="0"/>
              </a:rPr>
              <a:t>(Adresa </a:t>
            </a:r>
            <a:r>
              <a:rPr lang="en-US" sz="1200" dirty="0" err="1">
                <a:solidFill>
                  <a:schemeClr val="tx1"/>
                </a:solidFill>
                <a:latin typeface="Consolas" panose="020B0609020204030204" pitchFamily="49" charset="0"/>
              </a:rPr>
              <a:t>punctului</a:t>
            </a:r>
            <a:r>
              <a:rPr lang="en-US" sz="1200" dirty="0">
                <a:solidFill>
                  <a:schemeClr val="tx1"/>
                </a:solidFill>
                <a:latin typeface="Consolas" panose="020B0609020204030204" pitchFamily="49" charset="0"/>
              </a:rPr>
              <a:t> de </a:t>
            </a:r>
            <a:r>
              <a:rPr lang="en-US" sz="1200" dirty="0" err="1">
                <a:solidFill>
                  <a:schemeClr val="tx1"/>
                </a:solidFill>
                <a:latin typeface="Consolas" panose="020B0609020204030204" pitchFamily="49" charset="0"/>
              </a:rPr>
              <a:t>intrare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versiunile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minime</a:t>
            </a:r>
            <a:r>
              <a:rPr lang="en-US" sz="1200" dirty="0">
                <a:solidFill>
                  <a:schemeClr val="tx1"/>
                </a:solidFill>
                <a:latin typeface="Consolas" panose="020B0609020204030204" pitchFamily="49" charset="0"/>
              </a:rPr>
              <a:t> ale OS </a:t>
            </a:r>
            <a:r>
              <a:rPr lang="en-US" sz="1200" dirty="0" err="1">
                <a:solidFill>
                  <a:schemeClr val="tx1"/>
                </a:solidFill>
                <a:latin typeface="Consolas" panose="020B0609020204030204" pitchFamily="49" charset="0"/>
              </a:rPr>
              <a:t>necesare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dimensiunile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stivei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și</a:t>
            </a:r>
            <a:r>
              <a:rPr lang="en-US" sz="1200" dirty="0">
                <a:solidFill>
                  <a:schemeClr val="tx1"/>
                </a:solidFill>
                <a:latin typeface="Consolas" panose="020B0609020204030204" pitchFamily="49" charset="0"/>
              </a:rPr>
              <a:t> ale heap-</a:t>
            </a:r>
            <a:r>
              <a:rPr lang="en-US" sz="1200" dirty="0" err="1">
                <a:solidFill>
                  <a:schemeClr val="tx1"/>
                </a:solidFill>
                <a:latin typeface="Consolas" panose="020B0609020204030204" pitchFamily="49" charset="0"/>
              </a:rPr>
              <a:t>ului</a:t>
            </a:r>
            <a:r>
              <a:rPr lang="en-US" sz="1200" dirty="0">
                <a:solidFill>
                  <a:schemeClr val="tx1"/>
                </a:solidFill>
                <a:latin typeface="Consolas" panose="020B0609020204030204" pitchFamily="49" charset="0"/>
              </a:rPr>
              <a:t>, etc.)</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err="1">
                <a:solidFill>
                  <a:srgbClr val="C00000"/>
                </a:solidFill>
                <a:latin typeface="Consolas" panose="020B0609020204030204" pitchFamily="49" charset="0"/>
              </a:rPr>
              <a:t>Tabelele</a:t>
            </a:r>
            <a:r>
              <a:rPr lang="en-US" sz="1200" dirty="0">
                <a:solidFill>
                  <a:srgbClr val="C00000"/>
                </a:solidFill>
                <a:latin typeface="Consolas" panose="020B0609020204030204" pitchFamily="49" charset="0"/>
              </a:rPr>
              <a:t> de </a:t>
            </a:r>
            <a:r>
              <a:rPr lang="en-US" sz="1200" dirty="0" err="1">
                <a:solidFill>
                  <a:srgbClr val="C00000"/>
                </a:solidFill>
                <a:latin typeface="Consolas" panose="020B0609020204030204" pitchFamily="49" charset="0"/>
              </a:rPr>
              <a:t>Secțiuni</a:t>
            </a:r>
            <a:r>
              <a:rPr lang="en-US" sz="1200" dirty="0">
                <a:solidFill>
                  <a:srgbClr val="C00000"/>
                </a:solidFill>
                <a:latin typeface="Consolas" panose="020B0609020204030204" pitchFamily="49" charset="0"/>
              </a:rPr>
              <a:t> </a:t>
            </a:r>
            <a:r>
              <a:rPr lang="en-US" sz="1200" dirty="0">
                <a:solidFill>
                  <a:schemeClr val="tx1"/>
                </a:solidFill>
                <a:latin typeface="Consolas" panose="020B0609020204030204" pitchFamily="49" charset="0"/>
              </a:rPr>
              <a:t>(</a:t>
            </a:r>
            <a:r>
              <a:rPr lang="en-US" sz="1200" dirty="0" err="1">
                <a:solidFill>
                  <a:schemeClr val="tx1"/>
                </a:solidFill>
                <a:latin typeface="Consolas" panose="020B0609020204030204" pitchFamily="49" charset="0"/>
              </a:rPr>
              <a:t>Descrie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secțiunile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fișierului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incluzând</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permisiunile</a:t>
            </a:r>
            <a:r>
              <a:rPr lang="en-US" sz="1200" dirty="0">
                <a:solidFill>
                  <a:schemeClr val="tx1"/>
                </a:solidFill>
                <a:latin typeface="Consolas" panose="020B0609020204030204" pitchFamily="49" charset="0"/>
              </a:rPr>
              <a:t> de </a:t>
            </a:r>
            <a:r>
              <a:rPr lang="en-US" sz="1200" dirty="0" err="1">
                <a:solidFill>
                  <a:schemeClr val="tx1"/>
                </a:solidFill>
                <a:latin typeface="Consolas" panose="020B0609020204030204" pitchFamily="49" charset="0"/>
              </a:rPr>
              <a:t>memorie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și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dimensiunile</a:t>
            </a:r>
            <a:r>
              <a:rPr lang="en-US" sz="1200" dirty="0">
                <a:solidFill>
                  <a:schemeClr val="tx1"/>
                </a:solidFill>
                <a:latin typeface="Consolas" panose="020B0609020204030204" pitchFamily="49" charset="0"/>
              </a:rPr>
              <a:t> lor)</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a:t>
            </a:r>
            <a:r>
              <a:rPr lang="en-US" sz="1200" b="1" dirty="0" err="1">
                <a:solidFill>
                  <a:schemeClr val="tx1"/>
                </a:solidFill>
                <a:latin typeface="Consolas" panose="020B0609020204030204" pitchFamily="49" charset="0"/>
              </a:rPr>
              <a:t>Secțiuni</a:t>
            </a:r>
            <a:endParaRPr lang="en-US" sz="1200" b="1" dirty="0">
              <a:solidFill>
                <a:schemeClr val="tx1"/>
              </a:solidFill>
              <a:latin typeface="Consolas" panose="020B0609020204030204" pitchFamily="49" charset="0"/>
            </a:endParaRP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a:solidFill>
                  <a:srgbClr val="C00000"/>
                </a:solidFill>
                <a:latin typeface="Consolas" panose="020B0609020204030204" pitchFamily="49" charset="0"/>
              </a:rPr>
              <a:t>.text </a:t>
            </a:r>
            <a:r>
              <a:rPr lang="en-US" sz="1200" dirty="0">
                <a:solidFill>
                  <a:schemeClr val="tx1"/>
                </a:solidFill>
                <a:latin typeface="Consolas" panose="020B0609020204030204" pitchFamily="49" charset="0"/>
              </a:rPr>
              <a:t>(</a:t>
            </a:r>
            <a:r>
              <a:rPr lang="en-US" sz="1200" dirty="0" err="1">
                <a:solidFill>
                  <a:schemeClr val="tx1"/>
                </a:solidFill>
                <a:latin typeface="Consolas" panose="020B0609020204030204" pitchFamily="49" charset="0"/>
              </a:rPr>
              <a:t>Codul</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executabil</a:t>
            </a:r>
            <a:r>
              <a:rPr lang="en-US" sz="1200" dirty="0">
                <a:solidFill>
                  <a:schemeClr val="tx1"/>
                </a:solidFill>
                <a:latin typeface="Consolas" panose="020B0609020204030204" pitchFamily="49" charset="0"/>
              </a:rPr>
              <a:t> al </a:t>
            </a:r>
            <a:r>
              <a:rPr lang="en-US" sz="1200" dirty="0" err="1">
                <a:solidFill>
                  <a:schemeClr val="tx1"/>
                </a:solidFill>
                <a:latin typeface="Consolas" panose="020B0609020204030204" pitchFamily="49" charset="0"/>
              </a:rPr>
              <a:t>aplicației</a:t>
            </a:r>
            <a:r>
              <a:rPr lang="en-US" sz="12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a:solidFill>
                  <a:srgbClr val="C00000"/>
                </a:solidFill>
                <a:latin typeface="Consolas" panose="020B0609020204030204" pitchFamily="49" charset="0"/>
              </a:rPr>
              <a:t>.data </a:t>
            </a:r>
            <a:r>
              <a:rPr lang="en-US" sz="1200" dirty="0">
                <a:solidFill>
                  <a:schemeClr val="tx1"/>
                </a:solidFill>
                <a:latin typeface="Consolas" panose="020B0609020204030204" pitchFamily="49" charset="0"/>
              </a:rPr>
              <a:t>(Date </a:t>
            </a:r>
            <a:r>
              <a:rPr lang="en-US" sz="1200" dirty="0" err="1">
                <a:solidFill>
                  <a:schemeClr val="tx1"/>
                </a:solidFill>
                <a:latin typeface="Consolas" panose="020B0609020204030204" pitchFamily="49" charset="0"/>
              </a:rPr>
              <a:t>inițializate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inclusiv</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variabile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globale</a:t>
            </a:r>
            <a:r>
              <a:rPr lang="en-US" sz="12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a:solidFill>
                  <a:srgbClr val="C00000"/>
                </a:solidFill>
                <a:latin typeface="Consolas" panose="020B0609020204030204" pitchFamily="49" charset="0"/>
              </a:rPr>
              <a:t>.</a:t>
            </a:r>
            <a:r>
              <a:rPr lang="en-US" sz="1200" dirty="0" err="1">
                <a:solidFill>
                  <a:srgbClr val="C00000"/>
                </a:solidFill>
                <a:latin typeface="Consolas" panose="020B0609020204030204" pitchFamily="49" charset="0"/>
              </a:rPr>
              <a:t>rdata</a:t>
            </a:r>
            <a:r>
              <a:rPr lang="en-US" sz="1200" dirty="0">
                <a:solidFill>
                  <a:srgbClr val="C00000"/>
                </a:solidFill>
                <a:latin typeface="Consolas" panose="020B0609020204030204" pitchFamily="49" charset="0"/>
              </a:rPr>
              <a:t> </a:t>
            </a:r>
            <a:r>
              <a:rPr lang="en-US" sz="1200" dirty="0">
                <a:solidFill>
                  <a:schemeClr val="tx1"/>
                </a:solidFill>
                <a:latin typeface="Consolas" panose="020B0609020204030204" pitchFamily="49" charset="0"/>
              </a:rPr>
              <a:t>(Date </a:t>
            </a:r>
            <a:r>
              <a:rPr lang="en-US" sz="1200" dirty="0" err="1">
                <a:solidFill>
                  <a:schemeClr val="tx1"/>
                </a:solidFill>
                <a:latin typeface="Consolas" panose="020B0609020204030204" pitchFamily="49" charset="0"/>
              </a:rPr>
              <a:t>doar</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pentru</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citire</a:t>
            </a:r>
            <a:r>
              <a:rPr lang="en-US" sz="1200" dirty="0">
                <a:solidFill>
                  <a:schemeClr val="tx1"/>
                </a:solidFill>
                <a:latin typeface="Consolas" panose="020B0609020204030204" pitchFamily="49" charset="0"/>
              </a:rPr>
              <a:t>, cum </a:t>
            </a:r>
            <a:r>
              <a:rPr lang="en-US" sz="1200" dirty="0" err="1">
                <a:solidFill>
                  <a:schemeClr val="tx1"/>
                </a:solidFill>
                <a:latin typeface="Consolas" panose="020B0609020204030204" pitchFamily="49" charset="0"/>
              </a:rPr>
              <a:t>ar</a:t>
            </a:r>
            <a:r>
              <a:rPr lang="en-US" sz="1200" dirty="0">
                <a:solidFill>
                  <a:schemeClr val="tx1"/>
                </a:solidFill>
                <a:latin typeface="Consolas" panose="020B0609020204030204" pitchFamily="49" charset="0"/>
              </a:rPr>
              <a:t> fi </a:t>
            </a:r>
            <a:r>
              <a:rPr lang="en-US" sz="1200" dirty="0" err="1">
                <a:solidFill>
                  <a:schemeClr val="tx1"/>
                </a:solidFill>
                <a:latin typeface="Consolas" panose="020B0609020204030204" pitchFamily="49" charset="0"/>
              </a:rPr>
              <a:t>constantele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și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șirurile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literale</a:t>
            </a:r>
            <a:r>
              <a:rPr lang="en-US" sz="12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a:solidFill>
                  <a:srgbClr val="C00000"/>
                </a:solidFill>
                <a:latin typeface="Consolas" panose="020B0609020204030204" pitchFamily="49" charset="0"/>
              </a:rPr>
              <a:t>.</a:t>
            </a:r>
            <a:r>
              <a:rPr lang="en-US" sz="1200" dirty="0" err="1">
                <a:solidFill>
                  <a:srgbClr val="C00000"/>
                </a:solidFill>
                <a:latin typeface="Consolas" panose="020B0609020204030204" pitchFamily="49" charset="0"/>
              </a:rPr>
              <a:t>bss</a:t>
            </a:r>
            <a:r>
              <a:rPr lang="en-US" sz="1200" dirty="0">
                <a:solidFill>
                  <a:srgbClr val="C00000"/>
                </a:solidFill>
                <a:latin typeface="Consolas" panose="020B0609020204030204" pitchFamily="49" charset="0"/>
              </a:rPr>
              <a:t> </a:t>
            </a:r>
            <a:r>
              <a:rPr lang="en-US" sz="1200" dirty="0">
                <a:solidFill>
                  <a:schemeClr val="tx1"/>
                </a:solidFill>
                <a:latin typeface="Consolas" panose="020B0609020204030204" pitchFamily="49" charset="0"/>
              </a:rPr>
              <a:t>(</a:t>
            </a:r>
            <a:r>
              <a:rPr lang="en-US" sz="1200" dirty="0" err="1">
                <a:solidFill>
                  <a:schemeClr val="tx1"/>
                </a:solidFill>
                <a:latin typeface="Consolas" panose="020B0609020204030204" pitchFamily="49" charset="0"/>
              </a:rPr>
              <a:t>Secțiune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pentru</a:t>
            </a:r>
            <a:r>
              <a:rPr lang="en-US" sz="1200" dirty="0">
                <a:solidFill>
                  <a:schemeClr val="tx1"/>
                </a:solidFill>
                <a:latin typeface="Consolas" panose="020B0609020204030204" pitchFamily="49" charset="0"/>
              </a:rPr>
              <a:t> date </a:t>
            </a:r>
            <a:r>
              <a:rPr lang="en-US" sz="1200" dirty="0" err="1">
                <a:solidFill>
                  <a:schemeClr val="tx1"/>
                </a:solidFill>
                <a:latin typeface="Consolas" panose="020B0609020204030204" pitchFamily="49" charset="0"/>
              </a:rPr>
              <a:t>neinițializate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rareori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prezent</a:t>
            </a:r>
            <a:r>
              <a:rPr lang="en-US" sz="1200" dirty="0">
                <a:solidFill>
                  <a:schemeClr val="tx1"/>
                </a:solidFill>
                <a:latin typeface="Consolas" panose="020B0609020204030204" pitchFamily="49" charset="0"/>
              </a:rPr>
              <a:t> direct </a:t>
            </a:r>
            <a:r>
              <a:rPr lang="en-US" sz="1200" dirty="0" err="1">
                <a:solidFill>
                  <a:schemeClr val="tx1"/>
                </a:solidFill>
                <a:latin typeface="Consolas" panose="020B0609020204030204" pitchFamily="49" charset="0"/>
              </a:rPr>
              <a:t>în</a:t>
            </a:r>
            <a:r>
              <a:rPr lang="en-US" sz="1200" dirty="0">
                <a:solidFill>
                  <a:schemeClr val="tx1"/>
                </a:solidFill>
                <a:latin typeface="Consolas" panose="020B0609020204030204" pitchFamily="49" charset="0"/>
              </a:rPr>
              <a:t> .exe)</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a:solidFill>
                  <a:srgbClr val="C00000"/>
                </a:solidFill>
                <a:latin typeface="Consolas" panose="020B0609020204030204" pitchFamily="49" charset="0"/>
              </a:rPr>
              <a:t>.</a:t>
            </a:r>
            <a:r>
              <a:rPr lang="en-US" sz="1200" dirty="0" err="1">
                <a:solidFill>
                  <a:srgbClr val="C00000"/>
                </a:solidFill>
                <a:latin typeface="Consolas" panose="020B0609020204030204" pitchFamily="49" charset="0"/>
              </a:rPr>
              <a:t>edata</a:t>
            </a:r>
            <a:r>
              <a:rPr lang="en-US" sz="1200" dirty="0">
                <a:solidFill>
                  <a:srgbClr val="C00000"/>
                </a:solidFill>
                <a:latin typeface="Consolas" panose="020B0609020204030204" pitchFamily="49" charset="0"/>
              </a:rPr>
              <a:t> </a:t>
            </a:r>
            <a:r>
              <a:rPr lang="en-US" sz="1200" dirty="0">
                <a:solidFill>
                  <a:schemeClr val="tx1"/>
                </a:solidFill>
                <a:latin typeface="Consolas" panose="020B0609020204030204" pitchFamily="49" charset="0"/>
              </a:rPr>
              <a:t>(</a:t>
            </a:r>
            <a:r>
              <a:rPr lang="en-US" sz="1200" dirty="0" err="1">
                <a:solidFill>
                  <a:schemeClr val="tx1"/>
                </a:solidFill>
                <a:latin typeface="Consolas" panose="020B0609020204030204" pitchFamily="49" charset="0"/>
              </a:rPr>
              <a:t>Exporturile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fișierului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rareori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utilizat</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în</a:t>
            </a:r>
            <a:r>
              <a:rPr lang="en-US" sz="1200" dirty="0">
                <a:solidFill>
                  <a:schemeClr val="tx1"/>
                </a:solidFill>
                <a:latin typeface="Consolas" panose="020B0609020204030204" pitchFamily="49" charset="0"/>
              </a:rPr>
              <a:t> .exe)</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a:solidFill>
                  <a:srgbClr val="C00000"/>
                </a:solidFill>
                <a:latin typeface="Consolas" panose="020B0609020204030204" pitchFamily="49" charset="0"/>
              </a:rPr>
              <a:t>.</a:t>
            </a:r>
            <a:r>
              <a:rPr lang="en-US" sz="1200" dirty="0" err="1">
                <a:solidFill>
                  <a:srgbClr val="C00000"/>
                </a:solidFill>
                <a:latin typeface="Consolas" panose="020B0609020204030204" pitchFamily="49" charset="0"/>
              </a:rPr>
              <a:t>idata</a:t>
            </a:r>
            <a:r>
              <a:rPr lang="en-US" sz="1200" dirty="0">
                <a:solidFill>
                  <a:srgbClr val="C00000"/>
                </a:solidFill>
                <a:latin typeface="Consolas" panose="020B0609020204030204" pitchFamily="49" charset="0"/>
              </a:rPr>
              <a:t> </a:t>
            </a:r>
            <a:r>
              <a:rPr lang="en-US" sz="1200" dirty="0">
                <a:solidFill>
                  <a:schemeClr val="tx1"/>
                </a:solidFill>
                <a:latin typeface="Consolas" panose="020B0609020204030204" pitchFamily="49" charset="0"/>
              </a:rPr>
              <a:t>(</a:t>
            </a:r>
            <a:r>
              <a:rPr lang="en-US" sz="1200" dirty="0" err="1">
                <a:solidFill>
                  <a:schemeClr val="tx1"/>
                </a:solidFill>
                <a:latin typeface="Consolas" panose="020B0609020204030204" pitchFamily="49" charset="0"/>
              </a:rPr>
              <a:t>Importurile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fișierului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inclusiv</a:t>
            </a:r>
            <a:r>
              <a:rPr lang="en-US" sz="1200" dirty="0">
                <a:solidFill>
                  <a:schemeClr val="tx1"/>
                </a:solidFill>
                <a:latin typeface="Consolas" panose="020B0609020204030204" pitchFamily="49" charset="0"/>
              </a:rPr>
              <a:t> funcții din DLL-</a:t>
            </a:r>
            <a:r>
              <a:rPr lang="en-US" sz="1200" dirty="0" err="1">
                <a:solidFill>
                  <a:schemeClr val="tx1"/>
                </a:solidFill>
                <a:latin typeface="Consolas" panose="020B0609020204030204" pitchFamily="49" charset="0"/>
              </a:rPr>
              <a:t>uri</a:t>
            </a:r>
            <a:r>
              <a:rPr lang="en-US" sz="1200" dirty="0">
                <a:solidFill>
                  <a:schemeClr val="tx1"/>
                </a:solidFill>
                <a:latin typeface="Consolas" panose="020B0609020204030204" pitchFamily="49" charset="0"/>
              </a:rPr>
              <a:t> externe)</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a:solidFill>
                  <a:srgbClr val="C00000"/>
                </a:solidFill>
                <a:latin typeface="Consolas" panose="020B0609020204030204" pitchFamily="49" charset="0"/>
              </a:rPr>
              <a:t>.</a:t>
            </a:r>
            <a:r>
              <a:rPr lang="en-US" sz="1200" dirty="0" err="1">
                <a:solidFill>
                  <a:srgbClr val="C00000"/>
                </a:solidFill>
                <a:latin typeface="Consolas" panose="020B0609020204030204" pitchFamily="49" charset="0"/>
              </a:rPr>
              <a:t>reloc</a:t>
            </a:r>
            <a:r>
              <a:rPr lang="en-US" sz="1200" dirty="0">
                <a:solidFill>
                  <a:srgbClr val="C00000"/>
                </a:solidFill>
                <a:latin typeface="Consolas" panose="020B0609020204030204" pitchFamily="49" charset="0"/>
              </a:rPr>
              <a:t> </a:t>
            </a:r>
            <a:r>
              <a:rPr lang="en-US" sz="1200" dirty="0">
                <a:solidFill>
                  <a:schemeClr val="tx1"/>
                </a:solidFill>
                <a:latin typeface="Consolas" panose="020B0609020204030204" pitchFamily="49" charset="0"/>
              </a:rPr>
              <a:t>(</a:t>
            </a:r>
            <a:r>
              <a:rPr lang="en-US" sz="1200" dirty="0" err="1">
                <a:solidFill>
                  <a:schemeClr val="tx1"/>
                </a:solidFill>
                <a:latin typeface="Consolas" panose="020B0609020204030204" pitchFamily="49" charset="0"/>
              </a:rPr>
              <a:t>Informații</a:t>
            </a:r>
            <a:r>
              <a:rPr lang="en-US" sz="1200" dirty="0">
                <a:solidFill>
                  <a:schemeClr val="tx1"/>
                </a:solidFill>
                <a:latin typeface="Consolas" panose="020B0609020204030204" pitchFamily="49" charset="0"/>
              </a:rPr>
              <a:t> de </a:t>
            </a:r>
            <a:r>
              <a:rPr lang="en-US" sz="1200" dirty="0" err="1">
                <a:solidFill>
                  <a:schemeClr val="tx1"/>
                </a:solidFill>
                <a:latin typeface="Consolas" panose="020B0609020204030204" pitchFamily="49" charset="0"/>
              </a:rPr>
              <a:t>realocare</a:t>
            </a:r>
            <a:r>
              <a:rPr lang="en-US" sz="1200" dirty="0">
                <a:solidFill>
                  <a:schemeClr val="tx1"/>
                </a:solidFill>
                <a:latin typeface="Consolas" panose="020B0609020204030204" pitchFamily="49" charset="0"/>
              </a:rPr>
              <a:t>, important </a:t>
            </a:r>
            <a:r>
              <a:rPr lang="en-US" sz="1200" dirty="0" err="1">
                <a:solidFill>
                  <a:schemeClr val="tx1"/>
                </a:solidFill>
                <a:latin typeface="Consolas" panose="020B0609020204030204" pitchFamily="49" charset="0"/>
              </a:rPr>
              <a:t>pentru</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aplicațiile</a:t>
            </a:r>
            <a:r>
              <a:rPr lang="en-US" sz="1200" dirty="0">
                <a:solidFill>
                  <a:schemeClr val="tx1"/>
                </a:solidFill>
                <a:latin typeface="Consolas" panose="020B0609020204030204" pitchFamily="49" charset="0"/>
              </a:rPr>
              <a:t> care </a:t>
            </a:r>
            <a:r>
              <a:rPr lang="en-US" sz="1200" dirty="0" err="1">
                <a:solidFill>
                  <a:schemeClr val="tx1"/>
                </a:solidFill>
                <a:latin typeface="Consolas" panose="020B0609020204030204" pitchFamily="49" charset="0"/>
              </a:rPr>
              <a:t>suportă</a:t>
            </a:r>
            <a:r>
              <a:rPr lang="en-US" sz="1200" dirty="0">
                <a:solidFill>
                  <a:schemeClr val="tx1"/>
                </a:solidFill>
                <a:latin typeface="Consolas" panose="020B0609020204030204" pitchFamily="49" charset="0"/>
              </a:rPr>
              <a:t> ASLR - Address Space Layout Randomization)</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a:solidFill>
                  <a:srgbClr val="C00000"/>
                </a:solidFill>
                <a:latin typeface="Consolas" panose="020B0609020204030204" pitchFamily="49" charset="0"/>
              </a:rPr>
              <a:t>.</a:t>
            </a:r>
            <a:r>
              <a:rPr lang="en-US" sz="1200" dirty="0" err="1">
                <a:solidFill>
                  <a:srgbClr val="C00000"/>
                </a:solidFill>
                <a:latin typeface="Consolas" panose="020B0609020204030204" pitchFamily="49" charset="0"/>
              </a:rPr>
              <a:t>rsrc</a:t>
            </a:r>
            <a:r>
              <a:rPr lang="en-US" sz="1200" dirty="0">
                <a:solidFill>
                  <a:srgbClr val="C00000"/>
                </a:solidFill>
                <a:latin typeface="Consolas" panose="020B0609020204030204" pitchFamily="49" charset="0"/>
              </a:rPr>
              <a:t> </a:t>
            </a:r>
            <a:r>
              <a:rPr lang="en-US" sz="1200" dirty="0">
                <a:solidFill>
                  <a:schemeClr val="tx1"/>
                </a:solidFill>
                <a:latin typeface="Consolas" panose="020B0609020204030204" pitchFamily="49" charset="0"/>
              </a:rPr>
              <a:t>(</a:t>
            </a:r>
            <a:r>
              <a:rPr lang="en-US" sz="1200" dirty="0" err="1">
                <a:solidFill>
                  <a:schemeClr val="tx1"/>
                </a:solidFill>
                <a:latin typeface="Consolas" panose="020B0609020204030204" pitchFamily="49" charset="0"/>
              </a:rPr>
              <a:t>Resurse</a:t>
            </a:r>
            <a:r>
              <a:rPr lang="en-US" sz="1200" dirty="0">
                <a:solidFill>
                  <a:schemeClr val="tx1"/>
                </a:solidFill>
                <a:latin typeface="Consolas" panose="020B0609020204030204" pitchFamily="49" charset="0"/>
              </a:rPr>
              <a:t> ale </a:t>
            </a:r>
            <a:r>
              <a:rPr lang="en-US" sz="1200" dirty="0" err="1">
                <a:solidFill>
                  <a:schemeClr val="tx1"/>
                </a:solidFill>
                <a:latin typeface="Consolas" panose="020B0609020204030204" pitchFamily="49" charset="0"/>
              </a:rPr>
              <a:t>aplicației</a:t>
            </a:r>
            <a:r>
              <a:rPr lang="en-US" sz="1200" dirty="0">
                <a:solidFill>
                  <a:schemeClr val="tx1"/>
                </a:solidFill>
                <a:latin typeface="Consolas" panose="020B0609020204030204" pitchFamily="49" charset="0"/>
              </a:rPr>
              <a:t>, cum </a:t>
            </a:r>
            <a:r>
              <a:rPr lang="en-US" sz="1200" dirty="0" err="1">
                <a:solidFill>
                  <a:schemeClr val="tx1"/>
                </a:solidFill>
                <a:latin typeface="Consolas" panose="020B0609020204030204" pitchFamily="49" charset="0"/>
              </a:rPr>
              <a:t>ar</a:t>
            </a:r>
            <a:r>
              <a:rPr lang="en-US" sz="1200" dirty="0">
                <a:solidFill>
                  <a:schemeClr val="tx1"/>
                </a:solidFill>
                <a:latin typeface="Consolas" panose="020B0609020204030204" pitchFamily="49" charset="0"/>
              </a:rPr>
              <a:t> fi </a:t>
            </a:r>
            <a:r>
              <a:rPr lang="en-US" sz="1200" dirty="0" err="1">
                <a:solidFill>
                  <a:schemeClr val="tx1"/>
                </a:solidFill>
                <a:latin typeface="Consolas" panose="020B0609020204030204" pitchFamily="49" charset="0"/>
              </a:rPr>
              <a:t>icoane</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meniuri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și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dialoguri</a:t>
            </a:r>
            <a:r>
              <a:rPr lang="en-US" sz="12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 </a:t>
            </a:r>
            <a:r>
              <a:rPr lang="en-US" sz="1200" dirty="0">
                <a:solidFill>
                  <a:srgbClr val="C00000"/>
                </a:solidFill>
                <a:latin typeface="Consolas" panose="020B0609020204030204" pitchFamily="49" charset="0"/>
              </a:rPr>
              <a:t>Alte </a:t>
            </a:r>
            <a:r>
              <a:rPr lang="en-US" sz="1200" dirty="0" err="1">
                <a:solidFill>
                  <a:srgbClr val="C00000"/>
                </a:solidFill>
                <a:latin typeface="Consolas" panose="020B0609020204030204" pitchFamily="49" charset="0"/>
              </a:rPr>
              <a:t>secțiuni</a:t>
            </a:r>
            <a:r>
              <a:rPr lang="en-US" sz="1200" dirty="0">
                <a:solidFill>
                  <a:srgbClr val="C00000"/>
                </a:solidFill>
                <a:latin typeface="Consolas" panose="020B0609020204030204" pitchFamily="49" charset="0"/>
              </a:rPr>
              <a:t> </a:t>
            </a:r>
            <a:r>
              <a:rPr lang="en-US" sz="1200" dirty="0" err="1">
                <a:solidFill>
                  <a:srgbClr val="C00000"/>
                </a:solidFill>
                <a:latin typeface="Consolas" panose="020B0609020204030204" pitchFamily="49" charset="0"/>
              </a:rPr>
              <a:t>specifice</a:t>
            </a:r>
            <a:r>
              <a:rPr lang="en-US" sz="1200" dirty="0">
                <a:solidFill>
                  <a:srgbClr val="C00000"/>
                </a:solidFill>
                <a:latin typeface="Consolas" panose="020B0609020204030204" pitchFamily="49" charset="0"/>
              </a:rPr>
              <a:t> </a:t>
            </a:r>
            <a:r>
              <a:rPr lang="en-US" sz="1200" dirty="0">
                <a:solidFill>
                  <a:schemeClr val="tx1"/>
                </a:solidFill>
                <a:latin typeface="Consolas" panose="020B0609020204030204" pitchFamily="49" charset="0"/>
              </a:rPr>
              <a:t>(Pot include </a:t>
            </a:r>
            <a:r>
              <a:rPr lang="en-US" sz="1200" dirty="0" err="1">
                <a:solidFill>
                  <a:schemeClr val="tx1"/>
                </a:solidFill>
                <a:latin typeface="Consolas" panose="020B0609020204030204" pitchFamily="49" charset="0"/>
              </a:rPr>
              <a:t>secțiuni</a:t>
            </a:r>
            <a:r>
              <a:rPr lang="en-US" sz="1200" dirty="0">
                <a:solidFill>
                  <a:schemeClr val="tx1"/>
                </a:solidFill>
                <a:latin typeface="Consolas" panose="020B0609020204030204" pitchFamily="49" charset="0"/>
              </a:rPr>
              <a:t> </a:t>
            </a:r>
            <a:r>
              <a:rPr lang="en-US" sz="1200" dirty="0" err="1">
                <a:solidFill>
                  <a:schemeClr val="tx1"/>
                </a:solidFill>
                <a:latin typeface="Consolas" panose="020B0609020204030204" pitchFamily="49" charset="0"/>
              </a:rPr>
              <a:t>personalizate</a:t>
            </a:r>
            <a:r>
              <a:rPr lang="en-US" sz="1200" dirty="0">
                <a:solidFill>
                  <a:schemeClr val="tx1"/>
                </a:solidFill>
                <a:latin typeface="Consolas" panose="020B0609020204030204" pitchFamily="49" charset="0"/>
              </a:rPr>
              <a:t> de </a:t>
            </a:r>
            <a:r>
              <a:rPr lang="en-US" sz="1200" dirty="0" err="1">
                <a:solidFill>
                  <a:schemeClr val="tx1"/>
                </a:solidFill>
                <a:latin typeface="Consolas" panose="020B0609020204030204" pitchFamily="49" charset="0"/>
              </a:rPr>
              <a:t>dezvoltatori</a:t>
            </a:r>
            <a:r>
              <a:rPr lang="en-US" sz="12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a:t>
            </a:r>
            <a:r>
              <a:rPr lang="en-US" sz="1200" b="1" dirty="0" err="1">
                <a:solidFill>
                  <a:schemeClr val="tx1"/>
                </a:solidFill>
                <a:latin typeface="Consolas" panose="020B0609020204030204" pitchFamily="49" charset="0"/>
              </a:rPr>
              <a:t>Tabelul</a:t>
            </a:r>
            <a:r>
              <a:rPr lang="en-US" sz="1200" b="1" dirty="0">
                <a:solidFill>
                  <a:schemeClr val="tx1"/>
                </a:solidFill>
                <a:latin typeface="Consolas" panose="020B0609020204030204" pitchFamily="49" charset="0"/>
              </a:rPr>
              <a:t> de Import </a:t>
            </a:r>
            <a:r>
              <a:rPr lang="en-US" sz="1200" dirty="0">
                <a:solidFill>
                  <a:schemeClr val="tx1"/>
                </a:solidFill>
                <a:latin typeface="Consolas" panose="020B0609020204030204" pitchFamily="49" charset="0"/>
              </a:rPr>
              <a:t>(Optional)</a:t>
            </a:r>
          </a:p>
          <a:p>
            <a:pPr marL="0" lvl="0" indent="0" defTabSz="914400" eaLnBrk="0" fontAlgn="base" hangingPunct="0">
              <a:spcBef>
                <a:spcPct val="0"/>
              </a:spcBef>
              <a:spcAft>
                <a:spcPct val="0"/>
              </a:spcAft>
              <a:buClrTx/>
              <a:buSzTx/>
              <a:buNone/>
            </a:pPr>
            <a:r>
              <a:rPr lang="en-US" sz="1200" dirty="0">
                <a:solidFill>
                  <a:schemeClr val="tx1"/>
                </a:solidFill>
                <a:latin typeface="Consolas" panose="020B0609020204030204" pitchFamily="49" charset="0"/>
              </a:rPr>
              <a:t>└── </a:t>
            </a:r>
            <a:r>
              <a:rPr lang="en-US" sz="1200" b="1" dirty="0">
                <a:solidFill>
                  <a:schemeClr val="tx1"/>
                </a:solidFill>
                <a:latin typeface="Consolas" panose="020B0609020204030204" pitchFamily="49" charset="0"/>
              </a:rPr>
              <a:t>Lista de funcții din </a:t>
            </a:r>
            <a:r>
              <a:rPr lang="en-US" sz="1200" b="1" dirty="0" err="1">
                <a:solidFill>
                  <a:schemeClr val="tx1"/>
                </a:solidFill>
                <a:latin typeface="Consolas" panose="020B0609020204030204" pitchFamily="49" charset="0"/>
              </a:rPr>
              <a:t>alte</a:t>
            </a:r>
            <a:r>
              <a:rPr lang="en-US" sz="1200" b="1" dirty="0">
                <a:solidFill>
                  <a:schemeClr val="tx1"/>
                </a:solidFill>
                <a:latin typeface="Consolas" panose="020B0609020204030204" pitchFamily="49" charset="0"/>
              </a:rPr>
              <a:t> DLL-</a:t>
            </a:r>
            <a:r>
              <a:rPr lang="en-US" sz="1200" b="1" dirty="0" err="1">
                <a:solidFill>
                  <a:schemeClr val="tx1"/>
                </a:solidFill>
                <a:latin typeface="Consolas" panose="020B0609020204030204" pitchFamily="49" charset="0"/>
              </a:rPr>
              <a:t>uri</a:t>
            </a:r>
            <a:r>
              <a:rPr lang="en-US" sz="1200" b="1" dirty="0">
                <a:solidFill>
                  <a:schemeClr val="tx1"/>
                </a:solidFill>
                <a:latin typeface="Consolas" panose="020B0609020204030204" pitchFamily="49" charset="0"/>
              </a:rPr>
              <a:t> </a:t>
            </a:r>
            <a:r>
              <a:rPr lang="en-US" sz="1200" b="1" dirty="0" err="1">
                <a:solidFill>
                  <a:schemeClr val="tx1"/>
                </a:solidFill>
                <a:latin typeface="Consolas" panose="020B0609020204030204" pitchFamily="49" charset="0"/>
              </a:rPr>
              <a:t>necesare</a:t>
            </a:r>
            <a:r>
              <a:rPr lang="en-US" sz="1200" b="1" dirty="0">
                <a:solidFill>
                  <a:schemeClr val="tx1"/>
                </a:solidFill>
                <a:latin typeface="Consolas" panose="020B0609020204030204" pitchFamily="49" charset="0"/>
              </a:rPr>
              <a:t> </a:t>
            </a:r>
            <a:r>
              <a:rPr lang="en-US" sz="1200" b="1" dirty="0" err="1">
                <a:solidFill>
                  <a:schemeClr val="tx1"/>
                </a:solidFill>
                <a:latin typeface="Consolas" panose="020B0609020204030204" pitchFamily="49" charset="0"/>
              </a:rPr>
              <a:t>pentru</a:t>
            </a:r>
            <a:r>
              <a:rPr lang="en-US" sz="1200" b="1" dirty="0">
                <a:solidFill>
                  <a:schemeClr val="tx1"/>
                </a:solidFill>
                <a:latin typeface="Consolas" panose="020B0609020204030204" pitchFamily="49" charset="0"/>
              </a:rPr>
              <a:t> </a:t>
            </a:r>
            <a:r>
              <a:rPr lang="en-US" sz="1200" b="1" dirty="0" err="1">
                <a:solidFill>
                  <a:schemeClr val="tx1"/>
                </a:solidFill>
                <a:latin typeface="Consolas" panose="020B0609020204030204" pitchFamily="49" charset="0"/>
              </a:rPr>
              <a:t>execuție</a:t>
            </a:r>
            <a:endParaRPr kumimoji="0" lang="en-US" sz="1200" b="1" i="0" u="none" strike="noStrike" cap="none" normalizeH="0" baseline="0" dirty="0">
              <a:ln>
                <a:noFill/>
              </a:ln>
              <a:solidFill>
                <a:schemeClr val="tx1"/>
              </a:solidFill>
              <a:effectLst/>
              <a:latin typeface="Consolas" panose="020B0609020204030204" pitchFamily="49" charset="0"/>
            </a:endParaRPr>
          </a:p>
        </p:txBody>
      </p:sp>
      <p:sp>
        <p:nvSpPr>
          <p:cNvPr id="5" name="Rectangle 4"/>
          <p:cNvSpPr/>
          <p:nvPr/>
        </p:nvSpPr>
        <p:spPr>
          <a:xfrm>
            <a:off x="581192" y="5804391"/>
            <a:ext cx="11083586" cy="707886"/>
          </a:xfrm>
          <a:prstGeom prst="rect">
            <a:avLst/>
          </a:prstGeom>
        </p:spPr>
        <p:txBody>
          <a:bodyPr wrap="square">
            <a:spAutoFit/>
          </a:bodyPr>
          <a:lstStyle/>
          <a:p>
            <a:r>
              <a:rPr lang="en-US" sz="1000" dirty="0" err="1">
                <a:solidFill>
                  <a:prstClr val="black"/>
                </a:solidFill>
              </a:rPr>
              <a:t>Fișierele</a:t>
            </a:r>
            <a:r>
              <a:rPr lang="en-US" sz="1000" dirty="0">
                <a:solidFill>
                  <a:prstClr val="black"/>
                </a:solidFill>
              </a:rPr>
              <a:t> .exe sunt, </a:t>
            </a:r>
            <a:r>
              <a:rPr lang="en-US" sz="1000" dirty="0" err="1">
                <a:solidFill>
                  <a:prstClr val="black"/>
                </a:solidFill>
              </a:rPr>
              <a:t>în</a:t>
            </a:r>
            <a:r>
              <a:rPr lang="en-US" sz="1000" dirty="0">
                <a:solidFill>
                  <a:prstClr val="black"/>
                </a:solidFill>
              </a:rPr>
              <a:t> </a:t>
            </a:r>
            <a:r>
              <a:rPr lang="en-US" sz="1000" dirty="0" err="1">
                <a:solidFill>
                  <a:prstClr val="black"/>
                </a:solidFill>
              </a:rPr>
              <a:t>esență</a:t>
            </a:r>
            <a:r>
              <a:rPr lang="en-US" sz="1000" dirty="0">
                <a:solidFill>
                  <a:prstClr val="black"/>
                </a:solidFill>
              </a:rPr>
              <a:t>, </a:t>
            </a:r>
            <a:r>
              <a:rPr lang="en-US" sz="1000" dirty="0" err="1">
                <a:solidFill>
                  <a:prstClr val="black"/>
                </a:solidFill>
              </a:rPr>
              <a:t>pachetele</a:t>
            </a:r>
            <a:r>
              <a:rPr lang="en-US" sz="1000" dirty="0">
                <a:solidFill>
                  <a:prstClr val="black"/>
                </a:solidFill>
              </a:rPr>
              <a:t> care </a:t>
            </a:r>
            <a:r>
              <a:rPr lang="en-US" sz="1000" dirty="0" err="1">
                <a:solidFill>
                  <a:prstClr val="black"/>
                </a:solidFill>
              </a:rPr>
              <a:t>conțin</a:t>
            </a:r>
            <a:r>
              <a:rPr lang="en-US" sz="1000" dirty="0">
                <a:solidFill>
                  <a:prstClr val="black"/>
                </a:solidFill>
              </a:rPr>
              <a:t> tot </a:t>
            </a:r>
            <a:r>
              <a:rPr lang="en-US" sz="1000" dirty="0" err="1">
                <a:solidFill>
                  <a:prstClr val="black"/>
                </a:solidFill>
              </a:rPr>
              <a:t>codul</a:t>
            </a:r>
            <a:r>
              <a:rPr lang="en-US" sz="1000" dirty="0">
                <a:solidFill>
                  <a:prstClr val="black"/>
                </a:solidFill>
              </a:rPr>
              <a:t> </a:t>
            </a:r>
            <a:r>
              <a:rPr lang="en-US" sz="1000" dirty="0" err="1">
                <a:solidFill>
                  <a:prstClr val="black"/>
                </a:solidFill>
              </a:rPr>
              <a:t>și</a:t>
            </a:r>
            <a:r>
              <a:rPr lang="en-US" sz="1000" dirty="0">
                <a:solidFill>
                  <a:prstClr val="black"/>
                </a:solidFill>
              </a:rPr>
              <a:t> </a:t>
            </a:r>
            <a:r>
              <a:rPr lang="en-US" sz="1000" dirty="0" err="1">
                <a:solidFill>
                  <a:prstClr val="black"/>
                </a:solidFill>
              </a:rPr>
              <a:t>resursele</a:t>
            </a:r>
            <a:r>
              <a:rPr lang="en-US" sz="1000" dirty="0">
                <a:solidFill>
                  <a:prstClr val="black"/>
                </a:solidFill>
              </a:rPr>
              <a:t> </a:t>
            </a:r>
            <a:r>
              <a:rPr lang="en-US" sz="1000" dirty="0" err="1">
                <a:solidFill>
                  <a:prstClr val="black"/>
                </a:solidFill>
              </a:rPr>
              <a:t>necesare</a:t>
            </a:r>
            <a:r>
              <a:rPr lang="en-US" sz="1000" dirty="0">
                <a:solidFill>
                  <a:prstClr val="black"/>
                </a:solidFill>
              </a:rPr>
              <a:t> </a:t>
            </a:r>
            <a:r>
              <a:rPr lang="en-US" sz="1000" dirty="0" err="1">
                <a:solidFill>
                  <a:prstClr val="black"/>
                </a:solidFill>
              </a:rPr>
              <a:t>pentru</a:t>
            </a:r>
            <a:r>
              <a:rPr lang="en-US" sz="1000" dirty="0">
                <a:solidFill>
                  <a:prstClr val="black"/>
                </a:solidFill>
              </a:rPr>
              <a:t> a </a:t>
            </a:r>
            <a:r>
              <a:rPr lang="en-US" sz="1000" dirty="0" err="1">
                <a:solidFill>
                  <a:prstClr val="black"/>
                </a:solidFill>
              </a:rPr>
              <a:t>rula</a:t>
            </a:r>
            <a:r>
              <a:rPr lang="en-US" sz="1000" dirty="0">
                <a:solidFill>
                  <a:prstClr val="black"/>
                </a:solidFill>
              </a:rPr>
              <a:t> o </a:t>
            </a:r>
            <a:r>
              <a:rPr lang="en-US" sz="1000" dirty="0" err="1">
                <a:solidFill>
                  <a:prstClr val="black"/>
                </a:solidFill>
              </a:rPr>
              <a:t>aplicație</a:t>
            </a:r>
            <a:r>
              <a:rPr lang="en-US" sz="1000" dirty="0">
                <a:solidFill>
                  <a:prstClr val="black"/>
                </a:solidFill>
              </a:rPr>
              <a:t> pe un </a:t>
            </a:r>
            <a:r>
              <a:rPr lang="en-US" sz="1000" dirty="0" err="1">
                <a:solidFill>
                  <a:prstClr val="black"/>
                </a:solidFill>
              </a:rPr>
              <a:t>sistem</a:t>
            </a:r>
            <a:r>
              <a:rPr lang="en-US" sz="1000" dirty="0">
                <a:solidFill>
                  <a:prstClr val="black"/>
                </a:solidFill>
              </a:rPr>
              <a:t> Windows. </a:t>
            </a:r>
            <a:r>
              <a:rPr lang="en-US" sz="1000" dirty="0" err="1">
                <a:solidFill>
                  <a:prstClr val="black"/>
                </a:solidFill>
              </a:rPr>
              <a:t>Punctul</a:t>
            </a:r>
            <a:r>
              <a:rPr lang="en-US" sz="1000" dirty="0">
                <a:solidFill>
                  <a:prstClr val="black"/>
                </a:solidFill>
              </a:rPr>
              <a:t> de </a:t>
            </a:r>
            <a:r>
              <a:rPr lang="en-US" sz="1000" dirty="0" err="1">
                <a:solidFill>
                  <a:prstClr val="black"/>
                </a:solidFill>
              </a:rPr>
              <a:t>intrare</a:t>
            </a:r>
            <a:r>
              <a:rPr lang="en-US" sz="1000" dirty="0">
                <a:solidFill>
                  <a:prstClr val="black"/>
                </a:solidFill>
              </a:rPr>
              <a:t> </a:t>
            </a:r>
            <a:r>
              <a:rPr lang="en-US" sz="1000" dirty="0" err="1">
                <a:solidFill>
                  <a:prstClr val="black"/>
                </a:solidFill>
              </a:rPr>
              <a:t>specificat</a:t>
            </a:r>
            <a:r>
              <a:rPr lang="en-US" sz="1000" dirty="0">
                <a:solidFill>
                  <a:prstClr val="black"/>
                </a:solidFill>
              </a:rPr>
              <a:t> </a:t>
            </a:r>
            <a:r>
              <a:rPr lang="en-US" sz="1000" dirty="0" err="1">
                <a:solidFill>
                  <a:prstClr val="black"/>
                </a:solidFill>
              </a:rPr>
              <a:t>în</a:t>
            </a:r>
            <a:r>
              <a:rPr lang="en-US" sz="1000" dirty="0">
                <a:solidFill>
                  <a:prstClr val="black"/>
                </a:solidFill>
              </a:rPr>
              <a:t> </a:t>
            </a:r>
            <a:r>
              <a:rPr lang="en-US" sz="1000" dirty="0" err="1">
                <a:solidFill>
                  <a:prstClr val="black"/>
                </a:solidFill>
              </a:rPr>
              <a:t>antetul</a:t>
            </a:r>
            <a:r>
              <a:rPr lang="en-US" sz="1000" dirty="0">
                <a:solidFill>
                  <a:prstClr val="black"/>
                </a:solidFill>
              </a:rPr>
              <a:t> </a:t>
            </a:r>
            <a:r>
              <a:rPr lang="en-US" sz="1000" dirty="0" err="1">
                <a:solidFill>
                  <a:prstClr val="black"/>
                </a:solidFill>
              </a:rPr>
              <a:t>opțional</a:t>
            </a:r>
            <a:r>
              <a:rPr lang="en-US" sz="1000" dirty="0">
                <a:solidFill>
                  <a:prstClr val="black"/>
                </a:solidFill>
              </a:rPr>
              <a:t> </a:t>
            </a:r>
            <a:r>
              <a:rPr lang="en-US" sz="1000" dirty="0" err="1">
                <a:solidFill>
                  <a:prstClr val="black"/>
                </a:solidFill>
              </a:rPr>
              <a:t>indică</a:t>
            </a:r>
            <a:r>
              <a:rPr lang="en-US" sz="1000" dirty="0">
                <a:solidFill>
                  <a:prstClr val="black"/>
                </a:solidFill>
              </a:rPr>
              <a:t> </a:t>
            </a:r>
            <a:r>
              <a:rPr lang="en-US" sz="1000" dirty="0" err="1">
                <a:solidFill>
                  <a:prstClr val="black"/>
                </a:solidFill>
              </a:rPr>
              <a:t>locul</a:t>
            </a:r>
            <a:r>
              <a:rPr lang="en-US" sz="1000" dirty="0">
                <a:solidFill>
                  <a:prstClr val="black"/>
                </a:solidFill>
              </a:rPr>
              <a:t> din </a:t>
            </a:r>
            <a:r>
              <a:rPr lang="en-US" sz="1000" dirty="0" err="1">
                <a:solidFill>
                  <a:prstClr val="black"/>
                </a:solidFill>
              </a:rPr>
              <a:t>secțiunea</a:t>
            </a:r>
            <a:r>
              <a:rPr lang="en-US" sz="1000" dirty="0">
                <a:solidFill>
                  <a:prstClr val="black"/>
                </a:solidFill>
              </a:rPr>
              <a:t> .text </a:t>
            </a:r>
            <a:r>
              <a:rPr lang="en-US" sz="1000" dirty="0" err="1">
                <a:solidFill>
                  <a:prstClr val="black"/>
                </a:solidFill>
              </a:rPr>
              <a:t>unde</a:t>
            </a:r>
            <a:r>
              <a:rPr lang="en-US" sz="1000" dirty="0">
                <a:solidFill>
                  <a:prstClr val="black"/>
                </a:solidFill>
              </a:rPr>
              <a:t> </a:t>
            </a:r>
            <a:r>
              <a:rPr lang="en-US" sz="1000" dirty="0" err="1">
                <a:solidFill>
                  <a:prstClr val="black"/>
                </a:solidFill>
              </a:rPr>
              <a:t>începe</a:t>
            </a:r>
            <a:r>
              <a:rPr lang="en-US" sz="1000" dirty="0">
                <a:solidFill>
                  <a:prstClr val="black"/>
                </a:solidFill>
              </a:rPr>
              <a:t> </a:t>
            </a:r>
            <a:r>
              <a:rPr lang="en-US" sz="1000" dirty="0" err="1">
                <a:solidFill>
                  <a:prstClr val="black"/>
                </a:solidFill>
              </a:rPr>
              <a:t>execuția</a:t>
            </a:r>
            <a:r>
              <a:rPr lang="en-US" sz="1000" dirty="0">
                <a:solidFill>
                  <a:prstClr val="black"/>
                </a:solidFill>
              </a:rPr>
              <a:t> </a:t>
            </a:r>
            <a:r>
              <a:rPr lang="en-US" sz="1000" dirty="0" err="1">
                <a:solidFill>
                  <a:prstClr val="black"/>
                </a:solidFill>
              </a:rPr>
              <a:t>programului</a:t>
            </a:r>
            <a:r>
              <a:rPr lang="en-US" sz="1000" dirty="0">
                <a:solidFill>
                  <a:prstClr val="black"/>
                </a:solidFill>
              </a:rPr>
              <a:t>. </a:t>
            </a:r>
            <a:r>
              <a:rPr lang="en-US" sz="1000" dirty="0" err="1">
                <a:solidFill>
                  <a:prstClr val="black"/>
                </a:solidFill>
              </a:rPr>
              <a:t>În</a:t>
            </a:r>
            <a:r>
              <a:rPr lang="en-US" sz="1000" dirty="0">
                <a:solidFill>
                  <a:prstClr val="black"/>
                </a:solidFill>
              </a:rPr>
              <a:t> </a:t>
            </a:r>
            <a:r>
              <a:rPr lang="en-US" sz="1000" dirty="0" err="1">
                <a:solidFill>
                  <a:prstClr val="black"/>
                </a:solidFill>
              </a:rPr>
              <a:t>timp</a:t>
            </a:r>
            <a:r>
              <a:rPr lang="en-US" sz="1000" dirty="0">
                <a:solidFill>
                  <a:prstClr val="black"/>
                </a:solidFill>
              </a:rPr>
              <a:t> </a:t>
            </a:r>
            <a:r>
              <a:rPr lang="en-US" sz="1000" dirty="0" err="1">
                <a:solidFill>
                  <a:prstClr val="black"/>
                </a:solidFill>
              </a:rPr>
              <a:t>ce</a:t>
            </a:r>
            <a:r>
              <a:rPr lang="en-US" sz="1000" dirty="0">
                <a:solidFill>
                  <a:prstClr val="black"/>
                </a:solidFill>
              </a:rPr>
              <a:t> </a:t>
            </a:r>
            <a:r>
              <a:rPr lang="en-US" sz="1000" dirty="0" err="1">
                <a:solidFill>
                  <a:prstClr val="black"/>
                </a:solidFill>
              </a:rPr>
              <a:t>secțiunile</a:t>
            </a:r>
            <a:r>
              <a:rPr lang="en-US" sz="1000" dirty="0">
                <a:solidFill>
                  <a:prstClr val="black"/>
                </a:solidFill>
              </a:rPr>
              <a:t> .data </a:t>
            </a:r>
            <a:r>
              <a:rPr lang="en-US" sz="1000" dirty="0" err="1">
                <a:solidFill>
                  <a:prstClr val="black"/>
                </a:solidFill>
              </a:rPr>
              <a:t>și</a:t>
            </a:r>
            <a:r>
              <a:rPr lang="en-US" sz="1000" dirty="0">
                <a:solidFill>
                  <a:prstClr val="black"/>
                </a:solidFill>
              </a:rPr>
              <a:t> .</a:t>
            </a:r>
            <a:r>
              <a:rPr lang="en-US" sz="1000" dirty="0" err="1">
                <a:solidFill>
                  <a:prstClr val="black"/>
                </a:solidFill>
              </a:rPr>
              <a:t>rdata</a:t>
            </a:r>
            <a:r>
              <a:rPr lang="en-US" sz="1000" dirty="0">
                <a:solidFill>
                  <a:prstClr val="black"/>
                </a:solidFill>
              </a:rPr>
              <a:t> </a:t>
            </a:r>
            <a:r>
              <a:rPr lang="en-US" sz="1000" dirty="0" err="1">
                <a:solidFill>
                  <a:prstClr val="black"/>
                </a:solidFill>
              </a:rPr>
              <a:t>stochează</a:t>
            </a:r>
            <a:r>
              <a:rPr lang="en-US" sz="1000" dirty="0">
                <a:solidFill>
                  <a:prstClr val="black"/>
                </a:solidFill>
              </a:rPr>
              <a:t> </a:t>
            </a:r>
            <a:r>
              <a:rPr lang="en-US" sz="1000" dirty="0" err="1">
                <a:solidFill>
                  <a:prstClr val="black"/>
                </a:solidFill>
              </a:rPr>
              <a:t>datele</a:t>
            </a:r>
            <a:r>
              <a:rPr lang="en-US" sz="1000" dirty="0">
                <a:solidFill>
                  <a:prstClr val="black"/>
                </a:solidFill>
              </a:rPr>
              <a:t> </a:t>
            </a:r>
            <a:r>
              <a:rPr lang="en-US" sz="1000" dirty="0" err="1">
                <a:solidFill>
                  <a:prstClr val="black"/>
                </a:solidFill>
              </a:rPr>
              <a:t>necesare</a:t>
            </a:r>
            <a:r>
              <a:rPr lang="en-US" sz="1000" dirty="0">
                <a:solidFill>
                  <a:prstClr val="black"/>
                </a:solidFill>
              </a:rPr>
              <a:t> </a:t>
            </a:r>
            <a:r>
              <a:rPr lang="en-US" sz="1000" dirty="0" err="1">
                <a:solidFill>
                  <a:prstClr val="black"/>
                </a:solidFill>
              </a:rPr>
              <a:t>rulării</a:t>
            </a:r>
            <a:r>
              <a:rPr lang="en-US" sz="1000" dirty="0">
                <a:solidFill>
                  <a:prstClr val="black"/>
                </a:solidFill>
              </a:rPr>
              <a:t>, </a:t>
            </a:r>
            <a:r>
              <a:rPr lang="en-US" sz="1000" dirty="0" err="1">
                <a:solidFill>
                  <a:prstClr val="black"/>
                </a:solidFill>
              </a:rPr>
              <a:t>secțiunea</a:t>
            </a:r>
            <a:r>
              <a:rPr lang="en-US" sz="1000" dirty="0">
                <a:solidFill>
                  <a:prstClr val="black"/>
                </a:solidFill>
              </a:rPr>
              <a:t> .</a:t>
            </a:r>
            <a:r>
              <a:rPr lang="en-US" sz="1000" dirty="0" err="1">
                <a:solidFill>
                  <a:prstClr val="black"/>
                </a:solidFill>
              </a:rPr>
              <a:t>rsrc</a:t>
            </a:r>
            <a:r>
              <a:rPr lang="en-US" sz="1000" dirty="0">
                <a:solidFill>
                  <a:prstClr val="black"/>
                </a:solidFill>
              </a:rPr>
              <a:t> este </a:t>
            </a:r>
            <a:r>
              <a:rPr lang="en-US" sz="1000" dirty="0" err="1">
                <a:solidFill>
                  <a:prstClr val="black"/>
                </a:solidFill>
              </a:rPr>
              <a:t>folosită</a:t>
            </a:r>
            <a:r>
              <a:rPr lang="en-US" sz="1000" dirty="0">
                <a:solidFill>
                  <a:prstClr val="black"/>
                </a:solidFill>
              </a:rPr>
              <a:t> </a:t>
            </a:r>
            <a:r>
              <a:rPr lang="en-US" sz="1000" dirty="0" err="1">
                <a:solidFill>
                  <a:prstClr val="black"/>
                </a:solidFill>
              </a:rPr>
              <a:t>pentru</a:t>
            </a:r>
            <a:r>
              <a:rPr lang="en-US" sz="1000" dirty="0">
                <a:solidFill>
                  <a:prstClr val="black"/>
                </a:solidFill>
              </a:rPr>
              <a:t> a </a:t>
            </a:r>
            <a:r>
              <a:rPr lang="en-US" sz="1000" dirty="0" err="1">
                <a:solidFill>
                  <a:prstClr val="black"/>
                </a:solidFill>
              </a:rPr>
              <a:t>încorpora</a:t>
            </a:r>
            <a:r>
              <a:rPr lang="en-US" sz="1000" dirty="0">
                <a:solidFill>
                  <a:prstClr val="black"/>
                </a:solidFill>
              </a:rPr>
              <a:t> </a:t>
            </a:r>
            <a:r>
              <a:rPr lang="en-US" sz="1000" dirty="0" err="1">
                <a:solidFill>
                  <a:prstClr val="black"/>
                </a:solidFill>
              </a:rPr>
              <a:t>resurse</a:t>
            </a:r>
            <a:r>
              <a:rPr lang="en-US" sz="1000" dirty="0">
                <a:solidFill>
                  <a:prstClr val="black"/>
                </a:solidFill>
              </a:rPr>
              <a:t> statice </a:t>
            </a:r>
            <a:r>
              <a:rPr lang="en-US" sz="1000" dirty="0" err="1">
                <a:solidFill>
                  <a:prstClr val="black"/>
                </a:solidFill>
              </a:rPr>
              <a:t>în</a:t>
            </a:r>
            <a:r>
              <a:rPr lang="en-US" sz="1000" dirty="0">
                <a:solidFill>
                  <a:prstClr val="black"/>
                </a:solidFill>
              </a:rPr>
              <a:t> </a:t>
            </a:r>
            <a:r>
              <a:rPr lang="en-US" sz="1000" dirty="0" err="1">
                <a:solidFill>
                  <a:prstClr val="black"/>
                </a:solidFill>
              </a:rPr>
              <a:t>executabil</a:t>
            </a:r>
            <a:r>
              <a:rPr lang="en-US" sz="1000" dirty="0">
                <a:solidFill>
                  <a:prstClr val="black"/>
                </a:solidFill>
              </a:rPr>
              <a:t>. Un aspect important al </a:t>
            </a:r>
            <a:r>
              <a:rPr lang="en-US" sz="1000" dirty="0" err="1">
                <a:solidFill>
                  <a:prstClr val="black"/>
                </a:solidFill>
              </a:rPr>
              <a:t>fișierelor</a:t>
            </a:r>
            <a:r>
              <a:rPr lang="en-US" sz="1000" dirty="0">
                <a:solidFill>
                  <a:prstClr val="black"/>
                </a:solidFill>
              </a:rPr>
              <a:t> .exe este </a:t>
            </a:r>
            <a:r>
              <a:rPr lang="en-US" sz="1000" dirty="0" err="1">
                <a:solidFill>
                  <a:prstClr val="black"/>
                </a:solidFill>
              </a:rPr>
              <a:t>că</a:t>
            </a:r>
            <a:r>
              <a:rPr lang="en-US" sz="1000" dirty="0">
                <a:solidFill>
                  <a:prstClr val="black"/>
                </a:solidFill>
              </a:rPr>
              <a:t>, </a:t>
            </a:r>
            <a:r>
              <a:rPr lang="en-US" sz="1000" dirty="0" err="1">
                <a:solidFill>
                  <a:prstClr val="black"/>
                </a:solidFill>
              </a:rPr>
              <a:t>deși</a:t>
            </a:r>
            <a:r>
              <a:rPr lang="en-US" sz="1000" dirty="0">
                <a:solidFill>
                  <a:prstClr val="black"/>
                </a:solidFill>
              </a:rPr>
              <a:t> pot include </a:t>
            </a:r>
            <a:r>
              <a:rPr lang="en-US" sz="1000" dirty="0" err="1">
                <a:solidFill>
                  <a:prstClr val="black"/>
                </a:solidFill>
              </a:rPr>
              <a:t>informații</a:t>
            </a:r>
            <a:r>
              <a:rPr lang="en-US" sz="1000" dirty="0">
                <a:solidFill>
                  <a:prstClr val="black"/>
                </a:solidFill>
              </a:rPr>
              <a:t> </a:t>
            </a:r>
            <a:r>
              <a:rPr lang="en-US" sz="1000" dirty="0" err="1">
                <a:solidFill>
                  <a:prstClr val="black"/>
                </a:solidFill>
              </a:rPr>
              <a:t>pentru</a:t>
            </a:r>
            <a:r>
              <a:rPr lang="en-US" sz="1000" dirty="0">
                <a:solidFill>
                  <a:prstClr val="black"/>
                </a:solidFill>
              </a:rPr>
              <a:t> </a:t>
            </a:r>
            <a:r>
              <a:rPr lang="en-US" sz="1000" dirty="0" err="1">
                <a:solidFill>
                  <a:prstClr val="black"/>
                </a:solidFill>
              </a:rPr>
              <a:t>importuri</a:t>
            </a:r>
            <a:r>
              <a:rPr lang="en-US" sz="1000" dirty="0">
                <a:solidFill>
                  <a:prstClr val="black"/>
                </a:solidFill>
              </a:rPr>
              <a:t> </a:t>
            </a:r>
            <a:r>
              <a:rPr lang="en-US" sz="1000" dirty="0" err="1">
                <a:solidFill>
                  <a:prstClr val="black"/>
                </a:solidFill>
              </a:rPr>
              <a:t>și</a:t>
            </a:r>
            <a:r>
              <a:rPr lang="en-US" sz="1000" dirty="0">
                <a:solidFill>
                  <a:prstClr val="black"/>
                </a:solidFill>
              </a:rPr>
              <a:t> </a:t>
            </a:r>
            <a:r>
              <a:rPr lang="en-US" sz="1000" dirty="0" err="1">
                <a:solidFill>
                  <a:prstClr val="black"/>
                </a:solidFill>
              </a:rPr>
              <a:t>exporturi</a:t>
            </a:r>
            <a:r>
              <a:rPr lang="en-US" sz="1000" dirty="0">
                <a:solidFill>
                  <a:prstClr val="black"/>
                </a:solidFill>
              </a:rPr>
              <a:t> (</a:t>
            </a:r>
            <a:r>
              <a:rPr lang="en-US" sz="1000" dirty="0" err="1">
                <a:solidFill>
                  <a:prstClr val="black"/>
                </a:solidFill>
              </a:rPr>
              <a:t>prin</a:t>
            </a:r>
            <a:r>
              <a:rPr lang="en-US" sz="1000" dirty="0">
                <a:solidFill>
                  <a:prstClr val="black"/>
                </a:solidFill>
              </a:rPr>
              <a:t> .</a:t>
            </a:r>
            <a:r>
              <a:rPr lang="en-US" sz="1000" dirty="0" err="1">
                <a:solidFill>
                  <a:prstClr val="black"/>
                </a:solidFill>
              </a:rPr>
              <a:t>idata</a:t>
            </a:r>
            <a:r>
              <a:rPr lang="en-US" sz="1000" dirty="0">
                <a:solidFill>
                  <a:prstClr val="black"/>
                </a:solidFill>
              </a:rPr>
              <a:t> </a:t>
            </a:r>
            <a:r>
              <a:rPr lang="en-US" sz="1000" dirty="0" err="1">
                <a:solidFill>
                  <a:prstClr val="black"/>
                </a:solidFill>
              </a:rPr>
              <a:t>și</a:t>
            </a:r>
            <a:r>
              <a:rPr lang="en-US" sz="1000" dirty="0">
                <a:solidFill>
                  <a:prstClr val="black"/>
                </a:solidFill>
              </a:rPr>
              <a:t> .</a:t>
            </a:r>
            <a:r>
              <a:rPr lang="en-US" sz="1000" dirty="0" err="1">
                <a:solidFill>
                  <a:prstClr val="black"/>
                </a:solidFill>
              </a:rPr>
              <a:t>edata</a:t>
            </a:r>
            <a:r>
              <a:rPr lang="en-US" sz="1000" dirty="0">
                <a:solidFill>
                  <a:prstClr val="black"/>
                </a:solidFill>
              </a:rPr>
              <a:t>), de </a:t>
            </a:r>
            <a:r>
              <a:rPr lang="en-US" sz="1000" dirty="0" err="1">
                <a:solidFill>
                  <a:prstClr val="black"/>
                </a:solidFill>
              </a:rPr>
              <a:t>obicei</a:t>
            </a:r>
            <a:r>
              <a:rPr lang="en-US" sz="1000" dirty="0">
                <a:solidFill>
                  <a:prstClr val="black"/>
                </a:solidFill>
              </a:rPr>
              <a:t>, </a:t>
            </a:r>
            <a:r>
              <a:rPr lang="en-US" sz="1000" dirty="0" err="1">
                <a:solidFill>
                  <a:prstClr val="black"/>
                </a:solidFill>
              </a:rPr>
              <a:t>ele</a:t>
            </a:r>
            <a:r>
              <a:rPr lang="en-US" sz="1000" dirty="0">
                <a:solidFill>
                  <a:prstClr val="black"/>
                </a:solidFill>
              </a:rPr>
              <a:t> nu </a:t>
            </a:r>
            <a:r>
              <a:rPr lang="en-US" sz="1000" dirty="0" err="1">
                <a:solidFill>
                  <a:prstClr val="black"/>
                </a:solidFill>
              </a:rPr>
              <a:t>exportă</a:t>
            </a:r>
            <a:r>
              <a:rPr lang="en-US" sz="1000" dirty="0">
                <a:solidFill>
                  <a:prstClr val="black"/>
                </a:solidFill>
              </a:rPr>
              <a:t> funcții </a:t>
            </a:r>
            <a:r>
              <a:rPr lang="en-US" sz="1000" dirty="0" err="1">
                <a:solidFill>
                  <a:prstClr val="black"/>
                </a:solidFill>
              </a:rPr>
              <a:t>către</a:t>
            </a:r>
            <a:r>
              <a:rPr lang="en-US" sz="1000" dirty="0">
                <a:solidFill>
                  <a:prstClr val="black"/>
                </a:solidFill>
              </a:rPr>
              <a:t> </a:t>
            </a:r>
            <a:r>
              <a:rPr lang="en-US" sz="1000" dirty="0" err="1">
                <a:solidFill>
                  <a:prstClr val="black"/>
                </a:solidFill>
              </a:rPr>
              <a:t>alte</a:t>
            </a:r>
            <a:r>
              <a:rPr lang="en-US" sz="1000" dirty="0">
                <a:solidFill>
                  <a:prstClr val="black"/>
                </a:solidFill>
              </a:rPr>
              <a:t> </a:t>
            </a:r>
            <a:r>
              <a:rPr lang="en-US" sz="1000" dirty="0" err="1">
                <a:solidFill>
                  <a:prstClr val="black"/>
                </a:solidFill>
              </a:rPr>
              <a:t>programe</a:t>
            </a:r>
            <a:r>
              <a:rPr lang="en-US" sz="1000" dirty="0">
                <a:solidFill>
                  <a:prstClr val="black"/>
                </a:solidFill>
              </a:rPr>
              <a:t> </a:t>
            </a:r>
            <a:r>
              <a:rPr lang="en-US" sz="1000" dirty="0" err="1">
                <a:solidFill>
                  <a:prstClr val="black"/>
                </a:solidFill>
              </a:rPr>
              <a:t>în</a:t>
            </a:r>
            <a:r>
              <a:rPr lang="en-US" sz="1000" dirty="0">
                <a:solidFill>
                  <a:prstClr val="black"/>
                </a:solidFill>
              </a:rPr>
              <a:t> </a:t>
            </a:r>
            <a:r>
              <a:rPr lang="en-US" sz="1000" dirty="0" err="1">
                <a:solidFill>
                  <a:prstClr val="black"/>
                </a:solidFill>
              </a:rPr>
              <a:t>modul</a:t>
            </a:r>
            <a:r>
              <a:rPr lang="en-US" sz="1000" dirty="0">
                <a:solidFill>
                  <a:prstClr val="black"/>
                </a:solidFill>
              </a:rPr>
              <a:t> </a:t>
            </a:r>
            <a:r>
              <a:rPr lang="en-US" sz="1000" dirty="0" err="1">
                <a:solidFill>
                  <a:prstClr val="black"/>
                </a:solidFill>
              </a:rPr>
              <a:t>în</a:t>
            </a:r>
            <a:r>
              <a:rPr lang="en-US" sz="1000" dirty="0">
                <a:solidFill>
                  <a:prstClr val="black"/>
                </a:solidFill>
              </a:rPr>
              <a:t> care o fac </a:t>
            </a:r>
            <a:r>
              <a:rPr lang="en-US" sz="1000" dirty="0" err="1">
                <a:solidFill>
                  <a:prstClr val="black"/>
                </a:solidFill>
              </a:rPr>
              <a:t>fișierele</a:t>
            </a:r>
            <a:r>
              <a:rPr lang="en-US" sz="1000" dirty="0">
                <a:solidFill>
                  <a:prstClr val="black"/>
                </a:solidFill>
              </a:rPr>
              <a:t> .</a:t>
            </a:r>
            <a:r>
              <a:rPr lang="en-US" sz="1000" dirty="0" err="1">
                <a:solidFill>
                  <a:prstClr val="black"/>
                </a:solidFill>
              </a:rPr>
              <a:t>dll</a:t>
            </a:r>
            <a:r>
              <a:rPr lang="en-US" sz="1000" dirty="0">
                <a:solidFill>
                  <a:prstClr val="black"/>
                </a:solidFill>
              </a:rPr>
              <a:t>. </a:t>
            </a:r>
            <a:r>
              <a:rPr lang="en-US" sz="1000" dirty="0" err="1">
                <a:solidFill>
                  <a:prstClr val="black"/>
                </a:solidFill>
              </a:rPr>
              <a:t>În</a:t>
            </a:r>
            <a:r>
              <a:rPr lang="en-US" sz="1000" dirty="0">
                <a:solidFill>
                  <a:prstClr val="black"/>
                </a:solidFill>
              </a:rPr>
              <a:t> </a:t>
            </a:r>
            <a:r>
              <a:rPr lang="en-US" sz="1000" dirty="0" err="1">
                <a:solidFill>
                  <a:prstClr val="black"/>
                </a:solidFill>
              </a:rPr>
              <a:t>schimb</a:t>
            </a:r>
            <a:r>
              <a:rPr lang="en-US" sz="1000" dirty="0">
                <a:solidFill>
                  <a:prstClr val="black"/>
                </a:solidFill>
              </a:rPr>
              <a:t>, </a:t>
            </a:r>
            <a:r>
              <a:rPr lang="en-US" sz="1000" dirty="0" err="1">
                <a:solidFill>
                  <a:prstClr val="black"/>
                </a:solidFill>
              </a:rPr>
              <a:t>ele</a:t>
            </a:r>
            <a:r>
              <a:rPr lang="en-US" sz="1000" dirty="0">
                <a:solidFill>
                  <a:prstClr val="black"/>
                </a:solidFill>
              </a:rPr>
              <a:t> sunt </a:t>
            </a:r>
            <a:r>
              <a:rPr lang="en-US" sz="1000" dirty="0" err="1">
                <a:solidFill>
                  <a:prstClr val="black"/>
                </a:solidFill>
              </a:rPr>
              <a:t>punctul</a:t>
            </a:r>
            <a:r>
              <a:rPr lang="en-US" sz="1000" dirty="0">
                <a:solidFill>
                  <a:prstClr val="black"/>
                </a:solidFill>
              </a:rPr>
              <a:t> de start </a:t>
            </a:r>
            <a:r>
              <a:rPr lang="en-US" sz="1000" dirty="0" err="1">
                <a:solidFill>
                  <a:prstClr val="black"/>
                </a:solidFill>
              </a:rPr>
              <a:t>pentru</a:t>
            </a:r>
            <a:r>
              <a:rPr lang="en-US" sz="1000" dirty="0">
                <a:solidFill>
                  <a:prstClr val="black"/>
                </a:solidFill>
              </a:rPr>
              <a:t> </a:t>
            </a:r>
            <a:r>
              <a:rPr lang="en-US" sz="1000" dirty="0" err="1">
                <a:solidFill>
                  <a:prstClr val="black"/>
                </a:solidFill>
              </a:rPr>
              <a:t>execuția</a:t>
            </a:r>
            <a:r>
              <a:rPr lang="en-US" sz="1000" dirty="0">
                <a:solidFill>
                  <a:prstClr val="black"/>
                </a:solidFill>
              </a:rPr>
              <a:t> </a:t>
            </a:r>
            <a:r>
              <a:rPr lang="en-US" sz="1000" dirty="0" err="1">
                <a:solidFill>
                  <a:prstClr val="black"/>
                </a:solidFill>
              </a:rPr>
              <a:t>aplicațiilor</a:t>
            </a:r>
            <a:r>
              <a:rPr lang="en-US" sz="1000" dirty="0">
                <a:solidFill>
                  <a:prstClr val="black"/>
                </a:solidFill>
              </a:rPr>
              <a:t> </a:t>
            </a:r>
            <a:r>
              <a:rPr lang="en-US" sz="1000" dirty="0" err="1">
                <a:solidFill>
                  <a:prstClr val="black"/>
                </a:solidFill>
              </a:rPr>
              <a:t>și</a:t>
            </a:r>
            <a:r>
              <a:rPr lang="en-US" sz="1000" dirty="0">
                <a:solidFill>
                  <a:prstClr val="black"/>
                </a:solidFill>
              </a:rPr>
              <a:t> pot face </a:t>
            </a:r>
            <a:r>
              <a:rPr lang="en-US" sz="1000" dirty="0" err="1">
                <a:solidFill>
                  <a:prstClr val="black"/>
                </a:solidFill>
              </a:rPr>
              <a:t>apeluri</a:t>
            </a:r>
            <a:r>
              <a:rPr lang="en-US" sz="1000" dirty="0">
                <a:solidFill>
                  <a:prstClr val="black"/>
                </a:solidFill>
              </a:rPr>
              <a:t> </a:t>
            </a:r>
            <a:r>
              <a:rPr lang="en-US" sz="1000" dirty="0" err="1">
                <a:solidFill>
                  <a:prstClr val="black"/>
                </a:solidFill>
              </a:rPr>
              <a:t>către</a:t>
            </a:r>
            <a:r>
              <a:rPr lang="en-US" sz="1000" dirty="0">
                <a:solidFill>
                  <a:prstClr val="black"/>
                </a:solidFill>
              </a:rPr>
              <a:t> </a:t>
            </a:r>
            <a:r>
              <a:rPr lang="en-US" sz="1000" dirty="0" err="1">
                <a:solidFill>
                  <a:prstClr val="black"/>
                </a:solidFill>
              </a:rPr>
              <a:t>funcțiile</a:t>
            </a:r>
            <a:r>
              <a:rPr lang="en-US" sz="1000" dirty="0">
                <a:solidFill>
                  <a:prstClr val="black"/>
                </a:solidFill>
              </a:rPr>
              <a:t> din </a:t>
            </a:r>
            <a:r>
              <a:rPr lang="en-US" sz="1000" dirty="0" err="1">
                <a:solidFill>
                  <a:prstClr val="black"/>
                </a:solidFill>
              </a:rPr>
              <a:t>bibliotecile</a:t>
            </a:r>
            <a:r>
              <a:rPr lang="en-US" sz="1000" dirty="0">
                <a:solidFill>
                  <a:prstClr val="black"/>
                </a:solidFill>
              </a:rPr>
              <a:t> </a:t>
            </a:r>
            <a:r>
              <a:rPr lang="en-US" sz="1000" dirty="0" err="1">
                <a:solidFill>
                  <a:prstClr val="black"/>
                </a:solidFill>
              </a:rPr>
              <a:t>dinamice</a:t>
            </a:r>
            <a:r>
              <a:rPr lang="en-US" sz="1000" dirty="0">
                <a:solidFill>
                  <a:prstClr val="black"/>
                </a:solidFill>
              </a:rPr>
              <a:t> </a:t>
            </a:r>
            <a:r>
              <a:rPr lang="en-US" sz="1000" dirty="0" err="1">
                <a:solidFill>
                  <a:prstClr val="black"/>
                </a:solidFill>
              </a:rPr>
              <a:t>partajate</a:t>
            </a:r>
            <a:r>
              <a:rPr lang="en-US" sz="1000" dirty="0">
                <a:solidFill>
                  <a:prstClr val="black"/>
                </a:solidFill>
              </a:rPr>
              <a:t> </a:t>
            </a:r>
            <a:r>
              <a:rPr lang="en-US" sz="1000" dirty="0" err="1">
                <a:solidFill>
                  <a:prstClr val="black"/>
                </a:solidFill>
              </a:rPr>
              <a:t>pentru</a:t>
            </a:r>
            <a:r>
              <a:rPr lang="en-US" sz="1000" dirty="0">
                <a:solidFill>
                  <a:prstClr val="black"/>
                </a:solidFill>
              </a:rPr>
              <a:t> a </a:t>
            </a:r>
            <a:r>
              <a:rPr lang="en-US" sz="1000" dirty="0" err="1">
                <a:solidFill>
                  <a:prstClr val="black"/>
                </a:solidFill>
              </a:rPr>
              <a:t>accesa</a:t>
            </a:r>
            <a:r>
              <a:rPr lang="en-US" sz="1000" dirty="0">
                <a:solidFill>
                  <a:prstClr val="black"/>
                </a:solidFill>
              </a:rPr>
              <a:t> </a:t>
            </a:r>
            <a:r>
              <a:rPr lang="en-US" sz="1000" dirty="0" err="1">
                <a:solidFill>
                  <a:prstClr val="black"/>
                </a:solidFill>
              </a:rPr>
              <a:t>funcționalități</a:t>
            </a:r>
            <a:r>
              <a:rPr lang="en-US" sz="1000" dirty="0">
                <a:solidFill>
                  <a:prstClr val="black"/>
                </a:solidFill>
              </a:rPr>
              <a:t> </a:t>
            </a:r>
            <a:r>
              <a:rPr lang="en-US" sz="1000" dirty="0" err="1">
                <a:solidFill>
                  <a:prstClr val="black"/>
                </a:solidFill>
              </a:rPr>
              <a:t>suplimentare</a:t>
            </a:r>
            <a:r>
              <a:rPr lang="en-US" sz="1000" dirty="0">
                <a:solidFill>
                  <a:prstClr val="black"/>
                </a:solidFill>
              </a:rPr>
              <a:t>.</a:t>
            </a:r>
          </a:p>
        </p:txBody>
      </p:sp>
      <p:sp>
        <p:nvSpPr>
          <p:cNvPr id="6" name="Rectangle 5"/>
          <p:cNvSpPr/>
          <p:nvPr/>
        </p:nvSpPr>
        <p:spPr>
          <a:xfrm>
            <a:off x="4559642" y="2011876"/>
            <a:ext cx="7000355" cy="553998"/>
          </a:xfrm>
          <a:prstGeom prst="rect">
            <a:avLst/>
          </a:prstGeom>
        </p:spPr>
        <p:txBody>
          <a:bodyPr wrap="square">
            <a:spAutoFit/>
          </a:bodyPr>
          <a:lstStyle/>
          <a:p>
            <a:r>
              <a:rPr lang="en-US" sz="1000" dirty="0" err="1">
                <a:solidFill>
                  <a:prstClr val="black"/>
                </a:solidFill>
              </a:rPr>
              <a:t>Fișierele</a:t>
            </a:r>
            <a:r>
              <a:rPr lang="en-US" sz="1000" dirty="0">
                <a:solidFill>
                  <a:prstClr val="black"/>
                </a:solidFill>
              </a:rPr>
              <a:t> .exe (Executable files) </a:t>
            </a:r>
            <a:r>
              <a:rPr lang="en-US" sz="1000" dirty="0" err="1">
                <a:solidFill>
                  <a:prstClr val="black"/>
                </a:solidFill>
              </a:rPr>
              <a:t>în</a:t>
            </a:r>
            <a:r>
              <a:rPr lang="en-US" sz="1000" dirty="0">
                <a:solidFill>
                  <a:prstClr val="black"/>
                </a:solidFill>
              </a:rPr>
              <a:t> Windows </a:t>
            </a:r>
            <a:r>
              <a:rPr lang="en-US" sz="1000" dirty="0" err="1">
                <a:solidFill>
                  <a:prstClr val="black"/>
                </a:solidFill>
              </a:rPr>
              <a:t>reprezintă</a:t>
            </a:r>
            <a:r>
              <a:rPr lang="en-US" sz="1000" dirty="0">
                <a:solidFill>
                  <a:prstClr val="black"/>
                </a:solidFill>
              </a:rPr>
              <a:t> </a:t>
            </a:r>
            <a:r>
              <a:rPr lang="en-US" sz="1000" dirty="0" err="1">
                <a:solidFill>
                  <a:prstClr val="black"/>
                </a:solidFill>
              </a:rPr>
              <a:t>aplicațiile</a:t>
            </a:r>
            <a:r>
              <a:rPr lang="en-US" sz="1000" dirty="0">
                <a:solidFill>
                  <a:prstClr val="black"/>
                </a:solidFill>
              </a:rPr>
              <a:t> </a:t>
            </a:r>
            <a:r>
              <a:rPr lang="en-US" sz="1000" dirty="0" err="1">
                <a:solidFill>
                  <a:prstClr val="black"/>
                </a:solidFill>
              </a:rPr>
              <a:t>executabile</a:t>
            </a:r>
            <a:r>
              <a:rPr lang="en-US" sz="1000" dirty="0">
                <a:solidFill>
                  <a:prstClr val="black"/>
                </a:solidFill>
              </a:rPr>
              <a:t> </a:t>
            </a:r>
            <a:r>
              <a:rPr lang="en-US" sz="1000" dirty="0" err="1">
                <a:solidFill>
                  <a:prstClr val="black"/>
                </a:solidFill>
              </a:rPr>
              <a:t>propriu-zise</a:t>
            </a:r>
            <a:r>
              <a:rPr lang="en-US" sz="1000" dirty="0">
                <a:solidFill>
                  <a:prstClr val="black"/>
                </a:solidFill>
              </a:rPr>
              <a:t>, </a:t>
            </a:r>
            <a:r>
              <a:rPr lang="en-US" sz="1000" dirty="0" err="1">
                <a:solidFill>
                  <a:prstClr val="black"/>
                </a:solidFill>
              </a:rPr>
              <a:t>fiind</a:t>
            </a:r>
            <a:r>
              <a:rPr lang="en-US" sz="1000" dirty="0">
                <a:solidFill>
                  <a:prstClr val="black"/>
                </a:solidFill>
              </a:rPr>
              <a:t> </a:t>
            </a:r>
            <a:r>
              <a:rPr lang="en-US" sz="1000" dirty="0" err="1">
                <a:solidFill>
                  <a:prstClr val="black"/>
                </a:solidFill>
              </a:rPr>
              <a:t>principalul</a:t>
            </a:r>
            <a:r>
              <a:rPr lang="en-US" sz="1000" dirty="0">
                <a:solidFill>
                  <a:prstClr val="black"/>
                </a:solidFill>
              </a:rPr>
              <a:t> tip de </a:t>
            </a:r>
            <a:r>
              <a:rPr lang="en-US" sz="1000" dirty="0" err="1">
                <a:solidFill>
                  <a:prstClr val="black"/>
                </a:solidFill>
              </a:rPr>
              <a:t>fișiere</a:t>
            </a:r>
            <a:r>
              <a:rPr lang="en-US" sz="1000" dirty="0">
                <a:solidFill>
                  <a:prstClr val="black"/>
                </a:solidFill>
              </a:rPr>
              <a:t> </a:t>
            </a:r>
            <a:r>
              <a:rPr lang="en-US" sz="1000" dirty="0" err="1">
                <a:solidFill>
                  <a:prstClr val="black"/>
                </a:solidFill>
              </a:rPr>
              <a:t>folosit</a:t>
            </a:r>
            <a:r>
              <a:rPr lang="en-US" sz="1000" dirty="0">
                <a:solidFill>
                  <a:prstClr val="black"/>
                </a:solidFill>
              </a:rPr>
              <a:t> </a:t>
            </a:r>
            <a:r>
              <a:rPr lang="en-US" sz="1000" dirty="0" err="1">
                <a:solidFill>
                  <a:prstClr val="black"/>
                </a:solidFill>
              </a:rPr>
              <a:t>pentru</a:t>
            </a:r>
            <a:r>
              <a:rPr lang="en-US" sz="1000" dirty="0">
                <a:solidFill>
                  <a:prstClr val="black"/>
                </a:solidFill>
              </a:rPr>
              <a:t> a </a:t>
            </a:r>
            <a:r>
              <a:rPr lang="en-US" sz="1000" dirty="0" err="1">
                <a:solidFill>
                  <a:prstClr val="black"/>
                </a:solidFill>
              </a:rPr>
              <a:t>lansa</a:t>
            </a:r>
            <a:r>
              <a:rPr lang="en-US" sz="1000" dirty="0">
                <a:solidFill>
                  <a:prstClr val="black"/>
                </a:solidFill>
              </a:rPr>
              <a:t> </a:t>
            </a:r>
            <a:r>
              <a:rPr lang="en-US" sz="1000" dirty="0" err="1">
                <a:solidFill>
                  <a:prstClr val="black"/>
                </a:solidFill>
              </a:rPr>
              <a:t>programe</a:t>
            </a:r>
            <a:r>
              <a:rPr lang="en-US" sz="1000" dirty="0">
                <a:solidFill>
                  <a:prstClr val="black"/>
                </a:solidFill>
              </a:rPr>
              <a:t>. La </a:t>
            </a:r>
            <a:r>
              <a:rPr lang="en-US" sz="1000" dirty="0" err="1">
                <a:solidFill>
                  <a:prstClr val="black"/>
                </a:solidFill>
              </a:rPr>
              <a:t>fel</a:t>
            </a:r>
            <a:r>
              <a:rPr lang="en-US" sz="1000" dirty="0">
                <a:solidFill>
                  <a:prstClr val="black"/>
                </a:solidFill>
              </a:rPr>
              <a:t> ca </a:t>
            </a:r>
            <a:r>
              <a:rPr lang="en-US" sz="1000" dirty="0" err="1">
                <a:solidFill>
                  <a:prstClr val="black"/>
                </a:solidFill>
              </a:rPr>
              <a:t>fișierele</a:t>
            </a:r>
            <a:r>
              <a:rPr lang="en-US" sz="1000" dirty="0">
                <a:solidFill>
                  <a:prstClr val="black"/>
                </a:solidFill>
              </a:rPr>
              <a:t> .</a:t>
            </a:r>
            <a:r>
              <a:rPr lang="en-US" sz="1000" dirty="0" err="1">
                <a:solidFill>
                  <a:prstClr val="black"/>
                </a:solidFill>
              </a:rPr>
              <a:t>dll</a:t>
            </a:r>
            <a:r>
              <a:rPr lang="en-US" sz="1000" dirty="0">
                <a:solidFill>
                  <a:prstClr val="black"/>
                </a:solidFill>
              </a:rPr>
              <a:t> </a:t>
            </a:r>
            <a:r>
              <a:rPr lang="en-US" sz="1000" dirty="0" err="1">
                <a:solidFill>
                  <a:prstClr val="black"/>
                </a:solidFill>
              </a:rPr>
              <a:t>și</a:t>
            </a:r>
            <a:r>
              <a:rPr lang="en-US" sz="1000" dirty="0">
                <a:solidFill>
                  <a:prstClr val="black"/>
                </a:solidFill>
              </a:rPr>
              <a:t> .sys, </a:t>
            </a:r>
            <a:r>
              <a:rPr lang="en-US" sz="1000" dirty="0" err="1">
                <a:solidFill>
                  <a:prstClr val="black"/>
                </a:solidFill>
              </a:rPr>
              <a:t>și</a:t>
            </a:r>
            <a:r>
              <a:rPr lang="en-US" sz="1000" dirty="0">
                <a:solidFill>
                  <a:prstClr val="black"/>
                </a:solidFill>
              </a:rPr>
              <a:t> </a:t>
            </a:r>
            <a:r>
              <a:rPr lang="en-US" sz="1000" dirty="0" err="1">
                <a:solidFill>
                  <a:prstClr val="black"/>
                </a:solidFill>
              </a:rPr>
              <a:t>acestea</a:t>
            </a:r>
            <a:r>
              <a:rPr lang="en-US" sz="1000" dirty="0">
                <a:solidFill>
                  <a:prstClr val="black"/>
                </a:solidFill>
              </a:rPr>
              <a:t> </a:t>
            </a:r>
            <a:r>
              <a:rPr lang="en-US" sz="1000" dirty="0" err="1">
                <a:solidFill>
                  <a:prstClr val="black"/>
                </a:solidFill>
              </a:rPr>
              <a:t>utilizează</a:t>
            </a:r>
            <a:r>
              <a:rPr lang="en-US" sz="1000" dirty="0">
                <a:solidFill>
                  <a:prstClr val="black"/>
                </a:solidFill>
              </a:rPr>
              <a:t> </a:t>
            </a:r>
            <a:r>
              <a:rPr lang="en-US" sz="1000" dirty="0" err="1">
                <a:solidFill>
                  <a:prstClr val="black"/>
                </a:solidFill>
              </a:rPr>
              <a:t>formatul</a:t>
            </a:r>
            <a:r>
              <a:rPr lang="en-US" sz="1000" dirty="0">
                <a:solidFill>
                  <a:prstClr val="black"/>
                </a:solidFill>
              </a:rPr>
              <a:t> Portable Executable (PE) </a:t>
            </a:r>
            <a:r>
              <a:rPr lang="en-US" sz="1000" dirty="0" err="1">
                <a:solidFill>
                  <a:prstClr val="black"/>
                </a:solidFill>
              </a:rPr>
              <a:t>pentru</a:t>
            </a:r>
            <a:r>
              <a:rPr lang="en-US" sz="1000" dirty="0">
                <a:solidFill>
                  <a:prstClr val="black"/>
                </a:solidFill>
              </a:rPr>
              <a:t> </a:t>
            </a:r>
            <a:r>
              <a:rPr lang="en-US" sz="1000" dirty="0" err="1">
                <a:solidFill>
                  <a:prstClr val="black"/>
                </a:solidFill>
              </a:rPr>
              <a:t>structura</a:t>
            </a:r>
            <a:r>
              <a:rPr lang="en-US" sz="1000" dirty="0">
                <a:solidFill>
                  <a:prstClr val="black"/>
                </a:solidFill>
              </a:rPr>
              <a:t> lor, care este </a:t>
            </a:r>
            <a:r>
              <a:rPr lang="en-US" sz="1000" dirty="0" err="1">
                <a:solidFill>
                  <a:prstClr val="black"/>
                </a:solidFill>
              </a:rPr>
              <a:t>flexibil</a:t>
            </a:r>
            <a:r>
              <a:rPr lang="en-US" sz="1000" dirty="0">
                <a:solidFill>
                  <a:prstClr val="black"/>
                </a:solidFill>
              </a:rPr>
              <a:t> </a:t>
            </a:r>
            <a:r>
              <a:rPr lang="en-US" sz="1000" dirty="0" err="1">
                <a:solidFill>
                  <a:prstClr val="black"/>
                </a:solidFill>
              </a:rPr>
              <a:t>și</a:t>
            </a:r>
            <a:r>
              <a:rPr lang="en-US" sz="1000" dirty="0">
                <a:solidFill>
                  <a:prstClr val="black"/>
                </a:solidFill>
              </a:rPr>
              <a:t> </a:t>
            </a:r>
            <a:r>
              <a:rPr lang="en-US" sz="1000" dirty="0" err="1">
                <a:solidFill>
                  <a:prstClr val="black"/>
                </a:solidFill>
              </a:rPr>
              <a:t>suportă</a:t>
            </a:r>
            <a:r>
              <a:rPr lang="en-US" sz="1000" dirty="0">
                <a:solidFill>
                  <a:prstClr val="black"/>
                </a:solidFill>
              </a:rPr>
              <a:t> o </a:t>
            </a:r>
            <a:r>
              <a:rPr lang="en-US" sz="1000" dirty="0" err="1">
                <a:solidFill>
                  <a:prstClr val="black"/>
                </a:solidFill>
              </a:rPr>
              <a:t>varietate</a:t>
            </a:r>
            <a:r>
              <a:rPr lang="en-US" sz="1000" dirty="0">
                <a:solidFill>
                  <a:prstClr val="black"/>
                </a:solidFill>
              </a:rPr>
              <a:t> de </a:t>
            </a:r>
            <a:r>
              <a:rPr lang="en-US" sz="1000" dirty="0" err="1">
                <a:solidFill>
                  <a:prstClr val="black"/>
                </a:solidFill>
              </a:rPr>
              <a:t>scenarii</a:t>
            </a:r>
            <a:r>
              <a:rPr lang="en-US" sz="1000" dirty="0">
                <a:solidFill>
                  <a:prstClr val="black"/>
                </a:solidFill>
              </a:rPr>
              <a:t> de </a:t>
            </a:r>
            <a:r>
              <a:rPr lang="en-US" sz="1000" dirty="0" err="1">
                <a:solidFill>
                  <a:prstClr val="black"/>
                </a:solidFill>
              </a:rPr>
              <a:t>utilizare</a:t>
            </a:r>
            <a:r>
              <a:rPr lang="en-US" sz="1000" dirty="0">
                <a:solidFill>
                  <a:prstClr val="black"/>
                </a:solidFill>
              </a:rPr>
              <a:t>, de la </a:t>
            </a:r>
            <a:r>
              <a:rPr lang="en-US" sz="1000" dirty="0" err="1">
                <a:solidFill>
                  <a:prstClr val="black"/>
                </a:solidFill>
              </a:rPr>
              <a:t>aplicații</a:t>
            </a:r>
            <a:r>
              <a:rPr lang="en-US" sz="1000" dirty="0">
                <a:solidFill>
                  <a:prstClr val="black"/>
                </a:solidFill>
              </a:rPr>
              <a:t> simple la </a:t>
            </a:r>
            <a:r>
              <a:rPr lang="en-US" sz="1000" dirty="0" err="1">
                <a:solidFill>
                  <a:prstClr val="black"/>
                </a:solidFill>
              </a:rPr>
              <a:t>jocuri</a:t>
            </a:r>
            <a:r>
              <a:rPr lang="en-US" sz="1000" dirty="0">
                <a:solidFill>
                  <a:prstClr val="black"/>
                </a:solidFill>
              </a:rPr>
              <a:t> </a:t>
            </a:r>
            <a:r>
              <a:rPr lang="en-US" sz="1000" dirty="0" err="1">
                <a:solidFill>
                  <a:prstClr val="black"/>
                </a:solidFill>
              </a:rPr>
              <a:t>complexe</a:t>
            </a:r>
            <a:r>
              <a:rPr lang="en-US" sz="1000" dirty="0">
                <a:solidFill>
                  <a:prstClr val="black"/>
                </a:solidFill>
              </a:rPr>
              <a:t> </a:t>
            </a:r>
            <a:r>
              <a:rPr lang="en-US" sz="1000" dirty="0" err="1">
                <a:solidFill>
                  <a:prstClr val="black"/>
                </a:solidFill>
              </a:rPr>
              <a:t>și</a:t>
            </a:r>
            <a:r>
              <a:rPr lang="en-US" sz="1000" dirty="0">
                <a:solidFill>
                  <a:prstClr val="black"/>
                </a:solidFill>
              </a:rPr>
              <a:t> </a:t>
            </a:r>
            <a:r>
              <a:rPr lang="en-US" sz="1000" dirty="0" err="1">
                <a:solidFill>
                  <a:prstClr val="black"/>
                </a:solidFill>
              </a:rPr>
              <a:t>aplicații</a:t>
            </a:r>
            <a:r>
              <a:rPr lang="en-US" sz="1000" dirty="0">
                <a:solidFill>
                  <a:prstClr val="black"/>
                </a:solidFill>
              </a:rPr>
              <a:t> cu </a:t>
            </a:r>
            <a:r>
              <a:rPr lang="en-US" sz="1000" dirty="0" err="1">
                <a:solidFill>
                  <a:prstClr val="black"/>
                </a:solidFill>
              </a:rPr>
              <a:t>interfață</a:t>
            </a:r>
            <a:r>
              <a:rPr lang="en-US" sz="1000" dirty="0">
                <a:solidFill>
                  <a:prstClr val="black"/>
                </a:solidFill>
              </a:rPr>
              <a:t> </a:t>
            </a:r>
            <a:r>
              <a:rPr lang="en-US" sz="1000" dirty="0" err="1">
                <a:solidFill>
                  <a:prstClr val="black"/>
                </a:solidFill>
              </a:rPr>
              <a:t>grafică</a:t>
            </a:r>
            <a:r>
              <a:rPr lang="en-US" sz="1000" dirty="0">
                <a:solidFill>
                  <a:prstClr val="black"/>
                </a:solidFill>
              </a:rPr>
              <a:t>. </a:t>
            </a:r>
          </a:p>
        </p:txBody>
      </p:sp>
      <p:sp>
        <p:nvSpPr>
          <p:cNvPr id="3" name="Rectangle 2"/>
          <p:cNvSpPr/>
          <p:nvPr/>
        </p:nvSpPr>
        <p:spPr>
          <a:xfrm>
            <a:off x="6971411" y="732002"/>
            <a:ext cx="4773685" cy="954107"/>
          </a:xfrm>
          <a:prstGeom prst="rect">
            <a:avLst/>
          </a:prstGeom>
        </p:spPr>
        <p:txBody>
          <a:bodyPr wrap="square">
            <a:spAutoFit/>
          </a:bodyPr>
          <a:lstStyle/>
          <a:p>
            <a:r>
              <a:rPr lang="en-US" sz="1400">
                <a:solidFill>
                  <a:schemeClr val="bg1"/>
                </a:solidFill>
              </a:rPr>
              <a:t>Un executabil Windows, de obicei în formatul PE (Portable Executable), poate conține mai multe tipuri de secțiuni, fiecare având un rol specific în funcționarea aplicației. Aceste secțiuni sunt definite în antetul executabilului.</a:t>
            </a:r>
          </a:p>
        </p:txBody>
      </p:sp>
      <p:sp>
        <p:nvSpPr>
          <p:cNvPr id="8" name="Flowchart: Process 7"/>
          <p:cNvSpPr/>
          <p:nvPr/>
        </p:nvSpPr>
        <p:spPr>
          <a:xfrm>
            <a:off x="4460789" y="1957630"/>
            <a:ext cx="7279947" cy="66200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1" name="Flowchart: Process 10"/>
          <p:cNvSpPr/>
          <p:nvPr/>
        </p:nvSpPr>
        <p:spPr>
          <a:xfrm>
            <a:off x="432486" y="5671750"/>
            <a:ext cx="11308250" cy="972961"/>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10532926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Fișierele .sys</a:t>
            </a:r>
            <a:br>
              <a:rPr lang="en-US"/>
            </a:br>
            <a:r>
              <a:rPr lang="en-US" sz="1800"/>
              <a:t>Diagrama generală a structurii unui fișier .sys (și, prin extensie, a oricărui fișier PE)</a:t>
            </a:r>
          </a:p>
        </p:txBody>
      </p:sp>
      <p:sp>
        <p:nvSpPr>
          <p:cNvPr id="4" name="Rectangle 1"/>
          <p:cNvSpPr>
            <a:spLocks noGrp="1" noChangeArrowheads="1"/>
          </p:cNvSpPr>
          <p:nvPr>
            <p:ph idx="1"/>
          </p:nvPr>
        </p:nvSpPr>
        <p:spPr bwMode="auto">
          <a:xfrm>
            <a:off x="506036" y="2146843"/>
            <a:ext cx="6747380"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defTabSz="914400" eaLnBrk="0" fontAlgn="base" hangingPunct="0">
              <a:spcBef>
                <a:spcPct val="0"/>
              </a:spcBef>
              <a:spcAft>
                <a:spcPct val="0"/>
              </a:spcAft>
              <a:buClrTx/>
              <a:buSzTx/>
              <a:buNone/>
            </a:pPr>
            <a:r>
              <a:rPr kumimoji="0" lang="en-US" sz="1400" b="0" i="0" u="none" strike="noStrike" cap="none" normalizeH="0" baseline="0" dirty="0" err="1">
                <a:ln>
                  <a:noFill/>
                </a:ln>
                <a:solidFill>
                  <a:srgbClr val="C00000"/>
                </a:solidFill>
                <a:effectLst/>
                <a:latin typeface="Consolas" panose="020B0609020204030204" pitchFamily="49" charset="0"/>
              </a:rPr>
              <a:t>Fișier</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1" i="0" u="none" strike="noStrike" cap="none" normalizeH="0" baseline="0" dirty="0">
                <a:ln>
                  <a:noFill/>
                </a:ln>
                <a:solidFill>
                  <a:srgbClr val="C00000"/>
                </a:solidFill>
                <a:effectLst/>
                <a:latin typeface="Consolas" panose="020B0609020204030204" pitchFamily="49" charset="0"/>
              </a:rPr>
              <a:t>.sys</a:t>
            </a:r>
            <a:r>
              <a:rPr kumimoji="0" lang="en-US" sz="1400" b="1"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a:ln>
                  <a:noFill/>
                </a:ln>
                <a:solidFill>
                  <a:schemeClr val="tx1"/>
                </a:solidFill>
                <a:effectLst/>
                <a:latin typeface="Consolas" panose="020B0609020204030204" pitchFamily="49" charset="0"/>
              </a:rPr>
              <a:t>(Driver de </a:t>
            </a:r>
            <a:r>
              <a:rPr kumimoji="0" lang="en-US" sz="1400" b="0" i="0" u="none" strike="noStrike" cap="none" normalizeH="0" baseline="0" dirty="0" err="1">
                <a:ln>
                  <a:noFill/>
                </a:ln>
                <a:solidFill>
                  <a:schemeClr val="tx1"/>
                </a:solidFill>
                <a:effectLst/>
                <a:latin typeface="Consolas" panose="020B0609020204030204" pitchFamily="49" charset="0"/>
              </a:rPr>
              <a:t>Sistem</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1" i="0" u="none" strike="noStrike" cap="none" normalizeH="0" baseline="0" dirty="0" err="1">
                <a:ln>
                  <a:noFill/>
                </a:ln>
                <a:solidFill>
                  <a:schemeClr val="tx1"/>
                </a:solidFill>
                <a:effectLst/>
                <a:latin typeface="Consolas" panose="020B0609020204030204" pitchFamily="49" charset="0"/>
              </a:rPr>
              <a:t>Antetul</a:t>
            </a:r>
            <a:r>
              <a:rPr kumimoji="0" lang="en-US" sz="1400" b="1" i="0" u="none" strike="noStrike" cap="none" normalizeH="0" baseline="0" dirty="0">
                <a:ln>
                  <a:noFill/>
                </a:ln>
                <a:solidFill>
                  <a:schemeClr val="tx1"/>
                </a:solidFill>
                <a:effectLst/>
                <a:latin typeface="Consolas" panose="020B0609020204030204" pitchFamily="49" charset="0"/>
              </a:rPr>
              <a:t> DOS </a:t>
            </a:r>
            <a:r>
              <a:rPr kumimoji="0" lang="en-US" sz="1400" b="0" i="0" u="none" strike="noStrike" cap="none" normalizeH="0" baseline="0" dirty="0">
                <a:ln>
                  <a:noFill/>
                </a:ln>
                <a:solidFill>
                  <a:schemeClr val="tx1"/>
                </a:solidFill>
                <a:effectLst/>
                <a:latin typeface="Consolas" panose="020B0609020204030204" pitchFamily="49" charset="0"/>
              </a:rPr>
              <a:t>(DOS Header)</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err="1">
                <a:ln>
                  <a:noFill/>
                </a:ln>
                <a:solidFill>
                  <a:srgbClr val="C00000"/>
                </a:solidFill>
                <a:effectLst/>
                <a:latin typeface="Consolas" panose="020B0609020204030204" pitchFamily="49" charset="0"/>
              </a:rPr>
              <a:t>POINȚEază</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err="1">
                <a:ln>
                  <a:noFill/>
                </a:ln>
                <a:solidFill>
                  <a:srgbClr val="C00000"/>
                </a:solidFill>
                <a:effectLst/>
                <a:latin typeface="Consolas" panose="020B0609020204030204" pitchFamily="49" charset="0"/>
              </a:rPr>
              <a:t>către</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err="1">
                <a:ln>
                  <a:noFill/>
                </a:ln>
                <a:solidFill>
                  <a:srgbClr val="C00000"/>
                </a:solidFill>
                <a:effectLst/>
                <a:latin typeface="Consolas" panose="020B0609020204030204" pitchFamily="49" charset="0"/>
              </a:rPr>
              <a:t>Antetul</a:t>
            </a:r>
            <a:r>
              <a:rPr kumimoji="0" lang="en-US" sz="1400" b="0" i="0" u="none" strike="noStrike" cap="none" normalizeH="0" baseline="0" dirty="0">
                <a:ln>
                  <a:noFill/>
                </a:ln>
                <a:solidFill>
                  <a:srgbClr val="C00000"/>
                </a:solidFill>
                <a:effectLst/>
                <a:latin typeface="Consolas" panose="020B0609020204030204" pitchFamily="49" charset="0"/>
              </a:rPr>
              <a:t> PE</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1" i="0" u="none" strike="noStrike" cap="none" normalizeH="0" baseline="0" dirty="0" err="1">
                <a:ln>
                  <a:noFill/>
                </a:ln>
                <a:solidFill>
                  <a:schemeClr val="tx1"/>
                </a:solidFill>
                <a:effectLst/>
                <a:latin typeface="Consolas" panose="020B0609020204030204" pitchFamily="49" charset="0"/>
              </a:rPr>
              <a:t>Antetul</a:t>
            </a:r>
            <a:r>
              <a:rPr kumimoji="0" lang="en-US" sz="1400" b="1" i="0" u="none" strike="noStrike" cap="none" normalizeH="0" baseline="0" dirty="0">
                <a:ln>
                  <a:noFill/>
                </a:ln>
                <a:solidFill>
                  <a:schemeClr val="tx1"/>
                </a:solidFill>
                <a:effectLst/>
                <a:latin typeface="Consolas" panose="020B0609020204030204" pitchFamily="49" charset="0"/>
              </a:rPr>
              <a:t> PE </a:t>
            </a:r>
            <a:r>
              <a:rPr kumimoji="0" lang="en-US" sz="1400" b="0" i="0" u="none" strike="noStrike" cap="none" normalizeH="0" baseline="0" dirty="0">
                <a:ln>
                  <a:noFill/>
                </a:ln>
                <a:solidFill>
                  <a:schemeClr val="tx1"/>
                </a:solidFill>
                <a:effectLst/>
                <a:latin typeface="Consolas" panose="020B0609020204030204" pitchFamily="49" charset="0"/>
              </a:rPr>
              <a:t>(Portable Executable Header)</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err="1">
                <a:ln>
                  <a:noFill/>
                </a:ln>
                <a:solidFill>
                  <a:srgbClr val="C00000"/>
                </a:solidFill>
                <a:effectLst/>
                <a:latin typeface="Consolas" panose="020B0609020204030204" pitchFamily="49" charset="0"/>
              </a:rPr>
              <a:t>Antetul</a:t>
            </a:r>
            <a:r>
              <a:rPr kumimoji="0" lang="en-US" sz="1400" b="0" i="0" u="none" strike="noStrike" cap="none" normalizeH="0" baseline="0" dirty="0">
                <a:ln>
                  <a:noFill/>
                </a:ln>
                <a:solidFill>
                  <a:srgbClr val="C00000"/>
                </a:solidFill>
                <a:effectLst/>
                <a:latin typeface="Consolas" panose="020B0609020204030204" pitchFamily="49" charset="0"/>
              </a:rPr>
              <a:t> File </a:t>
            </a:r>
            <a:r>
              <a:rPr kumimoji="0" lang="en-US" sz="1400" b="0" i="0" u="none" strike="noStrike" cap="none" normalizeH="0" baseline="0" dirty="0">
                <a:ln>
                  <a:noFill/>
                </a:ln>
                <a:solidFill>
                  <a:schemeClr val="tx1"/>
                </a:solidFill>
                <a:effectLst/>
                <a:latin typeface="Consolas" panose="020B0609020204030204" pitchFamily="49" charset="0"/>
              </a:rPr>
              <a:t>(</a:t>
            </a:r>
            <a:r>
              <a:rPr kumimoji="0" lang="en-US" sz="1400" b="0" i="0" u="none" strike="noStrike" cap="none" normalizeH="0" baseline="0" dirty="0" err="1">
                <a:ln>
                  <a:noFill/>
                </a:ln>
                <a:solidFill>
                  <a:schemeClr val="tx1"/>
                </a:solidFill>
                <a:effectLst/>
                <a:latin typeface="Consolas" panose="020B0609020204030204" pitchFamily="49" charset="0"/>
              </a:rPr>
              <a:t>Informații</a:t>
            </a:r>
            <a:r>
              <a:rPr kumimoji="0" lang="en-US" sz="1400" b="0" i="0" u="none" strike="noStrike" cap="none" normalizeH="0" baseline="0" dirty="0">
                <a:ln>
                  <a:noFill/>
                </a:ln>
                <a:solidFill>
                  <a:schemeClr val="tx1"/>
                </a:solidFill>
                <a:effectLst/>
                <a:latin typeface="Consolas" panose="020B0609020204030204" pitchFamily="49" charset="0"/>
              </a:rPr>
              <a:t> generale </a:t>
            </a:r>
            <a:r>
              <a:rPr kumimoji="0" lang="en-US" sz="1400" b="0" i="0" u="none" strike="noStrike" cap="none" normalizeH="0" baseline="0" dirty="0" err="1">
                <a:ln>
                  <a:noFill/>
                </a:ln>
                <a:solidFill>
                  <a:schemeClr val="tx1"/>
                </a:solidFill>
                <a:effectLst/>
                <a:latin typeface="Consolas" panose="020B0609020204030204" pitchFamily="49" charset="0"/>
              </a:rPr>
              <a:t>despre</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fișier</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err="1">
                <a:ln>
                  <a:noFill/>
                </a:ln>
                <a:solidFill>
                  <a:srgbClr val="C00000"/>
                </a:solidFill>
                <a:effectLst/>
                <a:latin typeface="Consolas" panose="020B0609020204030204" pitchFamily="49" charset="0"/>
              </a:rPr>
              <a:t>Antetul</a:t>
            </a:r>
            <a:r>
              <a:rPr kumimoji="0" lang="en-US" sz="1400" b="0" i="0" u="none" strike="noStrike" cap="none" normalizeH="0" baseline="0" dirty="0">
                <a:ln>
                  <a:noFill/>
                </a:ln>
                <a:solidFill>
                  <a:srgbClr val="C00000"/>
                </a:solidFill>
                <a:effectLst/>
                <a:latin typeface="Consolas" panose="020B0609020204030204" pitchFamily="49" charset="0"/>
              </a:rPr>
              <a:t> Optional </a:t>
            </a:r>
            <a:r>
              <a:rPr kumimoji="0" lang="en-US" sz="1400" b="0" i="0" u="none" strike="noStrike" cap="none" normalizeH="0" baseline="0" dirty="0">
                <a:ln>
                  <a:noFill/>
                </a:ln>
                <a:solidFill>
                  <a:schemeClr val="tx1"/>
                </a:solidFill>
                <a:effectLst/>
                <a:latin typeface="Consolas" panose="020B0609020204030204" pitchFamily="49" charset="0"/>
              </a:rPr>
              <a:t>(</a:t>
            </a:r>
            <a:r>
              <a:rPr kumimoji="0" lang="en-US" sz="1400" b="0" i="0" u="none" strike="noStrike" cap="none" normalizeH="0" baseline="0" dirty="0" err="1">
                <a:ln>
                  <a:noFill/>
                </a:ln>
                <a:solidFill>
                  <a:schemeClr val="tx1"/>
                </a:solidFill>
                <a:effectLst/>
                <a:latin typeface="Consolas" panose="020B0609020204030204" pitchFamily="49" charset="0"/>
              </a:rPr>
              <a:t>Setări</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specifice</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adrese</a:t>
            </a:r>
            <a:r>
              <a:rPr kumimoji="0" lang="en-US" sz="1400" b="0" i="0" u="none" strike="noStrike" cap="none" normalizeH="0" baseline="0" dirty="0">
                <a:ln>
                  <a:noFill/>
                </a:ln>
                <a:solidFill>
                  <a:schemeClr val="tx1"/>
                </a:solidFill>
                <a:effectLst/>
                <a:latin typeface="Consolas" panose="020B0609020204030204" pitchFamily="49" charset="0"/>
              </a:rPr>
              <a:t> de </a:t>
            </a:r>
            <a:r>
              <a:rPr kumimoji="0" lang="en-US" sz="1400" b="0" i="0" u="none" strike="noStrike" cap="none" normalizeH="0" baseline="0" dirty="0" err="1">
                <a:ln>
                  <a:noFill/>
                </a:ln>
                <a:solidFill>
                  <a:schemeClr val="tx1"/>
                </a:solidFill>
                <a:effectLst/>
                <a:latin typeface="Consolas" panose="020B0609020204030204" pitchFamily="49" charset="0"/>
              </a:rPr>
              <a:t>intrare</a:t>
            </a:r>
            <a:r>
              <a:rPr kumimoji="0" lang="en-US" sz="1400" b="0" i="0" u="none" strike="noStrike" cap="none" normalizeH="0" baseline="0" dirty="0">
                <a:ln>
                  <a:noFill/>
                </a:ln>
                <a:solidFill>
                  <a:schemeClr val="tx1"/>
                </a:solidFill>
                <a:effectLst/>
                <a:latin typeface="Consolas" panose="020B0609020204030204" pitchFamily="49" charset="0"/>
              </a:rPr>
              <a:t>, etc.)</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err="1">
                <a:ln>
                  <a:noFill/>
                </a:ln>
                <a:solidFill>
                  <a:srgbClr val="C00000"/>
                </a:solidFill>
                <a:effectLst/>
                <a:latin typeface="Consolas" panose="020B0609020204030204" pitchFamily="49" charset="0"/>
              </a:rPr>
              <a:t>Tabelele</a:t>
            </a:r>
            <a:r>
              <a:rPr kumimoji="0" lang="en-US" sz="1400" b="0" i="0" u="none" strike="noStrike" cap="none" normalizeH="0" baseline="0" dirty="0">
                <a:ln>
                  <a:noFill/>
                </a:ln>
                <a:solidFill>
                  <a:srgbClr val="C00000"/>
                </a:solidFill>
                <a:effectLst/>
                <a:latin typeface="Consolas" panose="020B0609020204030204" pitchFamily="49" charset="0"/>
              </a:rPr>
              <a:t> de </a:t>
            </a:r>
            <a:r>
              <a:rPr kumimoji="0" lang="en-US" sz="1400" b="0" i="0" u="none" strike="noStrike" cap="none" normalizeH="0" baseline="0" dirty="0" err="1">
                <a:ln>
                  <a:noFill/>
                </a:ln>
                <a:solidFill>
                  <a:srgbClr val="C00000"/>
                </a:solidFill>
                <a:effectLst/>
                <a:latin typeface="Consolas" panose="020B0609020204030204" pitchFamily="49" charset="0"/>
              </a:rPr>
              <a:t>Secțiuni</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a:ln>
                  <a:noFill/>
                </a:ln>
                <a:solidFill>
                  <a:schemeClr val="tx1"/>
                </a:solidFill>
                <a:effectLst/>
                <a:latin typeface="Consolas" panose="020B0609020204030204" pitchFamily="49" charset="0"/>
              </a:rPr>
              <a:t>(</a:t>
            </a:r>
            <a:r>
              <a:rPr kumimoji="0" lang="en-US" sz="1400" b="0" i="0" u="none" strike="noStrike" cap="none" normalizeH="0" baseline="0" dirty="0" err="1">
                <a:ln>
                  <a:noFill/>
                </a:ln>
                <a:solidFill>
                  <a:schemeClr val="tx1"/>
                </a:solidFill>
                <a:effectLst/>
                <a:latin typeface="Consolas" panose="020B0609020204030204" pitchFamily="49" charset="0"/>
              </a:rPr>
              <a:t>Descrie</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secțiunile</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fișierului</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1" i="0" u="none" strike="noStrike" cap="none" normalizeH="0" baseline="0" dirty="0" err="1">
                <a:ln>
                  <a:noFill/>
                </a:ln>
                <a:solidFill>
                  <a:schemeClr val="tx1"/>
                </a:solidFill>
                <a:effectLst/>
                <a:latin typeface="Consolas" panose="020B0609020204030204" pitchFamily="49" charset="0"/>
              </a:rPr>
              <a:t>Secțiuni</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a:ln>
                  <a:noFill/>
                </a:ln>
                <a:solidFill>
                  <a:srgbClr val="C00000"/>
                </a:solidFill>
                <a:effectLst/>
                <a:latin typeface="Consolas" panose="020B0609020204030204" pitchFamily="49" charset="0"/>
              </a:rPr>
              <a:t>.text </a:t>
            </a:r>
            <a:r>
              <a:rPr kumimoji="0" lang="en-US" sz="1400" b="0" i="0" u="none" strike="noStrike" cap="none" normalizeH="0" baseline="0" dirty="0">
                <a:ln>
                  <a:noFill/>
                </a:ln>
                <a:solidFill>
                  <a:schemeClr val="tx1"/>
                </a:solidFill>
                <a:effectLst/>
                <a:latin typeface="Consolas" panose="020B0609020204030204" pitchFamily="49" charset="0"/>
              </a:rPr>
              <a:t>(</a:t>
            </a:r>
            <a:r>
              <a:rPr kumimoji="0" lang="en-US" sz="1400" b="0" i="0" u="none" strike="noStrike" cap="none" normalizeH="0" baseline="0" dirty="0" err="1">
                <a:ln>
                  <a:noFill/>
                </a:ln>
                <a:solidFill>
                  <a:schemeClr val="tx1"/>
                </a:solidFill>
                <a:effectLst/>
                <a:latin typeface="Consolas" panose="020B0609020204030204" pitchFamily="49" charset="0"/>
              </a:rPr>
              <a:t>Codul</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executabil</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a:ln>
                  <a:noFill/>
                </a:ln>
                <a:solidFill>
                  <a:srgbClr val="C00000"/>
                </a:solidFill>
                <a:effectLst/>
                <a:latin typeface="Consolas" panose="020B0609020204030204" pitchFamily="49" charset="0"/>
              </a:rPr>
              <a:t>.data </a:t>
            </a:r>
            <a:r>
              <a:rPr kumimoji="0" lang="en-US" sz="1400" b="0" i="0" u="none" strike="noStrike" cap="none" normalizeH="0" baseline="0" dirty="0">
                <a:ln>
                  <a:noFill/>
                </a:ln>
                <a:solidFill>
                  <a:schemeClr val="tx1"/>
                </a:solidFill>
                <a:effectLst/>
                <a:latin typeface="Consolas" panose="020B0609020204030204" pitchFamily="49" charset="0"/>
              </a:rPr>
              <a:t>(Date </a:t>
            </a:r>
            <a:r>
              <a:rPr kumimoji="0" lang="en-US" sz="1400" b="0" i="0" u="none" strike="noStrike" cap="none" normalizeH="0" baseline="0" dirty="0" err="1">
                <a:ln>
                  <a:noFill/>
                </a:ln>
                <a:solidFill>
                  <a:schemeClr val="tx1"/>
                </a:solidFill>
                <a:effectLst/>
                <a:latin typeface="Consolas" panose="020B0609020204030204" pitchFamily="49" charset="0"/>
              </a:rPr>
              <a:t>inițializate</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a:ln>
                  <a:noFill/>
                </a:ln>
                <a:solidFill>
                  <a:srgbClr val="C00000"/>
                </a:solidFill>
                <a:effectLst/>
                <a:latin typeface="Consolas" panose="020B0609020204030204" pitchFamily="49" charset="0"/>
              </a:rPr>
              <a:t>.</a:t>
            </a:r>
            <a:r>
              <a:rPr kumimoji="0" lang="en-US" sz="1400" b="0" i="0" u="none" strike="noStrike" cap="none" normalizeH="0" baseline="0" dirty="0" err="1">
                <a:ln>
                  <a:noFill/>
                </a:ln>
                <a:solidFill>
                  <a:srgbClr val="C00000"/>
                </a:solidFill>
                <a:effectLst/>
                <a:latin typeface="Consolas" panose="020B0609020204030204" pitchFamily="49" charset="0"/>
              </a:rPr>
              <a:t>rdata</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a:ln>
                  <a:noFill/>
                </a:ln>
                <a:solidFill>
                  <a:schemeClr val="tx1"/>
                </a:solidFill>
                <a:effectLst/>
                <a:latin typeface="Consolas" panose="020B0609020204030204" pitchFamily="49" charset="0"/>
              </a:rPr>
              <a:t>(Date </a:t>
            </a:r>
            <a:r>
              <a:rPr kumimoji="0" lang="en-US" sz="1400" b="0" i="0" u="none" strike="noStrike" cap="none" normalizeH="0" baseline="0" dirty="0" err="1">
                <a:ln>
                  <a:noFill/>
                </a:ln>
                <a:solidFill>
                  <a:schemeClr val="tx1"/>
                </a:solidFill>
                <a:effectLst/>
                <a:latin typeface="Consolas" panose="020B0609020204030204" pitchFamily="49" charset="0"/>
              </a:rPr>
              <a:t>doar</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pentru</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citire</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a:ln>
                  <a:noFill/>
                </a:ln>
                <a:solidFill>
                  <a:srgbClr val="C00000"/>
                </a:solidFill>
                <a:effectLst/>
                <a:latin typeface="Consolas" panose="020B0609020204030204" pitchFamily="49" charset="0"/>
              </a:rPr>
              <a:t>.</a:t>
            </a:r>
            <a:r>
              <a:rPr kumimoji="0" lang="en-US" sz="1400" b="0" i="0" u="none" strike="noStrike" cap="none" normalizeH="0" baseline="0" dirty="0" err="1">
                <a:ln>
                  <a:noFill/>
                </a:ln>
                <a:solidFill>
                  <a:srgbClr val="C00000"/>
                </a:solidFill>
                <a:effectLst/>
                <a:latin typeface="Consolas" panose="020B0609020204030204" pitchFamily="49" charset="0"/>
              </a:rPr>
              <a:t>bss</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a:ln>
                  <a:noFill/>
                </a:ln>
                <a:solidFill>
                  <a:schemeClr val="tx1"/>
                </a:solidFill>
                <a:effectLst/>
                <a:latin typeface="Consolas" panose="020B0609020204030204" pitchFamily="49" charset="0"/>
              </a:rPr>
              <a:t>(Date </a:t>
            </a:r>
            <a:r>
              <a:rPr kumimoji="0" lang="en-US" sz="1400" b="0" i="0" u="none" strike="noStrike" cap="none" normalizeH="0" baseline="0" dirty="0" err="1">
                <a:ln>
                  <a:noFill/>
                </a:ln>
                <a:solidFill>
                  <a:schemeClr val="tx1"/>
                </a:solidFill>
                <a:effectLst/>
                <a:latin typeface="Consolas" panose="020B0609020204030204" pitchFamily="49" charset="0"/>
              </a:rPr>
              <a:t>neinițializate</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a:ln>
                  <a:noFill/>
                </a:ln>
                <a:solidFill>
                  <a:srgbClr val="C00000"/>
                </a:solidFill>
                <a:effectLst/>
                <a:latin typeface="Consolas" panose="020B0609020204030204" pitchFamily="49" charset="0"/>
              </a:rPr>
              <a:t>.</a:t>
            </a:r>
            <a:r>
              <a:rPr kumimoji="0" lang="en-US" sz="1400" b="0" i="0" u="none" strike="noStrike" cap="none" normalizeH="0" baseline="0" dirty="0" err="1">
                <a:ln>
                  <a:noFill/>
                </a:ln>
                <a:solidFill>
                  <a:srgbClr val="C00000"/>
                </a:solidFill>
                <a:effectLst/>
                <a:latin typeface="Consolas" panose="020B0609020204030204" pitchFamily="49" charset="0"/>
              </a:rPr>
              <a:t>edata</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a:ln>
                  <a:noFill/>
                </a:ln>
                <a:solidFill>
                  <a:schemeClr val="tx1"/>
                </a:solidFill>
                <a:effectLst/>
                <a:latin typeface="Consolas" panose="020B0609020204030204" pitchFamily="49" charset="0"/>
              </a:rPr>
              <a:t>(</a:t>
            </a:r>
            <a:r>
              <a:rPr kumimoji="0" lang="en-US" sz="1400" b="0" i="0" u="none" strike="noStrike" cap="none" normalizeH="0" baseline="0" dirty="0" err="1">
                <a:ln>
                  <a:noFill/>
                </a:ln>
                <a:solidFill>
                  <a:schemeClr val="tx1"/>
                </a:solidFill>
                <a:effectLst/>
                <a:latin typeface="Consolas" panose="020B0609020204030204" pitchFamily="49" charset="0"/>
              </a:rPr>
              <a:t>Exporturile</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fișierului</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a:ln>
                  <a:noFill/>
                </a:ln>
                <a:solidFill>
                  <a:srgbClr val="C00000"/>
                </a:solidFill>
                <a:effectLst/>
                <a:latin typeface="Consolas" panose="020B0609020204030204" pitchFamily="49" charset="0"/>
              </a:rPr>
              <a:t>.</a:t>
            </a:r>
            <a:r>
              <a:rPr kumimoji="0" lang="en-US" sz="1400" b="0" i="0" u="none" strike="noStrike" cap="none" normalizeH="0" baseline="0" dirty="0" err="1">
                <a:ln>
                  <a:noFill/>
                </a:ln>
                <a:solidFill>
                  <a:srgbClr val="C00000"/>
                </a:solidFill>
                <a:effectLst/>
                <a:latin typeface="Consolas" panose="020B0609020204030204" pitchFamily="49" charset="0"/>
              </a:rPr>
              <a:t>idata</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a:ln>
                  <a:noFill/>
                </a:ln>
                <a:solidFill>
                  <a:schemeClr val="tx1"/>
                </a:solidFill>
                <a:effectLst/>
                <a:latin typeface="Consolas" panose="020B0609020204030204" pitchFamily="49" charset="0"/>
              </a:rPr>
              <a:t>(</a:t>
            </a:r>
            <a:r>
              <a:rPr kumimoji="0" lang="en-US" sz="1400" b="0" i="0" u="none" strike="noStrike" cap="none" normalizeH="0" baseline="0" dirty="0" err="1">
                <a:ln>
                  <a:noFill/>
                </a:ln>
                <a:solidFill>
                  <a:schemeClr val="tx1"/>
                </a:solidFill>
                <a:effectLst/>
                <a:latin typeface="Consolas" panose="020B0609020204030204" pitchFamily="49" charset="0"/>
              </a:rPr>
              <a:t>Importurile</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fișierului</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a:ln>
                  <a:noFill/>
                </a:ln>
                <a:solidFill>
                  <a:srgbClr val="C00000"/>
                </a:solidFill>
                <a:effectLst/>
                <a:latin typeface="Consolas" panose="020B0609020204030204" pitchFamily="49" charset="0"/>
              </a:rPr>
              <a:t>.</a:t>
            </a:r>
            <a:r>
              <a:rPr kumimoji="0" lang="en-US" sz="1400" b="0" i="0" u="none" strike="noStrike" cap="none" normalizeH="0" baseline="0" dirty="0" err="1">
                <a:ln>
                  <a:noFill/>
                </a:ln>
                <a:solidFill>
                  <a:srgbClr val="C00000"/>
                </a:solidFill>
                <a:effectLst/>
                <a:latin typeface="Consolas" panose="020B0609020204030204" pitchFamily="49" charset="0"/>
              </a:rPr>
              <a:t>reloc</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a:ln>
                  <a:noFill/>
                </a:ln>
                <a:solidFill>
                  <a:schemeClr val="tx1"/>
                </a:solidFill>
                <a:effectLst/>
                <a:latin typeface="Consolas" panose="020B0609020204030204" pitchFamily="49" charset="0"/>
              </a:rPr>
              <a:t>(</a:t>
            </a:r>
            <a:r>
              <a:rPr kumimoji="0" lang="en-US" sz="1400" b="0" i="0" u="none" strike="noStrike" cap="none" normalizeH="0" baseline="0" dirty="0" err="1">
                <a:ln>
                  <a:noFill/>
                </a:ln>
                <a:solidFill>
                  <a:schemeClr val="tx1"/>
                </a:solidFill>
                <a:effectLst/>
                <a:latin typeface="Consolas" panose="020B0609020204030204" pitchFamily="49" charset="0"/>
              </a:rPr>
              <a:t>Informații</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pentru</a:t>
            </a: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0" i="0" u="none" strike="noStrike" cap="none" normalizeH="0" baseline="0" dirty="0" err="1">
                <a:ln>
                  <a:noFill/>
                </a:ln>
                <a:solidFill>
                  <a:schemeClr val="tx1"/>
                </a:solidFill>
                <a:effectLst/>
                <a:latin typeface="Consolas" panose="020B0609020204030204" pitchFamily="49" charset="0"/>
              </a:rPr>
              <a:t>realocare</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a:ln>
                  <a:noFill/>
                </a:ln>
                <a:solidFill>
                  <a:srgbClr val="C00000"/>
                </a:solidFill>
                <a:effectLst/>
                <a:latin typeface="Consolas" panose="020B0609020204030204" pitchFamily="49" charset="0"/>
              </a:rPr>
              <a:t>.</a:t>
            </a:r>
            <a:r>
              <a:rPr kumimoji="0" lang="en-US" sz="1400" b="0" i="0" u="none" strike="noStrike" cap="none" normalizeH="0" baseline="0" dirty="0" err="1">
                <a:ln>
                  <a:noFill/>
                </a:ln>
                <a:solidFill>
                  <a:srgbClr val="C00000"/>
                </a:solidFill>
                <a:effectLst/>
                <a:latin typeface="Consolas" panose="020B0609020204030204" pitchFamily="49" charset="0"/>
              </a:rPr>
              <a:t>rsrc</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a:ln>
                  <a:noFill/>
                </a:ln>
                <a:solidFill>
                  <a:schemeClr val="tx1"/>
                </a:solidFill>
                <a:effectLst/>
                <a:latin typeface="Consolas" panose="020B0609020204030204" pitchFamily="49" charset="0"/>
              </a:rPr>
              <a:t>(</a:t>
            </a:r>
            <a:r>
              <a:rPr kumimoji="0" lang="en-US" sz="1400" b="0" i="0" u="none" strike="noStrike" cap="none" normalizeH="0" baseline="0" dirty="0" err="1">
                <a:ln>
                  <a:noFill/>
                </a:ln>
                <a:solidFill>
                  <a:schemeClr val="tx1"/>
                </a:solidFill>
                <a:effectLst/>
                <a:latin typeface="Consolas" panose="020B0609020204030204" pitchFamily="49" charset="0"/>
              </a:rPr>
              <a:t>Resurse</a:t>
            </a:r>
            <a:r>
              <a:rPr kumimoji="0" lang="en-US" sz="1400" b="0" i="0" u="none" strike="noStrike" cap="none" normalizeH="0" baseline="0" dirty="0">
                <a:ln>
                  <a:noFill/>
                </a:ln>
                <a:solidFill>
                  <a:schemeClr val="tx1"/>
                </a:solidFill>
                <a:effectLst/>
                <a:latin typeface="Consolas" panose="020B0609020204030204" pitchFamily="49" charset="0"/>
              </a:rPr>
              <a:t>, ex. </a:t>
            </a:r>
            <a:r>
              <a:rPr kumimoji="0" lang="en-US" sz="1400" b="0" i="0" u="none" strike="noStrike" cap="none" normalizeH="0" baseline="0" dirty="0" err="1">
                <a:ln>
                  <a:noFill/>
                </a:ln>
                <a:solidFill>
                  <a:schemeClr val="tx1"/>
                </a:solidFill>
                <a:effectLst/>
                <a:latin typeface="Consolas" panose="020B0609020204030204" pitchFamily="49" charset="0"/>
              </a:rPr>
              <a:t>icoane</a:t>
            </a:r>
            <a:r>
              <a:rPr kumimoji="0" lang="en-US" sz="1400" b="0" i="0" u="none" strike="noStrike" cap="none" normalizeH="0" baseline="0" dirty="0">
                <a:ln>
                  <a:noFill/>
                </a:ln>
                <a:solidFill>
                  <a:schemeClr val="tx1"/>
                </a:solidFill>
                <a:effectLst/>
                <a:latin typeface="Consolas" panose="020B0609020204030204" pitchFamily="49" charset="0"/>
              </a:rPr>
              <a:t>)</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 </a:t>
            </a:r>
            <a:r>
              <a:rPr kumimoji="0" lang="en-US" sz="1400" b="0" i="0" u="none" strike="noStrike" cap="none" normalizeH="0" baseline="0" dirty="0">
                <a:ln>
                  <a:noFill/>
                </a:ln>
                <a:solidFill>
                  <a:srgbClr val="C00000"/>
                </a:solidFill>
                <a:effectLst/>
                <a:latin typeface="Consolas" panose="020B0609020204030204" pitchFamily="49" charset="0"/>
              </a:rPr>
              <a:t>Alte </a:t>
            </a:r>
            <a:r>
              <a:rPr kumimoji="0" lang="en-US" sz="1400" b="0" i="0" u="none" strike="noStrike" cap="none" normalizeH="0" baseline="0" dirty="0" err="1">
                <a:ln>
                  <a:noFill/>
                </a:ln>
                <a:solidFill>
                  <a:srgbClr val="C00000"/>
                </a:solidFill>
                <a:effectLst/>
                <a:latin typeface="Consolas" panose="020B0609020204030204" pitchFamily="49" charset="0"/>
              </a:rPr>
              <a:t>secțiuni</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err="1">
                <a:ln>
                  <a:noFill/>
                </a:ln>
                <a:solidFill>
                  <a:srgbClr val="C00000"/>
                </a:solidFill>
                <a:effectLst/>
                <a:latin typeface="Consolas" panose="020B0609020204030204" pitchFamily="49" charset="0"/>
              </a:rPr>
              <a:t>specifice</a:t>
            </a:r>
            <a:r>
              <a:rPr kumimoji="0" lang="en-US" sz="1400" b="0" i="0" u="none" strike="noStrike" cap="none" normalizeH="0" baseline="0" dirty="0">
                <a:ln>
                  <a:noFill/>
                </a:ln>
                <a:solidFill>
                  <a:srgbClr val="C00000"/>
                </a:solidFill>
                <a:effectLst/>
                <a:latin typeface="Consolas" panose="020B0609020204030204" pitchFamily="49" charset="0"/>
              </a:rPr>
              <a:t> </a:t>
            </a:r>
            <a:r>
              <a:rPr kumimoji="0" lang="en-US" sz="1400" b="0" i="0" u="none" strike="noStrike" cap="none" normalizeH="0" baseline="0" dirty="0">
                <a:ln>
                  <a:noFill/>
                </a:ln>
                <a:solidFill>
                  <a:schemeClr val="tx1"/>
                </a:solidFill>
                <a:effectLst/>
                <a:latin typeface="Consolas" panose="020B0609020204030204" pitchFamily="49" charset="0"/>
              </a:rPr>
              <a:t>(</a:t>
            </a:r>
            <a:r>
              <a:rPr kumimoji="0" lang="en-US" sz="1400" b="0" i="0" u="none" strike="noStrike" cap="none" normalizeH="0" baseline="0" dirty="0" err="1">
                <a:ln>
                  <a:noFill/>
                </a:ln>
                <a:solidFill>
                  <a:schemeClr val="tx1"/>
                </a:solidFill>
                <a:effectLst/>
                <a:latin typeface="Consolas" panose="020B0609020204030204" pitchFamily="49" charset="0"/>
              </a:rPr>
              <a:t>Depinde</a:t>
            </a:r>
            <a:r>
              <a:rPr kumimoji="0" lang="en-US" sz="1400" b="0" i="0" u="none" strike="noStrike" cap="none" normalizeH="0" baseline="0" dirty="0">
                <a:ln>
                  <a:noFill/>
                </a:ln>
                <a:solidFill>
                  <a:schemeClr val="tx1"/>
                </a:solidFill>
                <a:effectLst/>
                <a:latin typeface="Consolas" panose="020B0609020204030204" pitchFamily="49" charset="0"/>
              </a:rPr>
              <a:t> de driver)</a:t>
            </a:r>
            <a:br>
              <a:rPr kumimoji="0" lang="en-US" sz="1400" b="0" i="0" u="none" strike="noStrike" cap="none" normalizeH="0" baseline="0" dirty="0">
                <a:ln>
                  <a:noFill/>
                </a:ln>
                <a:solidFill>
                  <a:schemeClr val="tx1"/>
                </a:solidFill>
                <a:effectLst/>
                <a:latin typeface="Consolas" panose="020B0609020204030204" pitchFamily="49" charset="0"/>
              </a:rPr>
            </a:br>
            <a:r>
              <a:rPr lang="en-US" sz="1400" dirty="0">
                <a:solidFill>
                  <a:schemeClr val="tx1"/>
                </a:solidFill>
                <a:latin typeface="Consolas" panose="020B0609020204030204" pitchFamily="49" charset="0"/>
              </a:rPr>
              <a:t>├── </a:t>
            </a:r>
            <a:r>
              <a:rPr kumimoji="0" lang="en-US" sz="1400" b="1" i="0" u="none" strike="noStrike" cap="none" normalizeH="0" baseline="0" dirty="0" err="1">
                <a:ln>
                  <a:noFill/>
                </a:ln>
                <a:solidFill>
                  <a:schemeClr val="tx1"/>
                </a:solidFill>
                <a:effectLst/>
                <a:latin typeface="Consolas" panose="020B0609020204030204" pitchFamily="49" charset="0"/>
              </a:rPr>
              <a:t>Tabelul</a:t>
            </a:r>
            <a:r>
              <a:rPr kumimoji="0" lang="en-US" sz="1400" b="1" i="0" u="none" strike="noStrike" cap="none" normalizeH="0" baseline="0" dirty="0">
                <a:ln>
                  <a:noFill/>
                </a:ln>
                <a:solidFill>
                  <a:schemeClr val="tx1"/>
                </a:solidFill>
                <a:effectLst/>
                <a:latin typeface="Consolas" panose="020B0609020204030204" pitchFamily="49" charset="0"/>
              </a:rPr>
              <a:t> de Import </a:t>
            </a:r>
            <a:r>
              <a:rPr kumimoji="0" lang="en-US" sz="1400" b="0" i="0" u="none" strike="noStrike" cap="none" normalizeH="0" baseline="0" dirty="0">
                <a:ln>
                  <a:noFill/>
                </a:ln>
                <a:solidFill>
                  <a:schemeClr val="tx1"/>
                </a:solidFill>
                <a:effectLst/>
                <a:latin typeface="Consolas" panose="020B0609020204030204" pitchFamily="49" charset="0"/>
              </a:rPr>
              <a:t>(Optional)</a:t>
            </a:r>
            <a:br>
              <a:rPr kumimoji="0" lang="en-US" sz="1400" b="0" i="0" u="none" strike="noStrike" cap="none" normalizeH="0" baseline="0" dirty="0">
                <a:ln>
                  <a:noFill/>
                </a:ln>
                <a:solidFill>
                  <a:schemeClr val="tx1"/>
                </a:solidFill>
                <a:effectLst/>
                <a:latin typeface="Consolas" panose="020B0609020204030204" pitchFamily="49" charset="0"/>
              </a:rPr>
            </a:br>
            <a:r>
              <a:rPr kumimoji="0" lang="en-US" sz="1400" b="0" i="0" u="none" strike="noStrike" cap="none" normalizeH="0" baseline="0" dirty="0">
                <a:ln>
                  <a:noFill/>
                </a:ln>
                <a:solidFill>
                  <a:schemeClr val="tx1"/>
                </a:solidFill>
                <a:effectLst/>
                <a:latin typeface="Consolas" panose="020B0609020204030204" pitchFamily="49" charset="0"/>
              </a:rPr>
              <a:t>└── </a:t>
            </a:r>
            <a:r>
              <a:rPr kumimoji="0" lang="en-US" sz="1400" b="1" i="0" u="none" strike="noStrike" cap="none" normalizeH="0" baseline="0" dirty="0">
                <a:ln>
                  <a:noFill/>
                </a:ln>
                <a:solidFill>
                  <a:schemeClr val="tx1"/>
                </a:solidFill>
                <a:effectLst/>
                <a:latin typeface="Consolas" panose="020B0609020204030204" pitchFamily="49" charset="0"/>
              </a:rPr>
              <a:t>Lista de funcții din </a:t>
            </a:r>
            <a:r>
              <a:rPr kumimoji="0" lang="en-US" sz="1400" b="1" i="0" u="none" strike="noStrike" cap="none" normalizeH="0" baseline="0" dirty="0" err="1">
                <a:ln>
                  <a:noFill/>
                </a:ln>
                <a:solidFill>
                  <a:schemeClr val="tx1"/>
                </a:solidFill>
                <a:effectLst/>
                <a:latin typeface="Consolas" panose="020B0609020204030204" pitchFamily="49" charset="0"/>
              </a:rPr>
              <a:t>alte</a:t>
            </a:r>
            <a:r>
              <a:rPr kumimoji="0" lang="en-US" sz="1400" b="1" i="0" u="none" strike="noStrike" cap="none" normalizeH="0" baseline="0" dirty="0">
                <a:ln>
                  <a:noFill/>
                </a:ln>
                <a:solidFill>
                  <a:schemeClr val="tx1"/>
                </a:solidFill>
                <a:effectLst/>
                <a:latin typeface="Consolas" panose="020B0609020204030204" pitchFamily="49" charset="0"/>
              </a:rPr>
              <a:t> DLL-</a:t>
            </a:r>
            <a:r>
              <a:rPr kumimoji="0" lang="en-US" sz="1400" b="1" i="0" u="none" strike="noStrike" cap="none" normalizeH="0" baseline="0" dirty="0" err="1">
                <a:ln>
                  <a:noFill/>
                </a:ln>
                <a:solidFill>
                  <a:schemeClr val="tx1"/>
                </a:solidFill>
                <a:effectLst/>
                <a:latin typeface="Consolas" panose="020B0609020204030204" pitchFamily="49" charset="0"/>
              </a:rPr>
              <a:t>uri</a:t>
            </a:r>
            <a:r>
              <a:rPr kumimoji="0" lang="en-US" sz="1400" b="1" i="0" u="none" strike="noStrike" cap="none" normalizeH="0" baseline="0" dirty="0">
                <a:ln>
                  <a:noFill/>
                </a:ln>
                <a:solidFill>
                  <a:schemeClr val="tx1"/>
                </a:solidFill>
                <a:effectLst/>
                <a:latin typeface="Consolas" panose="020B0609020204030204" pitchFamily="49" charset="0"/>
              </a:rPr>
              <a:t> </a:t>
            </a:r>
            <a:r>
              <a:rPr kumimoji="0" lang="en-US" sz="1400" b="1" i="0" u="none" strike="noStrike" cap="none" normalizeH="0" baseline="0" dirty="0" err="1">
                <a:ln>
                  <a:noFill/>
                </a:ln>
                <a:solidFill>
                  <a:schemeClr val="tx1"/>
                </a:solidFill>
                <a:effectLst/>
                <a:latin typeface="Consolas" panose="020B0609020204030204" pitchFamily="49" charset="0"/>
              </a:rPr>
              <a:t>necesare</a:t>
            </a:r>
            <a:endParaRPr kumimoji="0" lang="en-US" sz="1400" b="1" i="0" u="none" strike="noStrike" cap="none" normalizeH="0" baseline="0" dirty="0">
              <a:ln>
                <a:noFill/>
              </a:ln>
              <a:solidFill>
                <a:schemeClr val="tx1"/>
              </a:solidFill>
              <a:effectLst/>
              <a:latin typeface="Consolas" panose="020B0609020204030204" pitchFamily="49" charset="0"/>
            </a:endParaRPr>
          </a:p>
        </p:txBody>
      </p:sp>
      <p:sp>
        <p:nvSpPr>
          <p:cNvPr id="5" name="Rectangle 4"/>
          <p:cNvSpPr/>
          <p:nvPr/>
        </p:nvSpPr>
        <p:spPr>
          <a:xfrm>
            <a:off x="6096000" y="4363125"/>
            <a:ext cx="5647037" cy="1477328"/>
          </a:xfrm>
          <a:prstGeom prst="rect">
            <a:avLst/>
          </a:prstGeom>
        </p:spPr>
        <p:txBody>
          <a:bodyPr wrap="square">
            <a:spAutoFit/>
          </a:bodyPr>
          <a:lstStyle/>
          <a:p>
            <a:r>
              <a:rPr lang="en-US" sz="1000" dirty="0" err="1"/>
              <a:t>Fișierele</a:t>
            </a:r>
            <a:r>
              <a:rPr lang="en-US" sz="1000" dirty="0"/>
              <a:t> .sys pot </a:t>
            </a:r>
            <a:r>
              <a:rPr lang="en-US" sz="1000" dirty="0" err="1"/>
              <a:t>conține</a:t>
            </a:r>
            <a:r>
              <a:rPr lang="en-US" sz="1000" dirty="0"/>
              <a:t>, de </a:t>
            </a:r>
            <a:r>
              <a:rPr lang="en-US" sz="1000" dirty="0" err="1"/>
              <a:t>asemenea</a:t>
            </a:r>
            <a:r>
              <a:rPr lang="en-US" sz="1000" dirty="0"/>
              <a:t>, </a:t>
            </a:r>
            <a:r>
              <a:rPr lang="en-US" sz="1000" dirty="0" err="1"/>
              <a:t>informații</a:t>
            </a:r>
            <a:r>
              <a:rPr lang="en-US" sz="1000" dirty="0"/>
              <a:t> </a:t>
            </a:r>
            <a:r>
              <a:rPr lang="en-US" sz="1000" dirty="0" err="1"/>
              <a:t>specifice</a:t>
            </a:r>
            <a:r>
              <a:rPr lang="en-US" sz="1000" dirty="0"/>
              <a:t> </a:t>
            </a:r>
            <a:r>
              <a:rPr lang="en-US" sz="1000" dirty="0" err="1"/>
              <a:t>driverelor</a:t>
            </a:r>
            <a:r>
              <a:rPr lang="en-US" sz="1000" dirty="0"/>
              <a:t>, cum </a:t>
            </a:r>
            <a:r>
              <a:rPr lang="en-US" sz="1000" dirty="0" err="1"/>
              <a:t>ar</a:t>
            </a:r>
            <a:r>
              <a:rPr lang="en-US" sz="1000" dirty="0"/>
              <a:t> fi </a:t>
            </a:r>
            <a:r>
              <a:rPr lang="en-US" sz="1000" dirty="0" err="1"/>
              <a:t>tabelul</a:t>
            </a:r>
            <a:r>
              <a:rPr lang="en-US" sz="1000" dirty="0"/>
              <a:t> de </a:t>
            </a:r>
            <a:r>
              <a:rPr lang="en-US" sz="1000" dirty="0" err="1"/>
              <a:t>realocare</a:t>
            </a:r>
            <a:r>
              <a:rPr lang="en-US" sz="1000" dirty="0"/>
              <a:t>, care este </a:t>
            </a:r>
            <a:r>
              <a:rPr lang="en-US" sz="1000" dirty="0" err="1"/>
              <a:t>folosit</a:t>
            </a:r>
            <a:r>
              <a:rPr lang="en-US" sz="1000" dirty="0"/>
              <a:t> </a:t>
            </a:r>
            <a:r>
              <a:rPr lang="en-US" sz="1000" dirty="0" err="1"/>
              <a:t>când</a:t>
            </a:r>
            <a:r>
              <a:rPr lang="en-US" sz="1000" dirty="0"/>
              <a:t> </a:t>
            </a:r>
            <a:r>
              <a:rPr lang="en-US" sz="1000" dirty="0" err="1"/>
              <a:t>driverul</a:t>
            </a:r>
            <a:r>
              <a:rPr lang="en-US" sz="1000" dirty="0"/>
              <a:t> este </a:t>
            </a:r>
            <a:r>
              <a:rPr lang="en-US" sz="1000" dirty="0" err="1"/>
              <a:t>încărcat</a:t>
            </a:r>
            <a:r>
              <a:rPr lang="en-US" sz="1000" dirty="0"/>
              <a:t> </a:t>
            </a:r>
            <a:r>
              <a:rPr lang="en-US" sz="1000" dirty="0" err="1"/>
              <a:t>într</a:t>
            </a:r>
            <a:r>
              <a:rPr lang="en-US" sz="1000" dirty="0"/>
              <a:t>-o </a:t>
            </a:r>
            <a:r>
              <a:rPr lang="en-US" sz="1000" dirty="0" err="1"/>
              <a:t>adresă</a:t>
            </a:r>
            <a:r>
              <a:rPr lang="en-US" sz="1000" dirty="0"/>
              <a:t> de </a:t>
            </a:r>
            <a:r>
              <a:rPr lang="en-US" sz="1000" dirty="0" err="1"/>
              <a:t>memorie</a:t>
            </a:r>
            <a:r>
              <a:rPr lang="en-US" sz="1000" dirty="0"/>
              <a:t> </a:t>
            </a:r>
            <a:r>
              <a:rPr lang="en-US" sz="1000" dirty="0" err="1"/>
              <a:t>diferită</a:t>
            </a:r>
            <a:r>
              <a:rPr lang="en-US" sz="1000" dirty="0"/>
              <a:t> de </a:t>
            </a:r>
            <a:r>
              <a:rPr lang="en-US" sz="1000" dirty="0" err="1"/>
              <a:t>cea</a:t>
            </a:r>
            <a:r>
              <a:rPr lang="en-US" sz="1000" dirty="0"/>
              <a:t> </a:t>
            </a:r>
            <a:r>
              <a:rPr lang="en-US" sz="1000" dirty="0" err="1"/>
              <a:t>presupusă</a:t>
            </a:r>
            <a:r>
              <a:rPr lang="en-US" sz="1000" dirty="0"/>
              <a:t> </a:t>
            </a:r>
            <a:r>
              <a:rPr lang="en-US" sz="1000" dirty="0" err="1"/>
              <a:t>inițial</a:t>
            </a:r>
            <a:r>
              <a:rPr lang="en-US" sz="1000" dirty="0"/>
              <a:t>. De </a:t>
            </a:r>
            <a:r>
              <a:rPr lang="en-US" sz="1000" dirty="0" err="1"/>
              <a:t>asemenea</a:t>
            </a:r>
            <a:r>
              <a:rPr lang="en-US" sz="1000" dirty="0"/>
              <a:t>, pot include </a:t>
            </a:r>
            <a:r>
              <a:rPr lang="en-US" sz="1000" dirty="0" err="1"/>
              <a:t>secțiuni</a:t>
            </a:r>
            <a:r>
              <a:rPr lang="en-US" sz="1000" dirty="0"/>
              <a:t> </a:t>
            </a:r>
            <a:r>
              <a:rPr lang="en-US" sz="1000" dirty="0" err="1"/>
              <a:t>pentru</a:t>
            </a:r>
            <a:r>
              <a:rPr lang="en-US" sz="1000" dirty="0"/>
              <a:t> </a:t>
            </a:r>
            <a:r>
              <a:rPr lang="en-US" sz="1000" dirty="0" err="1"/>
              <a:t>datele</a:t>
            </a:r>
            <a:r>
              <a:rPr lang="en-US" sz="1000" dirty="0"/>
              <a:t> </a:t>
            </a:r>
            <a:r>
              <a:rPr lang="en-US" sz="1000" dirty="0" err="1"/>
              <a:t>specifice</a:t>
            </a:r>
            <a:r>
              <a:rPr lang="en-US" sz="1000" dirty="0"/>
              <a:t> </a:t>
            </a:r>
            <a:r>
              <a:rPr lang="en-US" sz="1000" dirty="0" err="1"/>
              <a:t>driverului</a:t>
            </a:r>
            <a:r>
              <a:rPr lang="en-US" sz="1000" dirty="0"/>
              <a:t>, cum </a:t>
            </a:r>
            <a:r>
              <a:rPr lang="en-US" sz="1000" dirty="0" err="1"/>
              <a:t>ar</a:t>
            </a:r>
            <a:r>
              <a:rPr lang="en-US" sz="1000" dirty="0"/>
              <a:t> fi </a:t>
            </a:r>
            <a:r>
              <a:rPr lang="en-US" sz="1000" dirty="0" err="1"/>
              <a:t>configurări</a:t>
            </a:r>
            <a:r>
              <a:rPr lang="en-US" sz="1000" dirty="0"/>
              <a:t> </a:t>
            </a:r>
            <a:r>
              <a:rPr lang="en-US" sz="1000" dirty="0" err="1"/>
              <a:t>sau</a:t>
            </a:r>
            <a:r>
              <a:rPr lang="en-US" sz="1000" dirty="0"/>
              <a:t> </a:t>
            </a:r>
            <a:r>
              <a:rPr lang="en-US" sz="1000" dirty="0" err="1"/>
              <a:t>informații</a:t>
            </a:r>
            <a:r>
              <a:rPr lang="en-US" sz="1000" dirty="0"/>
              <a:t> </a:t>
            </a:r>
            <a:r>
              <a:rPr lang="en-US" sz="1000" dirty="0" err="1"/>
              <a:t>despre</a:t>
            </a:r>
            <a:r>
              <a:rPr lang="en-US" sz="1000" dirty="0"/>
              <a:t> </a:t>
            </a:r>
            <a:r>
              <a:rPr lang="en-US" sz="1000" dirty="0" err="1"/>
              <a:t>dispozitiv</a:t>
            </a:r>
            <a:r>
              <a:rPr lang="en-US" sz="1000" dirty="0"/>
              <a:t>.</a:t>
            </a:r>
          </a:p>
          <a:p>
            <a:endParaRPr lang="en-US" sz="1000" dirty="0"/>
          </a:p>
          <a:p>
            <a:r>
              <a:rPr lang="en-US" sz="1000" dirty="0" err="1"/>
              <a:t>Structura</a:t>
            </a:r>
            <a:r>
              <a:rPr lang="en-US" sz="1000" dirty="0"/>
              <a:t> </a:t>
            </a:r>
            <a:r>
              <a:rPr lang="en-US" sz="1000" dirty="0" err="1"/>
              <a:t>detaliată</a:t>
            </a:r>
            <a:r>
              <a:rPr lang="en-US" sz="1000" dirty="0"/>
              <a:t> a </a:t>
            </a:r>
            <a:r>
              <a:rPr lang="en-US" sz="1000" dirty="0" err="1"/>
              <a:t>fișierului</a:t>
            </a:r>
            <a:r>
              <a:rPr lang="en-US" sz="1000" dirty="0"/>
              <a:t> PE este </a:t>
            </a:r>
            <a:r>
              <a:rPr lang="en-US" sz="1000" dirty="0" err="1"/>
              <a:t>complexă</a:t>
            </a:r>
            <a:r>
              <a:rPr lang="en-US" sz="1000" dirty="0"/>
              <a:t> </a:t>
            </a:r>
            <a:r>
              <a:rPr lang="en-US" sz="1000" dirty="0" err="1"/>
              <a:t>și</a:t>
            </a:r>
            <a:r>
              <a:rPr lang="en-US" sz="1000" dirty="0"/>
              <a:t> </a:t>
            </a:r>
            <a:r>
              <a:rPr lang="en-US" sz="1000" dirty="0" err="1"/>
              <a:t>permite</a:t>
            </a:r>
            <a:r>
              <a:rPr lang="en-US" sz="1000" dirty="0"/>
              <a:t> o mare </a:t>
            </a:r>
            <a:r>
              <a:rPr lang="en-US" sz="1000" dirty="0" err="1"/>
              <a:t>flexibilitate</a:t>
            </a:r>
            <a:r>
              <a:rPr lang="en-US" sz="1000" dirty="0"/>
              <a:t> </a:t>
            </a:r>
            <a:r>
              <a:rPr lang="en-US" sz="1000" dirty="0" err="1"/>
              <a:t>în</a:t>
            </a:r>
            <a:r>
              <a:rPr lang="en-US" sz="1000" dirty="0"/>
              <a:t> </a:t>
            </a:r>
            <a:r>
              <a:rPr lang="en-US" sz="1000" dirty="0" err="1"/>
              <a:t>ceea</a:t>
            </a:r>
            <a:r>
              <a:rPr lang="en-US" sz="1000" dirty="0"/>
              <a:t> </a:t>
            </a:r>
            <a:r>
              <a:rPr lang="en-US" sz="1000" dirty="0" err="1"/>
              <a:t>ce</a:t>
            </a:r>
            <a:r>
              <a:rPr lang="en-US" sz="1000" dirty="0"/>
              <a:t> </a:t>
            </a:r>
            <a:r>
              <a:rPr lang="en-US" sz="1000" dirty="0" err="1"/>
              <a:t>privește</a:t>
            </a:r>
            <a:r>
              <a:rPr lang="en-US" sz="1000" dirty="0"/>
              <a:t> </a:t>
            </a:r>
            <a:r>
              <a:rPr lang="en-US" sz="1000" dirty="0" err="1"/>
              <a:t>modul</a:t>
            </a:r>
            <a:r>
              <a:rPr lang="en-US" sz="1000" dirty="0"/>
              <a:t> </a:t>
            </a:r>
            <a:r>
              <a:rPr lang="en-US" sz="1000" dirty="0" err="1"/>
              <a:t>în</a:t>
            </a:r>
            <a:r>
              <a:rPr lang="en-US" sz="1000" dirty="0"/>
              <a:t> care </a:t>
            </a:r>
            <a:r>
              <a:rPr lang="en-US" sz="1000" dirty="0" err="1"/>
              <a:t>datele</a:t>
            </a:r>
            <a:r>
              <a:rPr lang="en-US" sz="1000" dirty="0"/>
              <a:t> </a:t>
            </a:r>
            <a:r>
              <a:rPr lang="en-US" sz="1000" dirty="0" err="1"/>
              <a:t>și</a:t>
            </a:r>
            <a:r>
              <a:rPr lang="en-US" sz="1000" dirty="0"/>
              <a:t> </a:t>
            </a:r>
            <a:r>
              <a:rPr lang="en-US" sz="1000" dirty="0" err="1"/>
              <a:t>codul</a:t>
            </a:r>
            <a:r>
              <a:rPr lang="en-US" sz="1000" dirty="0"/>
              <a:t> sunt </a:t>
            </a:r>
            <a:r>
              <a:rPr lang="en-US" sz="1000" dirty="0" err="1"/>
              <a:t>organizate</a:t>
            </a:r>
            <a:r>
              <a:rPr lang="en-US" sz="1000" dirty="0"/>
              <a:t> </a:t>
            </a:r>
            <a:r>
              <a:rPr lang="en-US" sz="1000" dirty="0" err="1"/>
              <a:t>și</a:t>
            </a:r>
            <a:r>
              <a:rPr lang="en-US" sz="1000" dirty="0"/>
              <a:t> </a:t>
            </a:r>
            <a:r>
              <a:rPr lang="en-US" sz="1000" dirty="0" err="1"/>
              <a:t>stocate</a:t>
            </a:r>
            <a:r>
              <a:rPr lang="en-US" sz="1000" dirty="0"/>
              <a:t>. </a:t>
            </a:r>
            <a:r>
              <a:rPr lang="en-US" sz="1000" dirty="0" err="1"/>
              <a:t>Această</a:t>
            </a:r>
            <a:r>
              <a:rPr lang="en-US" sz="1000" dirty="0"/>
              <a:t> </a:t>
            </a:r>
            <a:r>
              <a:rPr lang="en-US" sz="1000" dirty="0" err="1"/>
              <a:t>structură</a:t>
            </a:r>
            <a:r>
              <a:rPr lang="en-US" sz="1000" dirty="0"/>
              <a:t> </a:t>
            </a:r>
            <a:r>
              <a:rPr lang="en-US" sz="1000" dirty="0" err="1"/>
              <a:t>facilitează</a:t>
            </a:r>
            <a:r>
              <a:rPr lang="en-US" sz="1000" dirty="0"/>
              <a:t>, de </a:t>
            </a:r>
            <a:r>
              <a:rPr lang="en-US" sz="1000" dirty="0" err="1"/>
              <a:t>asemenea</a:t>
            </a:r>
            <a:r>
              <a:rPr lang="en-US" sz="1000" dirty="0"/>
              <a:t>, </a:t>
            </a:r>
            <a:r>
              <a:rPr lang="en-US" sz="1000" dirty="0" err="1"/>
              <a:t>utilizarea</a:t>
            </a:r>
            <a:r>
              <a:rPr lang="en-US" sz="1000" dirty="0"/>
              <a:t> </a:t>
            </a:r>
            <a:r>
              <a:rPr lang="en-US" sz="1000" dirty="0" err="1"/>
              <a:t>funcțiilor</a:t>
            </a:r>
            <a:r>
              <a:rPr lang="en-US" sz="1000" dirty="0"/>
              <a:t> din </a:t>
            </a:r>
            <a:r>
              <a:rPr lang="en-US" sz="1000" dirty="0" err="1"/>
              <a:t>alte</a:t>
            </a:r>
            <a:r>
              <a:rPr lang="en-US" sz="1000" dirty="0"/>
              <a:t> </a:t>
            </a:r>
            <a:r>
              <a:rPr lang="en-US" sz="1000" dirty="0" err="1"/>
              <a:t>biblioteci</a:t>
            </a:r>
            <a:r>
              <a:rPr lang="en-US" sz="1000" dirty="0"/>
              <a:t>, </a:t>
            </a:r>
            <a:r>
              <a:rPr lang="en-US" sz="1000" dirty="0" err="1"/>
              <a:t>încărcarea</a:t>
            </a:r>
            <a:r>
              <a:rPr lang="en-US" sz="1000" dirty="0"/>
              <a:t> </a:t>
            </a:r>
            <a:r>
              <a:rPr lang="en-US" sz="1000" dirty="0" err="1"/>
              <a:t>dinamică</a:t>
            </a:r>
            <a:r>
              <a:rPr lang="en-US" sz="1000" dirty="0"/>
              <a:t> a </a:t>
            </a:r>
            <a:r>
              <a:rPr lang="en-US" sz="1000" dirty="0" err="1"/>
              <a:t>resurselor</a:t>
            </a:r>
            <a:r>
              <a:rPr lang="en-US" sz="1000" dirty="0"/>
              <a:t> </a:t>
            </a:r>
            <a:r>
              <a:rPr lang="en-US" sz="1000" dirty="0" err="1"/>
              <a:t>și</a:t>
            </a:r>
            <a:r>
              <a:rPr lang="en-US" sz="1000" dirty="0"/>
              <a:t> </a:t>
            </a:r>
            <a:r>
              <a:rPr lang="en-US" sz="1000" dirty="0" err="1"/>
              <a:t>adaptabilitatea</a:t>
            </a:r>
            <a:r>
              <a:rPr lang="en-US" sz="1000" dirty="0"/>
              <a:t> la </a:t>
            </a:r>
            <a:r>
              <a:rPr lang="en-US" sz="1000" dirty="0" err="1"/>
              <a:t>diferite</a:t>
            </a:r>
            <a:r>
              <a:rPr lang="en-US" sz="1000" dirty="0"/>
              <a:t> </a:t>
            </a:r>
            <a:r>
              <a:rPr lang="en-US" sz="1000" dirty="0" err="1"/>
              <a:t>versiuni</a:t>
            </a:r>
            <a:r>
              <a:rPr lang="en-US" sz="1000" dirty="0"/>
              <a:t> ale </a:t>
            </a:r>
            <a:r>
              <a:rPr lang="en-US" sz="1000" dirty="0" err="1"/>
              <a:t>sistemului</a:t>
            </a:r>
            <a:r>
              <a:rPr lang="en-US" sz="1000" dirty="0"/>
              <a:t> de </a:t>
            </a:r>
            <a:r>
              <a:rPr lang="en-US" sz="1000" dirty="0" err="1"/>
              <a:t>operare</a:t>
            </a:r>
            <a:r>
              <a:rPr lang="en-US" sz="1000" dirty="0"/>
              <a:t> Windows.</a:t>
            </a:r>
          </a:p>
        </p:txBody>
      </p:sp>
      <p:sp>
        <p:nvSpPr>
          <p:cNvPr id="6" name="Rectangle 5"/>
          <p:cNvSpPr/>
          <p:nvPr/>
        </p:nvSpPr>
        <p:spPr>
          <a:xfrm>
            <a:off x="6096000" y="2019340"/>
            <a:ext cx="5647037" cy="861774"/>
          </a:xfrm>
          <a:prstGeom prst="rect">
            <a:avLst/>
          </a:prstGeom>
        </p:spPr>
        <p:txBody>
          <a:bodyPr wrap="square">
            <a:spAutoFit/>
          </a:bodyPr>
          <a:lstStyle/>
          <a:p>
            <a:r>
              <a:rPr lang="en-US" sz="1000" dirty="0" err="1"/>
              <a:t>Fișierele</a:t>
            </a:r>
            <a:r>
              <a:rPr lang="en-US" sz="1000" dirty="0"/>
              <a:t> .sys din Windows sunt, de </a:t>
            </a:r>
            <a:r>
              <a:rPr lang="en-US" sz="1000" dirty="0" err="1"/>
              <a:t>obicei</a:t>
            </a:r>
            <a:r>
              <a:rPr lang="en-US" sz="1000" dirty="0"/>
              <a:t>, </a:t>
            </a:r>
            <a:r>
              <a:rPr lang="en-US" sz="1000" dirty="0" err="1"/>
              <a:t>drivere</a:t>
            </a:r>
            <a:r>
              <a:rPr lang="en-US" sz="1000" dirty="0"/>
              <a:t> de </a:t>
            </a:r>
            <a:r>
              <a:rPr lang="en-US" sz="1000" dirty="0" err="1"/>
              <a:t>sistem</a:t>
            </a:r>
            <a:r>
              <a:rPr lang="en-US" sz="1000" dirty="0"/>
              <a:t> </a:t>
            </a:r>
            <a:r>
              <a:rPr lang="en-US" sz="1000" dirty="0" err="1"/>
              <a:t>sau</a:t>
            </a:r>
            <a:r>
              <a:rPr lang="en-US" sz="1000" dirty="0"/>
              <a:t> </a:t>
            </a:r>
            <a:r>
              <a:rPr lang="en-US" sz="1000" dirty="0" err="1"/>
              <a:t>fișiere</a:t>
            </a:r>
            <a:r>
              <a:rPr lang="en-US" sz="1000" dirty="0"/>
              <a:t> de driver de </a:t>
            </a:r>
            <a:r>
              <a:rPr lang="en-US" sz="1000" dirty="0" err="1"/>
              <a:t>dispozitiv</a:t>
            </a:r>
            <a:r>
              <a:rPr lang="en-US" sz="1000" dirty="0"/>
              <a:t> care permit hardware-</a:t>
            </a:r>
            <a:r>
              <a:rPr lang="en-US" sz="1000" dirty="0" err="1"/>
              <a:t>ului</a:t>
            </a:r>
            <a:r>
              <a:rPr lang="en-US" sz="1000" dirty="0"/>
              <a:t> </a:t>
            </a:r>
            <a:r>
              <a:rPr lang="en-US" sz="1000" dirty="0" err="1"/>
              <a:t>să</a:t>
            </a:r>
            <a:r>
              <a:rPr lang="en-US" sz="1000" dirty="0"/>
              <a:t> </a:t>
            </a:r>
            <a:r>
              <a:rPr lang="en-US" sz="1000" dirty="0" err="1"/>
              <a:t>comunice</a:t>
            </a:r>
            <a:r>
              <a:rPr lang="en-US" sz="1000" dirty="0"/>
              <a:t> cu </a:t>
            </a:r>
            <a:r>
              <a:rPr lang="en-US" sz="1000" dirty="0" err="1"/>
              <a:t>sistemul</a:t>
            </a:r>
            <a:r>
              <a:rPr lang="en-US" sz="1000" dirty="0"/>
              <a:t> de </a:t>
            </a:r>
            <a:r>
              <a:rPr lang="en-US" sz="1000" dirty="0" err="1"/>
              <a:t>operare</a:t>
            </a:r>
            <a:r>
              <a:rPr lang="en-US" sz="1000" dirty="0"/>
              <a:t> Windows. </a:t>
            </a:r>
            <a:r>
              <a:rPr lang="en-US" sz="1000" dirty="0" err="1"/>
              <a:t>Structura</a:t>
            </a:r>
            <a:r>
              <a:rPr lang="en-US" sz="1000" dirty="0"/>
              <a:t> lor </a:t>
            </a:r>
            <a:r>
              <a:rPr lang="en-US" sz="1000" dirty="0" err="1"/>
              <a:t>internă</a:t>
            </a:r>
            <a:r>
              <a:rPr lang="en-US" sz="1000" dirty="0"/>
              <a:t> este </a:t>
            </a:r>
            <a:r>
              <a:rPr lang="en-US" sz="1000" dirty="0" err="1"/>
              <a:t>similară</a:t>
            </a:r>
            <a:r>
              <a:rPr lang="en-US" sz="1000" dirty="0"/>
              <a:t> cu </a:t>
            </a:r>
            <a:r>
              <a:rPr lang="en-US" sz="1000" dirty="0" err="1"/>
              <a:t>cea</a:t>
            </a:r>
            <a:r>
              <a:rPr lang="en-US" sz="1000" dirty="0"/>
              <a:t> a </a:t>
            </a:r>
            <a:r>
              <a:rPr lang="en-US" sz="1000" dirty="0" err="1"/>
              <a:t>fișierelor</a:t>
            </a:r>
            <a:r>
              <a:rPr lang="en-US" sz="1000" dirty="0"/>
              <a:t> </a:t>
            </a:r>
            <a:r>
              <a:rPr lang="en-US" sz="1000" dirty="0" err="1"/>
              <a:t>executabile</a:t>
            </a:r>
            <a:r>
              <a:rPr lang="en-US" sz="1000" dirty="0"/>
              <a:t> PE (Portable Executable), care este </a:t>
            </a:r>
            <a:r>
              <a:rPr lang="en-US" sz="1000" dirty="0" err="1"/>
              <a:t>formatul</a:t>
            </a:r>
            <a:r>
              <a:rPr lang="en-US" sz="1000" dirty="0"/>
              <a:t> standard </a:t>
            </a:r>
            <a:r>
              <a:rPr lang="en-US" sz="1000" dirty="0" err="1"/>
              <a:t>pentru</a:t>
            </a:r>
            <a:r>
              <a:rPr lang="en-US" sz="1000" dirty="0"/>
              <a:t> </a:t>
            </a:r>
            <a:r>
              <a:rPr lang="en-US" sz="1000" dirty="0" err="1"/>
              <a:t>executabile</a:t>
            </a:r>
            <a:r>
              <a:rPr lang="en-US" sz="1000" dirty="0"/>
              <a:t>, DLL-</a:t>
            </a:r>
            <a:r>
              <a:rPr lang="en-US" sz="1000" dirty="0" err="1"/>
              <a:t>uri</a:t>
            </a:r>
            <a:r>
              <a:rPr lang="en-US" sz="1000" dirty="0"/>
              <a:t> </a:t>
            </a:r>
            <a:r>
              <a:rPr lang="en-US" sz="1000" dirty="0" err="1"/>
              <a:t>și</a:t>
            </a:r>
            <a:r>
              <a:rPr lang="en-US" sz="1000" dirty="0"/>
              <a:t> </a:t>
            </a:r>
            <a:r>
              <a:rPr lang="en-US" sz="1000" dirty="0" err="1"/>
              <a:t>drivere</a:t>
            </a:r>
            <a:r>
              <a:rPr lang="en-US" sz="1000" dirty="0"/>
              <a:t> </a:t>
            </a:r>
            <a:r>
              <a:rPr lang="en-US" sz="1000" dirty="0" err="1"/>
              <a:t>în</a:t>
            </a:r>
            <a:r>
              <a:rPr lang="en-US" sz="1000" dirty="0"/>
              <a:t> </a:t>
            </a:r>
            <a:r>
              <a:rPr lang="en-US" sz="1000" dirty="0" err="1"/>
              <a:t>sistemele</a:t>
            </a:r>
            <a:r>
              <a:rPr lang="en-US" sz="1000" dirty="0"/>
              <a:t> de </a:t>
            </a:r>
            <a:r>
              <a:rPr lang="en-US" sz="1000" dirty="0" err="1"/>
              <a:t>operare</a:t>
            </a:r>
            <a:r>
              <a:rPr lang="en-US" sz="1000" dirty="0"/>
              <a:t> Windows. </a:t>
            </a:r>
            <a:r>
              <a:rPr lang="en-US" sz="1000" dirty="0" err="1"/>
              <a:t>Aceasta</a:t>
            </a:r>
            <a:r>
              <a:rPr lang="en-US" sz="1000" dirty="0"/>
              <a:t> </a:t>
            </a:r>
            <a:r>
              <a:rPr lang="en-US" sz="1000" dirty="0" err="1"/>
              <a:t>înseamnă</a:t>
            </a:r>
            <a:r>
              <a:rPr lang="en-US" sz="1000" dirty="0"/>
              <a:t> </a:t>
            </a:r>
            <a:r>
              <a:rPr lang="en-US" sz="1000" dirty="0" err="1"/>
              <a:t>că</a:t>
            </a:r>
            <a:r>
              <a:rPr lang="en-US" sz="1000" dirty="0"/>
              <a:t> </a:t>
            </a:r>
            <a:r>
              <a:rPr lang="en-US" sz="1000" dirty="0" err="1"/>
              <a:t>fișierele</a:t>
            </a:r>
            <a:r>
              <a:rPr lang="en-US" sz="1000" dirty="0"/>
              <a:t> .sys </a:t>
            </a:r>
            <a:r>
              <a:rPr lang="en-US" sz="1000" dirty="0" err="1"/>
              <a:t>conțin</a:t>
            </a:r>
            <a:r>
              <a:rPr lang="en-US" sz="1000" dirty="0"/>
              <a:t> </a:t>
            </a:r>
            <a:r>
              <a:rPr lang="en-US" sz="1000" dirty="0" err="1"/>
              <a:t>atât</a:t>
            </a:r>
            <a:r>
              <a:rPr lang="en-US" sz="1000" dirty="0"/>
              <a:t> cod </a:t>
            </a:r>
            <a:r>
              <a:rPr lang="en-US" sz="1000" dirty="0" err="1"/>
              <a:t>executabil</a:t>
            </a:r>
            <a:r>
              <a:rPr lang="en-US" sz="1000" dirty="0"/>
              <a:t>, </a:t>
            </a:r>
            <a:r>
              <a:rPr lang="en-US" sz="1000" dirty="0" err="1"/>
              <a:t>cât</a:t>
            </a:r>
            <a:r>
              <a:rPr lang="en-US" sz="1000" dirty="0"/>
              <a:t> </a:t>
            </a:r>
            <a:r>
              <a:rPr lang="en-US" sz="1000" dirty="0" err="1"/>
              <a:t>și</a:t>
            </a:r>
            <a:r>
              <a:rPr lang="en-US" sz="1000" dirty="0"/>
              <a:t> date, </a:t>
            </a:r>
            <a:r>
              <a:rPr lang="en-US" sz="1000" dirty="0" err="1"/>
              <a:t>și</a:t>
            </a:r>
            <a:r>
              <a:rPr lang="en-US" sz="1000" dirty="0"/>
              <a:t> sunt </a:t>
            </a:r>
            <a:r>
              <a:rPr lang="en-US" sz="1000" dirty="0" err="1"/>
              <a:t>organizate</a:t>
            </a:r>
            <a:r>
              <a:rPr lang="en-US" sz="1000" dirty="0"/>
              <a:t> </a:t>
            </a:r>
            <a:r>
              <a:rPr lang="en-US" sz="1000" dirty="0" err="1"/>
              <a:t>într</a:t>
            </a:r>
            <a:r>
              <a:rPr lang="en-US" sz="1000" dirty="0"/>
              <a:t>-o </a:t>
            </a:r>
            <a:r>
              <a:rPr lang="en-US" sz="1000" dirty="0" err="1"/>
              <a:t>serie</a:t>
            </a:r>
            <a:r>
              <a:rPr lang="en-US" sz="1000" dirty="0"/>
              <a:t> de </a:t>
            </a:r>
            <a:r>
              <a:rPr lang="en-US" sz="1000" dirty="0" err="1"/>
              <a:t>secțiuni</a:t>
            </a:r>
            <a:r>
              <a:rPr lang="en-US" sz="1000" dirty="0"/>
              <a:t> cu </a:t>
            </a:r>
            <a:r>
              <a:rPr lang="en-US" sz="1000" dirty="0" err="1"/>
              <a:t>diferite</a:t>
            </a:r>
            <a:r>
              <a:rPr lang="en-US" sz="1000" dirty="0"/>
              <a:t> </a:t>
            </a:r>
            <a:r>
              <a:rPr lang="en-US" sz="1000" dirty="0" err="1"/>
              <a:t>scopuri</a:t>
            </a:r>
            <a:r>
              <a:rPr lang="en-US" sz="1000" dirty="0"/>
              <a:t>.</a:t>
            </a:r>
          </a:p>
        </p:txBody>
      </p:sp>
      <p:sp>
        <p:nvSpPr>
          <p:cNvPr id="7" name="Flowchart: Process 6"/>
          <p:cNvSpPr/>
          <p:nvPr/>
        </p:nvSpPr>
        <p:spPr>
          <a:xfrm>
            <a:off x="6036275" y="4287793"/>
            <a:ext cx="5713849" cy="1624915"/>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8" name="Flowchart: Process 7"/>
          <p:cNvSpPr/>
          <p:nvPr/>
        </p:nvSpPr>
        <p:spPr>
          <a:xfrm>
            <a:off x="6036274" y="1959539"/>
            <a:ext cx="5713849" cy="98754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21845047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Fișierele</a:t>
            </a:r>
            <a:r>
              <a:rPr lang="en-US" dirty="0"/>
              <a:t> .</a:t>
            </a:r>
            <a:r>
              <a:rPr lang="en-US" dirty="0" err="1"/>
              <a:t>dll</a:t>
            </a:r>
            <a:r>
              <a:rPr lang="en-US" dirty="0"/>
              <a:t> (Dynamic Link Libraries) </a:t>
            </a:r>
            <a:br>
              <a:rPr lang="en-US" dirty="0"/>
            </a:br>
            <a:r>
              <a:rPr lang="en-US" sz="1800" dirty="0" err="1"/>
              <a:t>Structura</a:t>
            </a:r>
            <a:r>
              <a:rPr lang="en-US" sz="1800" dirty="0"/>
              <a:t> </a:t>
            </a:r>
            <a:r>
              <a:rPr lang="en-US" sz="1800" dirty="0" err="1"/>
              <a:t>unui</a:t>
            </a:r>
            <a:r>
              <a:rPr lang="en-US" sz="1800" dirty="0"/>
              <a:t> </a:t>
            </a:r>
            <a:r>
              <a:rPr lang="en-US" sz="1800" dirty="0" err="1"/>
              <a:t>fișier</a:t>
            </a:r>
            <a:r>
              <a:rPr lang="en-US" sz="1800" dirty="0"/>
              <a:t> .</a:t>
            </a:r>
            <a:r>
              <a:rPr lang="en-US" sz="1800" dirty="0" err="1"/>
              <a:t>dll</a:t>
            </a:r>
            <a:r>
              <a:rPr lang="en-US" sz="1800" dirty="0"/>
              <a:t> este, </a:t>
            </a:r>
            <a:r>
              <a:rPr lang="en-US" sz="1800" dirty="0" err="1"/>
              <a:t>prin</a:t>
            </a:r>
            <a:r>
              <a:rPr lang="en-US" sz="1800" dirty="0"/>
              <a:t> </a:t>
            </a:r>
            <a:r>
              <a:rPr lang="en-US" sz="1800" dirty="0" err="1"/>
              <a:t>urmare</a:t>
            </a:r>
            <a:r>
              <a:rPr lang="en-US" sz="1800" dirty="0"/>
              <a:t>, </a:t>
            </a:r>
            <a:r>
              <a:rPr lang="en-US" sz="1800" dirty="0" err="1"/>
              <a:t>similară</a:t>
            </a:r>
            <a:r>
              <a:rPr lang="en-US" sz="1800" dirty="0"/>
              <a:t> cu </a:t>
            </a:r>
            <a:r>
              <a:rPr lang="en-US" sz="1800" dirty="0" err="1"/>
              <a:t>cea</a:t>
            </a:r>
            <a:r>
              <a:rPr lang="en-US" sz="1800" dirty="0"/>
              <a:t> a </a:t>
            </a:r>
            <a:r>
              <a:rPr lang="en-US" sz="1800" dirty="0" err="1"/>
              <a:t>altor</a:t>
            </a:r>
            <a:r>
              <a:rPr lang="en-US" sz="1800" dirty="0"/>
              <a:t> </a:t>
            </a:r>
            <a:r>
              <a:rPr lang="en-US" sz="1800" dirty="0" err="1"/>
              <a:t>fișiere</a:t>
            </a:r>
            <a:r>
              <a:rPr lang="en-US" sz="1800" dirty="0"/>
              <a:t> PE</a:t>
            </a:r>
          </a:p>
        </p:txBody>
      </p:sp>
      <p:sp>
        <p:nvSpPr>
          <p:cNvPr id="4" name="Rectangle 1"/>
          <p:cNvSpPr>
            <a:spLocks noGrp="1" noChangeArrowheads="1"/>
          </p:cNvSpPr>
          <p:nvPr>
            <p:ph idx="1"/>
          </p:nvPr>
        </p:nvSpPr>
        <p:spPr bwMode="auto">
          <a:xfrm>
            <a:off x="506036" y="2146843"/>
            <a:ext cx="10421443"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lvl="0" indent="0" defTabSz="914400" eaLnBrk="0" fontAlgn="base" hangingPunct="0">
              <a:spcBef>
                <a:spcPct val="0"/>
              </a:spcBef>
              <a:spcAft>
                <a:spcPct val="0"/>
              </a:spcAft>
              <a:buClrTx/>
              <a:buSzTx/>
              <a:buNone/>
            </a:pPr>
            <a:r>
              <a:rPr lang="en-US" sz="1400" dirty="0" err="1">
                <a:solidFill>
                  <a:srgbClr val="C00000"/>
                </a:solidFill>
                <a:latin typeface="Consolas" panose="020B0609020204030204" pitchFamily="49" charset="0"/>
              </a:rPr>
              <a:t>Fișier</a:t>
            </a:r>
            <a:r>
              <a:rPr lang="en-US" sz="1400" dirty="0">
                <a:solidFill>
                  <a:srgbClr val="C00000"/>
                </a:solidFill>
                <a:latin typeface="Consolas" panose="020B0609020204030204" pitchFamily="49" charset="0"/>
              </a:rPr>
              <a:t> </a:t>
            </a:r>
            <a:r>
              <a:rPr lang="en-US" sz="1400" b="1" dirty="0">
                <a:solidFill>
                  <a:srgbClr val="C00000"/>
                </a:solidFill>
                <a:latin typeface="Consolas" panose="020B0609020204030204" pitchFamily="49" charset="0"/>
              </a:rPr>
              <a:t>.</a:t>
            </a:r>
            <a:r>
              <a:rPr lang="en-US" sz="1400" b="1" dirty="0" err="1">
                <a:solidFill>
                  <a:srgbClr val="C00000"/>
                </a:solidFill>
                <a:latin typeface="Consolas" panose="020B0609020204030204" pitchFamily="49" charset="0"/>
              </a:rPr>
              <a:t>dll</a:t>
            </a:r>
            <a:r>
              <a:rPr lang="en-US" sz="1400" b="1" dirty="0">
                <a:solidFill>
                  <a:srgbClr val="C00000"/>
                </a:solidFill>
                <a:latin typeface="Consolas" panose="020B0609020204030204" pitchFamily="49" charset="0"/>
              </a:rPr>
              <a:t> </a:t>
            </a:r>
            <a:r>
              <a:rPr lang="en-US" sz="1400" dirty="0">
                <a:solidFill>
                  <a:schemeClr val="tx1"/>
                </a:solidFill>
                <a:latin typeface="Consolas" panose="020B0609020204030204" pitchFamily="49" charset="0"/>
              </a:rPr>
              <a:t>(Dynamic Link Library)</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a:t>
            </a:r>
            <a:r>
              <a:rPr lang="en-US" sz="1400" b="1" dirty="0" err="1">
                <a:solidFill>
                  <a:schemeClr val="tx1"/>
                </a:solidFill>
                <a:latin typeface="Consolas" panose="020B0609020204030204" pitchFamily="49" charset="0"/>
              </a:rPr>
              <a:t>Antetul</a:t>
            </a:r>
            <a:r>
              <a:rPr lang="en-US" sz="1400" b="1" dirty="0">
                <a:solidFill>
                  <a:schemeClr val="tx1"/>
                </a:solidFill>
                <a:latin typeface="Consolas" panose="020B0609020204030204" pitchFamily="49" charset="0"/>
              </a:rPr>
              <a:t> DOS (DOS Header)</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err="1">
                <a:solidFill>
                  <a:srgbClr val="C00000"/>
                </a:solidFill>
                <a:latin typeface="Consolas" panose="020B0609020204030204" pitchFamily="49" charset="0"/>
              </a:rPr>
              <a:t>POINȚEază</a:t>
            </a:r>
            <a:r>
              <a:rPr lang="en-US" sz="1400" dirty="0">
                <a:solidFill>
                  <a:srgbClr val="C00000"/>
                </a:solidFill>
                <a:latin typeface="Consolas" panose="020B0609020204030204" pitchFamily="49" charset="0"/>
              </a:rPr>
              <a:t> </a:t>
            </a:r>
            <a:r>
              <a:rPr lang="en-US" sz="1400" dirty="0" err="1">
                <a:solidFill>
                  <a:srgbClr val="C00000"/>
                </a:solidFill>
                <a:latin typeface="Consolas" panose="020B0609020204030204" pitchFamily="49" charset="0"/>
              </a:rPr>
              <a:t>către</a:t>
            </a:r>
            <a:r>
              <a:rPr lang="en-US" sz="1400" dirty="0">
                <a:solidFill>
                  <a:srgbClr val="C00000"/>
                </a:solidFill>
                <a:latin typeface="Consolas" panose="020B0609020204030204" pitchFamily="49" charset="0"/>
              </a:rPr>
              <a:t> </a:t>
            </a:r>
            <a:r>
              <a:rPr lang="en-US" sz="1400" dirty="0" err="1">
                <a:solidFill>
                  <a:srgbClr val="C00000"/>
                </a:solidFill>
                <a:latin typeface="Consolas" panose="020B0609020204030204" pitchFamily="49" charset="0"/>
              </a:rPr>
              <a:t>Antetul</a:t>
            </a:r>
            <a:r>
              <a:rPr lang="en-US" sz="1400" dirty="0">
                <a:solidFill>
                  <a:srgbClr val="C00000"/>
                </a:solidFill>
                <a:latin typeface="Consolas" panose="020B0609020204030204" pitchFamily="49" charset="0"/>
              </a:rPr>
              <a:t> PE</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a:t>
            </a:r>
            <a:r>
              <a:rPr lang="en-US" sz="1400" b="1" dirty="0" err="1">
                <a:solidFill>
                  <a:schemeClr val="tx1"/>
                </a:solidFill>
                <a:latin typeface="Consolas" panose="020B0609020204030204" pitchFamily="49" charset="0"/>
              </a:rPr>
              <a:t>Antetul</a:t>
            </a:r>
            <a:r>
              <a:rPr lang="en-US" sz="1400" b="1" dirty="0">
                <a:solidFill>
                  <a:schemeClr val="tx1"/>
                </a:solidFill>
                <a:latin typeface="Consolas" panose="020B0609020204030204" pitchFamily="49" charset="0"/>
              </a:rPr>
              <a:t> PE (Portable Executable Header)</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err="1">
                <a:solidFill>
                  <a:srgbClr val="C00000"/>
                </a:solidFill>
                <a:latin typeface="Consolas" panose="020B0609020204030204" pitchFamily="49" charset="0"/>
              </a:rPr>
              <a:t>Antetul</a:t>
            </a:r>
            <a:r>
              <a:rPr lang="en-US" sz="1400" dirty="0">
                <a:solidFill>
                  <a:srgbClr val="C00000"/>
                </a:solidFill>
                <a:latin typeface="Consolas" panose="020B0609020204030204" pitchFamily="49" charset="0"/>
              </a:rPr>
              <a:t> File </a:t>
            </a:r>
            <a:r>
              <a:rPr lang="en-US" sz="1400" dirty="0">
                <a:solidFill>
                  <a:schemeClr val="tx1"/>
                </a:solidFill>
                <a:latin typeface="Consolas" panose="020B0609020204030204" pitchFamily="49" charset="0"/>
              </a:rPr>
              <a:t>(</a:t>
            </a:r>
            <a:r>
              <a:rPr lang="en-US" sz="1400" dirty="0" err="1">
                <a:solidFill>
                  <a:schemeClr val="tx1"/>
                </a:solidFill>
                <a:latin typeface="Consolas" panose="020B0609020204030204" pitchFamily="49" charset="0"/>
              </a:rPr>
              <a:t>Informații</a:t>
            </a:r>
            <a:r>
              <a:rPr lang="en-US" sz="1400" dirty="0">
                <a:solidFill>
                  <a:schemeClr val="tx1"/>
                </a:solidFill>
                <a:latin typeface="Consolas" panose="020B0609020204030204" pitchFamily="49" charset="0"/>
              </a:rPr>
              <a:t> generale </a:t>
            </a:r>
            <a:r>
              <a:rPr lang="en-US" sz="1400" dirty="0" err="1">
                <a:solidFill>
                  <a:schemeClr val="tx1"/>
                </a:solidFill>
                <a:latin typeface="Consolas" panose="020B0609020204030204" pitchFamily="49" charset="0"/>
              </a:rPr>
              <a:t>despre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fișier</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err="1">
                <a:solidFill>
                  <a:srgbClr val="C00000"/>
                </a:solidFill>
                <a:latin typeface="Consolas" panose="020B0609020204030204" pitchFamily="49" charset="0"/>
              </a:rPr>
              <a:t>Antetul</a:t>
            </a:r>
            <a:r>
              <a:rPr lang="en-US" sz="1400" dirty="0">
                <a:solidFill>
                  <a:srgbClr val="C00000"/>
                </a:solidFill>
                <a:latin typeface="Consolas" panose="020B0609020204030204" pitchFamily="49" charset="0"/>
              </a:rPr>
              <a:t> Optional </a:t>
            </a:r>
            <a:r>
              <a:rPr lang="en-US" sz="1400" dirty="0">
                <a:solidFill>
                  <a:schemeClr val="tx1"/>
                </a:solidFill>
                <a:latin typeface="Consolas" panose="020B0609020204030204" pitchFamily="49" charset="0"/>
              </a:rPr>
              <a:t>(</a:t>
            </a:r>
            <a:r>
              <a:rPr lang="en-US" sz="1400" dirty="0" err="1">
                <a:solidFill>
                  <a:schemeClr val="tx1"/>
                </a:solidFill>
                <a:latin typeface="Consolas" panose="020B0609020204030204" pitchFamily="49" charset="0"/>
              </a:rPr>
              <a:t>Setări</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specifice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adrese</a:t>
            </a:r>
            <a:r>
              <a:rPr lang="en-US" sz="1400" dirty="0">
                <a:solidFill>
                  <a:schemeClr val="tx1"/>
                </a:solidFill>
                <a:latin typeface="Consolas" panose="020B0609020204030204" pitchFamily="49" charset="0"/>
              </a:rPr>
              <a:t> de </a:t>
            </a:r>
            <a:r>
              <a:rPr lang="en-US" sz="1400" dirty="0" err="1">
                <a:solidFill>
                  <a:schemeClr val="tx1"/>
                </a:solidFill>
                <a:latin typeface="Consolas" panose="020B0609020204030204" pitchFamily="49" charset="0"/>
              </a:rPr>
              <a:t>intrare</a:t>
            </a:r>
            <a:r>
              <a:rPr lang="en-US" sz="1400" dirty="0">
                <a:solidFill>
                  <a:schemeClr val="tx1"/>
                </a:solidFill>
                <a:latin typeface="Consolas" panose="020B0609020204030204" pitchFamily="49" charset="0"/>
              </a:rPr>
              <a:t>, etc.)</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err="1">
                <a:solidFill>
                  <a:srgbClr val="C00000"/>
                </a:solidFill>
                <a:latin typeface="Consolas" panose="020B0609020204030204" pitchFamily="49" charset="0"/>
              </a:rPr>
              <a:t>Tabelele</a:t>
            </a:r>
            <a:r>
              <a:rPr lang="en-US" sz="1400" dirty="0">
                <a:solidFill>
                  <a:srgbClr val="C00000"/>
                </a:solidFill>
                <a:latin typeface="Consolas" panose="020B0609020204030204" pitchFamily="49" charset="0"/>
              </a:rPr>
              <a:t> de </a:t>
            </a:r>
            <a:r>
              <a:rPr lang="en-US" sz="1400" dirty="0" err="1">
                <a:solidFill>
                  <a:srgbClr val="C00000"/>
                </a:solidFill>
                <a:latin typeface="Consolas" panose="020B0609020204030204" pitchFamily="49" charset="0"/>
              </a:rPr>
              <a:t>Secțiuni</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Descrie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secțiunile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fișierului</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a:t>
            </a:r>
            <a:r>
              <a:rPr lang="en-US" sz="1400" b="1" dirty="0" err="1">
                <a:solidFill>
                  <a:schemeClr val="tx1"/>
                </a:solidFill>
                <a:latin typeface="Consolas" panose="020B0609020204030204" pitchFamily="49" charset="0"/>
              </a:rPr>
              <a:t>Secțiuni</a:t>
            </a:r>
            <a:endParaRPr lang="en-US" sz="1400" b="1" dirty="0">
              <a:solidFill>
                <a:schemeClr val="tx1"/>
              </a:solidFill>
              <a:latin typeface="Consolas" panose="020B0609020204030204" pitchFamily="49" charset="0"/>
            </a:endParaRP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a:solidFill>
                  <a:srgbClr val="C00000"/>
                </a:solidFill>
                <a:latin typeface="Consolas" panose="020B0609020204030204" pitchFamily="49" charset="0"/>
              </a:rPr>
              <a:t>.text </a:t>
            </a:r>
            <a:r>
              <a:rPr lang="en-US" sz="1400" dirty="0">
                <a:solidFill>
                  <a:schemeClr val="tx1"/>
                </a:solidFill>
                <a:latin typeface="Consolas" panose="020B0609020204030204" pitchFamily="49" charset="0"/>
              </a:rPr>
              <a:t>(</a:t>
            </a:r>
            <a:r>
              <a:rPr lang="en-US" sz="1400" dirty="0" err="1">
                <a:solidFill>
                  <a:schemeClr val="tx1"/>
                </a:solidFill>
                <a:latin typeface="Consolas" panose="020B0609020204030204" pitchFamily="49" charset="0"/>
              </a:rPr>
              <a:t>Codul</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executabil</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a:solidFill>
                  <a:srgbClr val="C00000"/>
                </a:solidFill>
                <a:latin typeface="Consolas" panose="020B0609020204030204" pitchFamily="49" charset="0"/>
              </a:rPr>
              <a:t>.data </a:t>
            </a:r>
            <a:r>
              <a:rPr lang="en-US" sz="1400" dirty="0">
                <a:solidFill>
                  <a:schemeClr val="tx1"/>
                </a:solidFill>
                <a:latin typeface="Consolas" panose="020B0609020204030204" pitchFamily="49" charset="0"/>
              </a:rPr>
              <a:t>(Date </a:t>
            </a:r>
            <a:r>
              <a:rPr lang="en-US" sz="1400" dirty="0" err="1">
                <a:solidFill>
                  <a:schemeClr val="tx1"/>
                </a:solidFill>
                <a:latin typeface="Consolas" panose="020B0609020204030204" pitchFamily="49" charset="0"/>
              </a:rPr>
              <a:t>inițializate</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a:solidFill>
                  <a:srgbClr val="C00000"/>
                </a:solidFill>
                <a:latin typeface="Consolas" panose="020B0609020204030204" pitchFamily="49" charset="0"/>
              </a:rPr>
              <a:t>.</a:t>
            </a:r>
            <a:r>
              <a:rPr lang="en-US" sz="1400" dirty="0" err="1">
                <a:solidFill>
                  <a:srgbClr val="C00000"/>
                </a:solidFill>
                <a:latin typeface="Consolas" panose="020B0609020204030204" pitchFamily="49" charset="0"/>
              </a:rPr>
              <a:t>rdata</a:t>
            </a:r>
            <a:r>
              <a:rPr lang="en-US" sz="1400" dirty="0">
                <a:solidFill>
                  <a:srgbClr val="C00000"/>
                </a:solidFill>
                <a:latin typeface="Consolas" panose="020B0609020204030204" pitchFamily="49" charset="0"/>
              </a:rPr>
              <a:t> </a:t>
            </a:r>
            <a:r>
              <a:rPr lang="en-US" sz="1400" dirty="0">
                <a:solidFill>
                  <a:schemeClr val="tx1"/>
                </a:solidFill>
                <a:latin typeface="Consolas" panose="020B0609020204030204" pitchFamily="49" charset="0"/>
              </a:rPr>
              <a:t>(Date </a:t>
            </a:r>
            <a:r>
              <a:rPr lang="en-US" sz="1400" dirty="0" err="1">
                <a:solidFill>
                  <a:schemeClr val="tx1"/>
                </a:solidFill>
                <a:latin typeface="Consolas" panose="020B0609020204030204" pitchFamily="49" charset="0"/>
              </a:rPr>
              <a:t>doar</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pentru</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citire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inclusiv</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informații</a:t>
            </a:r>
            <a:r>
              <a:rPr lang="en-US" sz="1400" dirty="0">
                <a:solidFill>
                  <a:schemeClr val="tx1"/>
                </a:solidFill>
                <a:latin typeface="Consolas" panose="020B0609020204030204" pitchFamily="49" charset="0"/>
              </a:rPr>
              <a:t> de import/export)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a:solidFill>
                  <a:srgbClr val="C00000"/>
                </a:solidFill>
                <a:latin typeface="Consolas" panose="020B0609020204030204" pitchFamily="49" charset="0"/>
              </a:rPr>
              <a:t>.</a:t>
            </a:r>
            <a:r>
              <a:rPr lang="en-US" sz="1400" dirty="0" err="1">
                <a:solidFill>
                  <a:srgbClr val="C00000"/>
                </a:solidFill>
                <a:latin typeface="Consolas" panose="020B0609020204030204" pitchFamily="49" charset="0"/>
              </a:rPr>
              <a:t>bss</a:t>
            </a:r>
            <a:r>
              <a:rPr lang="en-US" sz="1400" dirty="0">
                <a:solidFill>
                  <a:srgbClr val="C00000"/>
                </a:solidFill>
                <a:latin typeface="Consolas" panose="020B0609020204030204" pitchFamily="49" charset="0"/>
              </a:rPr>
              <a:t> </a:t>
            </a:r>
            <a:r>
              <a:rPr lang="en-US" sz="1400" dirty="0">
                <a:solidFill>
                  <a:schemeClr val="tx1"/>
                </a:solidFill>
                <a:latin typeface="Consolas" panose="020B0609020204030204" pitchFamily="49" charset="0"/>
              </a:rPr>
              <a:t>(Date </a:t>
            </a:r>
            <a:r>
              <a:rPr lang="en-US" sz="1400" dirty="0" err="1">
                <a:solidFill>
                  <a:schemeClr val="tx1"/>
                </a:solidFill>
                <a:latin typeface="Consolas" panose="020B0609020204030204" pitchFamily="49" charset="0"/>
              </a:rPr>
              <a:t>neinițializate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rareori</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prezent</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în</a:t>
            </a:r>
            <a:r>
              <a:rPr lang="en-US" sz="1400" dirty="0">
                <a:solidFill>
                  <a:schemeClr val="tx1"/>
                </a:solidFill>
                <a:latin typeface="Consolas" panose="020B0609020204030204" pitchFamily="49" charset="0"/>
              </a:rPr>
              <a:t> DLL-</a:t>
            </a:r>
            <a:r>
              <a:rPr lang="en-US" sz="1400" dirty="0" err="1">
                <a:solidFill>
                  <a:schemeClr val="tx1"/>
                </a:solidFill>
                <a:latin typeface="Consolas" panose="020B0609020204030204" pitchFamily="49" charset="0"/>
              </a:rPr>
              <a:t>uri</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a:solidFill>
                  <a:srgbClr val="C00000"/>
                </a:solidFill>
                <a:latin typeface="Consolas" panose="020B0609020204030204" pitchFamily="49" charset="0"/>
              </a:rPr>
              <a:t>.</a:t>
            </a:r>
            <a:r>
              <a:rPr lang="en-US" sz="1400" dirty="0" err="1">
                <a:solidFill>
                  <a:srgbClr val="C00000"/>
                </a:solidFill>
                <a:latin typeface="Consolas" panose="020B0609020204030204" pitchFamily="49" charset="0"/>
              </a:rPr>
              <a:t>edata</a:t>
            </a:r>
            <a:r>
              <a:rPr lang="en-US" sz="1400" dirty="0">
                <a:solidFill>
                  <a:srgbClr val="C00000"/>
                </a:solidFill>
                <a:latin typeface="Consolas" panose="020B0609020204030204" pitchFamily="49" charset="0"/>
              </a:rPr>
              <a:t> </a:t>
            </a:r>
            <a:r>
              <a:rPr lang="en-US" sz="1400" dirty="0">
                <a:solidFill>
                  <a:schemeClr val="tx1"/>
                </a:solidFill>
                <a:latin typeface="Consolas" panose="020B0609020204030204" pitchFamily="49" charset="0"/>
              </a:rPr>
              <a:t>(</a:t>
            </a:r>
            <a:r>
              <a:rPr lang="en-US" sz="1400" dirty="0" err="1">
                <a:solidFill>
                  <a:schemeClr val="tx1"/>
                </a:solidFill>
                <a:latin typeface="Consolas" panose="020B0609020204030204" pitchFamily="49" charset="0"/>
              </a:rPr>
              <a:t>Exporturile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fișierului</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funcțiile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disponibile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pentru</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alte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programe</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a:solidFill>
                  <a:srgbClr val="C00000"/>
                </a:solidFill>
                <a:latin typeface="Consolas" panose="020B0609020204030204" pitchFamily="49" charset="0"/>
              </a:rPr>
              <a:t>.</a:t>
            </a:r>
            <a:r>
              <a:rPr lang="en-US" sz="1400" dirty="0" err="1">
                <a:solidFill>
                  <a:srgbClr val="C00000"/>
                </a:solidFill>
                <a:latin typeface="Consolas" panose="020B0609020204030204" pitchFamily="49" charset="0"/>
              </a:rPr>
              <a:t>idata</a:t>
            </a:r>
            <a:r>
              <a:rPr lang="en-US" sz="1400" dirty="0">
                <a:solidFill>
                  <a:srgbClr val="C00000"/>
                </a:solidFill>
                <a:latin typeface="Consolas" panose="020B0609020204030204" pitchFamily="49" charset="0"/>
              </a:rPr>
              <a:t> </a:t>
            </a:r>
            <a:r>
              <a:rPr lang="en-US" sz="1400" dirty="0">
                <a:solidFill>
                  <a:schemeClr val="tx1"/>
                </a:solidFill>
                <a:latin typeface="Consolas" panose="020B0609020204030204" pitchFamily="49" charset="0"/>
              </a:rPr>
              <a:t>(</a:t>
            </a:r>
            <a:r>
              <a:rPr lang="en-US" sz="1400" dirty="0" err="1">
                <a:solidFill>
                  <a:schemeClr val="tx1"/>
                </a:solidFill>
                <a:latin typeface="Consolas" panose="020B0609020204030204" pitchFamily="49" charset="0"/>
              </a:rPr>
              <a:t>Importurile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fișierului</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funcțiile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utilizate</a:t>
            </a:r>
            <a:r>
              <a:rPr lang="en-US" sz="1400" dirty="0">
                <a:solidFill>
                  <a:schemeClr val="tx1"/>
                </a:solidFill>
                <a:latin typeface="Consolas" panose="020B0609020204030204" pitchFamily="49" charset="0"/>
              </a:rPr>
              <a:t> din </a:t>
            </a:r>
            <a:r>
              <a:rPr lang="en-US" sz="1400" dirty="0" err="1">
                <a:solidFill>
                  <a:schemeClr val="tx1"/>
                </a:solidFill>
                <a:latin typeface="Consolas" panose="020B0609020204030204" pitchFamily="49" charset="0"/>
              </a:rPr>
              <a:t>alte</a:t>
            </a:r>
            <a:r>
              <a:rPr lang="en-US" sz="1400" dirty="0">
                <a:solidFill>
                  <a:schemeClr val="tx1"/>
                </a:solidFill>
                <a:latin typeface="Consolas" panose="020B0609020204030204" pitchFamily="49" charset="0"/>
              </a:rPr>
              <a:t> DLL-</a:t>
            </a:r>
            <a:r>
              <a:rPr lang="en-US" sz="1400" dirty="0" err="1">
                <a:solidFill>
                  <a:schemeClr val="tx1"/>
                </a:solidFill>
                <a:latin typeface="Consolas" panose="020B0609020204030204" pitchFamily="49" charset="0"/>
              </a:rPr>
              <a:t>uri</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a:solidFill>
                  <a:srgbClr val="C00000"/>
                </a:solidFill>
                <a:latin typeface="Consolas" panose="020B0609020204030204" pitchFamily="49" charset="0"/>
              </a:rPr>
              <a:t>.</a:t>
            </a:r>
            <a:r>
              <a:rPr lang="en-US" sz="1400" dirty="0" err="1">
                <a:solidFill>
                  <a:srgbClr val="C00000"/>
                </a:solidFill>
                <a:latin typeface="Consolas" panose="020B0609020204030204" pitchFamily="49" charset="0"/>
              </a:rPr>
              <a:t>reloc</a:t>
            </a:r>
            <a:r>
              <a:rPr lang="en-US" sz="1400" dirty="0">
                <a:solidFill>
                  <a:srgbClr val="C00000"/>
                </a:solidFill>
                <a:latin typeface="Consolas" panose="020B0609020204030204" pitchFamily="49" charset="0"/>
              </a:rPr>
              <a:t> </a:t>
            </a:r>
            <a:r>
              <a:rPr lang="en-US" sz="1400" dirty="0">
                <a:solidFill>
                  <a:schemeClr val="tx1"/>
                </a:solidFill>
                <a:latin typeface="Consolas" panose="020B0609020204030204" pitchFamily="49" charset="0"/>
              </a:rPr>
              <a:t>(</a:t>
            </a:r>
            <a:r>
              <a:rPr lang="en-US" sz="1400" dirty="0" err="1">
                <a:solidFill>
                  <a:schemeClr val="tx1"/>
                </a:solidFill>
                <a:latin typeface="Consolas" panose="020B0609020204030204" pitchFamily="49" charset="0"/>
              </a:rPr>
              <a:t>Informații</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pentru</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realocare</a:t>
            </a:r>
            <a:r>
              <a:rPr lang="en-US" sz="1400" dirty="0">
                <a:solidFill>
                  <a:schemeClr val="tx1"/>
                </a:solidFill>
                <a:latin typeface="Consolas" panose="020B0609020204030204" pitchFamily="49" charset="0"/>
              </a:rPr>
              <a:t>, DLL-</a:t>
            </a:r>
            <a:r>
              <a:rPr lang="en-US" sz="1400" dirty="0" err="1">
                <a:solidFill>
                  <a:schemeClr val="tx1"/>
                </a:solidFill>
                <a:latin typeface="Consolas" panose="020B0609020204030204" pitchFamily="49" charset="0"/>
              </a:rPr>
              <a:t>uri</a:t>
            </a:r>
            <a:r>
              <a:rPr lang="en-US" sz="1400" dirty="0">
                <a:solidFill>
                  <a:schemeClr val="tx1"/>
                </a:solidFill>
                <a:latin typeface="Consolas" panose="020B0609020204030204" pitchFamily="49" charset="0"/>
              </a:rPr>
              <a:t> care </a:t>
            </a:r>
            <a:r>
              <a:rPr lang="en-US" sz="1400" dirty="0" err="1">
                <a:solidFill>
                  <a:schemeClr val="tx1"/>
                </a:solidFill>
                <a:latin typeface="Consolas" panose="020B0609020204030204" pitchFamily="49" charset="0"/>
              </a:rPr>
              <a:t>trebuie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să</a:t>
            </a:r>
            <a:r>
              <a:rPr lang="en-US" sz="1400" dirty="0">
                <a:solidFill>
                  <a:schemeClr val="tx1"/>
                </a:solidFill>
                <a:latin typeface="Consolas" panose="020B0609020204030204" pitchFamily="49" charset="0"/>
              </a:rPr>
              <a:t> fie </a:t>
            </a:r>
            <a:r>
              <a:rPr lang="en-US" sz="1400" dirty="0" err="1">
                <a:solidFill>
                  <a:schemeClr val="tx1"/>
                </a:solidFill>
                <a:latin typeface="Consolas" panose="020B0609020204030204" pitchFamily="49" charset="0"/>
              </a:rPr>
              <a:t>flexibile</a:t>
            </a:r>
            <a:r>
              <a:rPr lang="en-US" sz="1400" dirty="0">
                <a:solidFill>
                  <a:schemeClr val="tx1"/>
                </a:solidFill>
                <a:latin typeface="Consolas" panose="020B0609020204030204" pitchFamily="49" charset="0"/>
              </a:rPr>
              <a:t> la </a:t>
            </a:r>
            <a:r>
              <a:rPr lang="en-US" sz="1400" dirty="0" err="1">
                <a:solidFill>
                  <a:schemeClr val="tx1"/>
                </a:solidFill>
                <a:latin typeface="Consolas" panose="020B0609020204030204" pitchFamily="49" charset="0"/>
              </a:rPr>
              <a:t>adresele</a:t>
            </a:r>
            <a:r>
              <a:rPr lang="en-US" sz="1400" dirty="0">
                <a:solidFill>
                  <a:schemeClr val="tx1"/>
                </a:solidFill>
                <a:latin typeface="Consolas" panose="020B0609020204030204" pitchFamily="49" charset="0"/>
              </a:rPr>
              <a:t> de </a:t>
            </a:r>
            <a:r>
              <a:rPr lang="en-US" sz="1400" dirty="0" err="1">
                <a:solidFill>
                  <a:schemeClr val="tx1"/>
                </a:solidFill>
                <a:latin typeface="Consolas" panose="020B0609020204030204" pitchFamily="49" charset="0"/>
              </a:rPr>
              <a:t>memorie</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a:solidFill>
                  <a:srgbClr val="C00000"/>
                </a:solidFill>
                <a:latin typeface="Consolas" panose="020B0609020204030204" pitchFamily="49" charset="0"/>
              </a:rPr>
              <a:t>.</a:t>
            </a:r>
            <a:r>
              <a:rPr lang="en-US" sz="1400" dirty="0" err="1">
                <a:solidFill>
                  <a:srgbClr val="C00000"/>
                </a:solidFill>
                <a:latin typeface="Consolas" panose="020B0609020204030204" pitchFamily="49" charset="0"/>
              </a:rPr>
              <a:t>rsrc</a:t>
            </a:r>
            <a:r>
              <a:rPr lang="en-US" sz="1400" dirty="0">
                <a:solidFill>
                  <a:srgbClr val="C00000"/>
                </a:solidFill>
                <a:latin typeface="Consolas" panose="020B0609020204030204" pitchFamily="49" charset="0"/>
              </a:rPr>
              <a:t> </a:t>
            </a:r>
            <a:r>
              <a:rPr lang="en-US" sz="1400" dirty="0">
                <a:solidFill>
                  <a:schemeClr val="tx1"/>
                </a:solidFill>
                <a:latin typeface="Consolas" panose="020B0609020204030204" pitchFamily="49" charset="0"/>
              </a:rPr>
              <a:t>(</a:t>
            </a:r>
            <a:r>
              <a:rPr lang="en-US" sz="1400" dirty="0" err="1">
                <a:solidFill>
                  <a:schemeClr val="tx1"/>
                </a:solidFill>
                <a:latin typeface="Consolas" panose="020B0609020204030204" pitchFamily="49" charset="0"/>
              </a:rPr>
              <a:t>Resurse</a:t>
            </a:r>
            <a:r>
              <a:rPr lang="en-US" sz="1400" dirty="0">
                <a:solidFill>
                  <a:schemeClr val="tx1"/>
                </a:solidFill>
                <a:latin typeface="Consolas" panose="020B0609020204030204" pitchFamily="49" charset="0"/>
              </a:rPr>
              <a:t>, ex. </a:t>
            </a:r>
            <a:r>
              <a:rPr lang="en-US" sz="1400" dirty="0" err="1">
                <a:solidFill>
                  <a:schemeClr val="tx1"/>
                </a:solidFill>
                <a:latin typeface="Consolas" panose="020B0609020204030204" pitchFamily="49" charset="0"/>
              </a:rPr>
              <a:t>icoane</a:t>
            </a:r>
            <a:r>
              <a:rPr lang="en-US" sz="1400" dirty="0">
                <a:solidFill>
                  <a:schemeClr val="tx1"/>
                </a:solidFill>
                <a:latin typeface="Consolas" panose="020B0609020204030204" pitchFamily="49" charset="0"/>
              </a:rPr>
              <a:t>, </a:t>
            </a:r>
            <a:r>
              <a:rPr lang="en-US" sz="1400" dirty="0" err="1">
                <a:solidFill>
                  <a:schemeClr val="tx1"/>
                </a:solidFill>
                <a:latin typeface="Consolas" panose="020B0609020204030204" pitchFamily="49" charset="0"/>
              </a:rPr>
              <a:t>șiruri</a:t>
            </a:r>
            <a:r>
              <a:rPr lang="en-US" sz="1400" dirty="0">
                <a:solidFill>
                  <a:schemeClr val="tx1"/>
                </a:solidFill>
                <a:latin typeface="Consolas" panose="020B0609020204030204" pitchFamily="49" charset="0"/>
              </a:rPr>
              <a:t> de </a:t>
            </a:r>
            <a:r>
              <a:rPr lang="en-US" sz="1400" dirty="0" err="1">
                <a:solidFill>
                  <a:schemeClr val="tx1"/>
                </a:solidFill>
                <a:latin typeface="Consolas" panose="020B0609020204030204" pitchFamily="49" charset="0"/>
              </a:rPr>
              <a:t>caractere</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 </a:t>
            </a:r>
            <a:r>
              <a:rPr lang="en-US" sz="1400" dirty="0">
                <a:solidFill>
                  <a:srgbClr val="C00000"/>
                </a:solidFill>
                <a:latin typeface="Consolas" panose="020B0609020204030204" pitchFamily="49" charset="0"/>
              </a:rPr>
              <a:t>Alte </a:t>
            </a:r>
            <a:r>
              <a:rPr lang="en-US" sz="1400" dirty="0" err="1">
                <a:solidFill>
                  <a:srgbClr val="C00000"/>
                </a:solidFill>
                <a:latin typeface="Consolas" panose="020B0609020204030204" pitchFamily="49" charset="0"/>
              </a:rPr>
              <a:t>secțiuni</a:t>
            </a:r>
            <a:r>
              <a:rPr lang="en-US" sz="1400" dirty="0">
                <a:solidFill>
                  <a:srgbClr val="C00000"/>
                </a:solidFill>
                <a:latin typeface="Consolas" panose="020B0609020204030204" pitchFamily="49" charset="0"/>
              </a:rPr>
              <a:t> </a:t>
            </a:r>
            <a:r>
              <a:rPr lang="en-US" sz="1400" dirty="0" err="1">
                <a:solidFill>
                  <a:srgbClr val="C00000"/>
                </a:solidFill>
                <a:latin typeface="Consolas" panose="020B0609020204030204" pitchFamily="49" charset="0"/>
              </a:rPr>
              <a:t>specifice</a:t>
            </a:r>
            <a:r>
              <a:rPr lang="en-US" sz="1400" dirty="0">
                <a:solidFill>
                  <a:srgbClr val="C00000"/>
                </a:solidFill>
                <a:latin typeface="Consolas" panose="020B0609020204030204" pitchFamily="49" charset="0"/>
              </a:rPr>
              <a:t> </a:t>
            </a:r>
            <a:r>
              <a:rPr lang="en-US" sz="1400" dirty="0">
                <a:solidFill>
                  <a:schemeClr val="tx1"/>
                </a:solidFill>
                <a:latin typeface="Consolas" panose="020B0609020204030204" pitchFamily="49" charset="0"/>
              </a:rPr>
              <a:t>(</a:t>
            </a:r>
            <a:r>
              <a:rPr lang="en-US" sz="1400" dirty="0" err="1">
                <a:solidFill>
                  <a:schemeClr val="tx1"/>
                </a:solidFill>
                <a:latin typeface="Consolas" panose="020B0609020204030204" pitchFamily="49" charset="0"/>
              </a:rPr>
              <a:t>Depinde</a:t>
            </a:r>
            <a:r>
              <a:rPr lang="en-US" sz="1400" dirty="0">
                <a:solidFill>
                  <a:schemeClr val="tx1"/>
                </a:solidFill>
                <a:latin typeface="Consolas" panose="020B0609020204030204" pitchFamily="49" charset="0"/>
              </a:rPr>
              <a:t> de </a:t>
            </a:r>
            <a:r>
              <a:rPr lang="en-US" sz="1400" dirty="0" err="1">
                <a:solidFill>
                  <a:schemeClr val="tx1"/>
                </a:solidFill>
                <a:latin typeface="Consolas" panose="020B0609020204030204" pitchFamily="49" charset="0"/>
              </a:rPr>
              <a:t>bibliotecă</a:t>
            </a:r>
            <a:r>
              <a:rPr lang="en-US" sz="1400" dirty="0">
                <a:solidFill>
                  <a:schemeClr val="tx1"/>
                </a:solidFill>
                <a:latin typeface="Consolas" panose="020B0609020204030204" pitchFamily="49" charset="0"/>
              </a:rPr>
              <a:t>)</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a:t>
            </a:r>
            <a:r>
              <a:rPr lang="en-US" sz="1400" b="1" dirty="0" err="1">
                <a:solidFill>
                  <a:schemeClr val="tx1"/>
                </a:solidFill>
                <a:latin typeface="Consolas" panose="020B0609020204030204" pitchFamily="49" charset="0"/>
              </a:rPr>
              <a:t>Tabelul</a:t>
            </a:r>
            <a:r>
              <a:rPr lang="en-US" sz="1400" b="1" dirty="0">
                <a:solidFill>
                  <a:schemeClr val="tx1"/>
                </a:solidFill>
                <a:latin typeface="Consolas" panose="020B0609020204030204" pitchFamily="49" charset="0"/>
              </a:rPr>
              <a:t> de Import </a:t>
            </a:r>
            <a:r>
              <a:rPr lang="en-US" sz="1400" dirty="0">
                <a:solidFill>
                  <a:schemeClr val="tx1"/>
                </a:solidFill>
                <a:latin typeface="Consolas" panose="020B0609020204030204" pitchFamily="49" charset="0"/>
              </a:rPr>
              <a:t>(Optional)</a:t>
            </a:r>
          </a:p>
          <a:p>
            <a:pPr marL="0" lvl="0" indent="0" defTabSz="914400" eaLnBrk="0" fontAlgn="base" hangingPunct="0">
              <a:spcBef>
                <a:spcPct val="0"/>
              </a:spcBef>
              <a:spcAft>
                <a:spcPct val="0"/>
              </a:spcAft>
              <a:buClrTx/>
              <a:buSzTx/>
              <a:buNone/>
            </a:pPr>
            <a:r>
              <a:rPr lang="en-US" sz="1400" dirty="0">
                <a:solidFill>
                  <a:schemeClr val="tx1"/>
                </a:solidFill>
                <a:latin typeface="Consolas" panose="020B0609020204030204" pitchFamily="49" charset="0"/>
              </a:rPr>
              <a:t>└── </a:t>
            </a:r>
            <a:r>
              <a:rPr lang="en-US" sz="1400" b="1" dirty="0">
                <a:solidFill>
                  <a:schemeClr val="tx1"/>
                </a:solidFill>
                <a:latin typeface="Consolas" panose="020B0609020204030204" pitchFamily="49" charset="0"/>
              </a:rPr>
              <a:t>Lista de funcții din </a:t>
            </a:r>
            <a:r>
              <a:rPr lang="en-US" sz="1400" b="1" dirty="0" err="1">
                <a:solidFill>
                  <a:schemeClr val="tx1"/>
                </a:solidFill>
                <a:latin typeface="Consolas" panose="020B0609020204030204" pitchFamily="49" charset="0"/>
              </a:rPr>
              <a:t>alte</a:t>
            </a:r>
            <a:r>
              <a:rPr lang="en-US" sz="1400" b="1" dirty="0">
                <a:solidFill>
                  <a:schemeClr val="tx1"/>
                </a:solidFill>
                <a:latin typeface="Consolas" panose="020B0609020204030204" pitchFamily="49" charset="0"/>
              </a:rPr>
              <a:t> DLL-</a:t>
            </a:r>
            <a:r>
              <a:rPr lang="en-US" sz="1400" b="1" dirty="0" err="1">
                <a:solidFill>
                  <a:schemeClr val="tx1"/>
                </a:solidFill>
                <a:latin typeface="Consolas" panose="020B0609020204030204" pitchFamily="49" charset="0"/>
              </a:rPr>
              <a:t>uri</a:t>
            </a:r>
            <a:r>
              <a:rPr lang="en-US" sz="1400" b="1" dirty="0">
                <a:solidFill>
                  <a:schemeClr val="tx1"/>
                </a:solidFill>
                <a:latin typeface="Consolas" panose="020B0609020204030204" pitchFamily="49" charset="0"/>
              </a:rPr>
              <a:t> </a:t>
            </a:r>
            <a:r>
              <a:rPr lang="en-US" sz="1400" b="1" dirty="0" err="1">
                <a:solidFill>
                  <a:schemeClr val="tx1"/>
                </a:solidFill>
                <a:latin typeface="Consolas" panose="020B0609020204030204" pitchFamily="49" charset="0"/>
              </a:rPr>
              <a:t>necesare</a:t>
            </a:r>
            <a:endParaRPr kumimoji="0" lang="en-US" sz="1400" b="1" i="0" u="none" strike="noStrike" cap="none" normalizeH="0" baseline="0" dirty="0">
              <a:ln>
                <a:noFill/>
              </a:ln>
              <a:solidFill>
                <a:schemeClr val="tx1"/>
              </a:solidFill>
              <a:effectLst/>
              <a:latin typeface="Consolas" panose="020B0609020204030204" pitchFamily="49" charset="0"/>
            </a:endParaRPr>
          </a:p>
        </p:txBody>
      </p:sp>
      <p:sp>
        <p:nvSpPr>
          <p:cNvPr id="5" name="Rectangle 4"/>
          <p:cNvSpPr/>
          <p:nvPr/>
        </p:nvSpPr>
        <p:spPr>
          <a:xfrm>
            <a:off x="6182497" y="5641124"/>
            <a:ext cx="5527285" cy="861774"/>
          </a:xfrm>
          <a:prstGeom prst="rect">
            <a:avLst/>
          </a:prstGeom>
        </p:spPr>
        <p:txBody>
          <a:bodyPr wrap="square">
            <a:spAutoFit/>
          </a:bodyPr>
          <a:lstStyle/>
          <a:p>
            <a:endParaRPr lang="en-US" sz="1000"/>
          </a:p>
          <a:p>
            <a:r>
              <a:rPr lang="en-US" sz="1000"/>
              <a:t>Diferența majoră între un fișier .dll și un executabil (.exe) sau un fișier de driver (.sys) constă în modul de utilizare și scop. DLL-urile sunt concepute pentru a fi încărcate dinamic de alte programe la nevoie, oferind astfel o modularitate crescută și permitând actualizări ale funcționalităților fără a necesita recompilarea aplicațiilor care le folosesc.</a:t>
            </a:r>
          </a:p>
        </p:txBody>
      </p:sp>
      <p:sp>
        <p:nvSpPr>
          <p:cNvPr id="6" name="Rectangle 5"/>
          <p:cNvSpPr/>
          <p:nvPr/>
        </p:nvSpPr>
        <p:spPr>
          <a:xfrm>
            <a:off x="5716757" y="2072703"/>
            <a:ext cx="5906528" cy="553998"/>
          </a:xfrm>
          <a:prstGeom prst="rect">
            <a:avLst/>
          </a:prstGeom>
        </p:spPr>
        <p:txBody>
          <a:bodyPr wrap="square">
            <a:spAutoFit/>
          </a:bodyPr>
          <a:lstStyle/>
          <a:p>
            <a:r>
              <a:rPr lang="en-US" sz="1000"/>
              <a:t>Fișierele .dll (Dynamic Link Libraries) în Windows sunt biblioteci partajate care conțin cod și date care pot fi utilizate de mai multe programe simultan. La fel ca fișierele .sys și executabilele standard, fișierele .dll folosesc formatul Portable Executable (PE) pentru organizarea și stocarea conținutului lor. </a:t>
            </a:r>
          </a:p>
        </p:txBody>
      </p:sp>
      <p:sp>
        <p:nvSpPr>
          <p:cNvPr id="3" name="Rectangle 2"/>
          <p:cNvSpPr/>
          <p:nvPr/>
        </p:nvSpPr>
        <p:spPr>
          <a:xfrm>
            <a:off x="7685903" y="2983448"/>
            <a:ext cx="3937382" cy="1015663"/>
          </a:xfrm>
          <a:prstGeom prst="rect">
            <a:avLst/>
          </a:prstGeom>
        </p:spPr>
        <p:txBody>
          <a:bodyPr wrap="square">
            <a:spAutoFit/>
          </a:bodyPr>
          <a:lstStyle/>
          <a:p>
            <a:r>
              <a:rPr lang="en-US" sz="1000" dirty="0" err="1"/>
              <a:t>Fișierele</a:t>
            </a:r>
            <a:r>
              <a:rPr lang="en-US" sz="1000" dirty="0"/>
              <a:t> .</a:t>
            </a:r>
            <a:r>
              <a:rPr lang="en-US" sz="1000" dirty="0" err="1"/>
              <a:t>dll</a:t>
            </a:r>
            <a:r>
              <a:rPr lang="en-US" sz="1000" dirty="0"/>
              <a:t> pot fi </a:t>
            </a:r>
            <a:r>
              <a:rPr lang="en-US" sz="1000" dirty="0" err="1"/>
              <a:t>utilizate</a:t>
            </a:r>
            <a:r>
              <a:rPr lang="en-US" sz="1000" dirty="0"/>
              <a:t> </a:t>
            </a:r>
            <a:r>
              <a:rPr lang="en-US" sz="1000" dirty="0" err="1"/>
              <a:t>pentru</a:t>
            </a:r>
            <a:r>
              <a:rPr lang="en-US" sz="1000" dirty="0"/>
              <a:t> a </a:t>
            </a:r>
            <a:r>
              <a:rPr lang="en-US" sz="1000" dirty="0" err="1"/>
              <a:t>oferi</a:t>
            </a:r>
            <a:r>
              <a:rPr lang="en-US" sz="1000" dirty="0"/>
              <a:t> o </a:t>
            </a:r>
            <a:r>
              <a:rPr lang="en-US" sz="1000" dirty="0" err="1"/>
              <a:t>varietate</a:t>
            </a:r>
            <a:r>
              <a:rPr lang="en-US" sz="1000" dirty="0"/>
              <a:t> de funcții, de la </a:t>
            </a:r>
            <a:r>
              <a:rPr lang="en-US" sz="1000" dirty="0" err="1"/>
              <a:t>operații</a:t>
            </a:r>
            <a:r>
              <a:rPr lang="en-US" sz="1000" dirty="0"/>
              <a:t> simple de </a:t>
            </a:r>
            <a:r>
              <a:rPr lang="en-US" sz="1000" dirty="0" err="1"/>
              <a:t>manipulare</a:t>
            </a:r>
            <a:r>
              <a:rPr lang="en-US" sz="1000" dirty="0"/>
              <a:t> a </a:t>
            </a:r>
            <a:r>
              <a:rPr lang="en-US" sz="1000" dirty="0" err="1"/>
              <a:t>datelor</a:t>
            </a:r>
            <a:r>
              <a:rPr lang="en-US" sz="1000" dirty="0"/>
              <a:t> </a:t>
            </a:r>
            <a:r>
              <a:rPr lang="en-US" sz="1000" dirty="0" err="1"/>
              <a:t>până</a:t>
            </a:r>
            <a:r>
              <a:rPr lang="en-US" sz="1000" dirty="0"/>
              <a:t> la </a:t>
            </a:r>
            <a:r>
              <a:rPr lang="en-US" sz="1000" dirty="0" err="1"/>
              <a:t>execuția</a:t>
            </a:r>
            <a:r>
              <a:rPr lang="en-US" sz="1000" dirty="0"/>
              <a:t> de UI </a:t>
            </a:r>
            <a:r>
              <a:rPr lang="en-US" sz="1000" dirty="0" err="1"/>
              <a:t>complexe</a:t>
            </a:r>
            <a:r>
              <a:rPr lang="en-US" sz="1000" dirty="0"/>
              <a:t> </a:t>
            </a:r>
            <a:r>
              <a:rPr lang="en-US" sz="1000" dirty="0" err="1"/>
              <a:t>sau</a:t>
            </a:r>
            <a:r>
              <a:rPr lang="en-US" sz="1000" dirty="0"/>
              <a:t> </a:t>
            </a:r>
            <a:r>
              <a:rPr lang="en-US" sz="1000" dirty="0" err="1"/>
              <a:t>operații</a:t>
            </a:r>
            <a:r>
              <a:rPr lang="en-US" sz="1000" dirty="0"/>
              <a:t> de </a:t>
            </a:r>
            <a:r>
              <a:rPr lang="en-US" sz="1000" dirty="0" err="1"/>
              <a:t>rețea</a:t>
            </a:r>
            <a:r>
              <a:rPr lang="en-US" sz="1000" dirty="0"/>
              <a:t>. </a:t>
            </a:r>
            <a:r>
              <a:rPr lang="en-US" sz="1000" dirty="0" err="1"/>
              <a:t>Avantajul</a:t>
            </a:r>
            <a:r>
              <a:rPr lang="en-US" sz="1000" dirty="0"/>
              <a:t> principal al </a:t>
            </a:r>
            <a:r>
              <a:rPr lang="en-US" sz="1000" dirty="0" err="1"/>
              <a:t>utilizării</a:t>
            </a:r>
            <a:r>
              <a:rPr lang="en-US" sz="1000" dirty="0"/>
              <a:t> DLL-</a:t>
            </a:r>
            <a:r>
              <a:rPr lang="en-US" sz="1000" dirty="0" err="1"/>
              <a:t>urilor</a:t>
            </a:r>
            <a:r>
              <a:rPr lang="en-US" sz="1000" dirty="0"/>
              <a:t> este </a:t>
            </a:r>
            <a:r>
              <a:rPr lang="en-US" sz="1000" dirty="0" err="1"/>
              <a:t>reutilizarea</a:t>
            </a:r>
            <a:r>
              <a:rPr lang="en-US" sz="1000" dirty="0"/>
              <a:t> </a:t>
            </a:r>
            <a:r>
              <a:rPr lang="en-US" sz="1000" dirty="0" err="1"/>
              <a:t>codului</a:t>
            </a:r>
            <a:r>
              <a:rPr lang="en-US" sz="1000" dirty="0"/>
              <a:t> </a:t>
            </a:r>
            <a:r>
              <a:rPr lang="en-US" sz="1000" dirty="0" err="1"/>
              <a:t>și</a:t>
            </a:r>
            <a:r>
              <a:rPr lang="en-US" sz="1000" dirty="0"/>
              <a:t> </a:t>
            </a:r>
            <a:r>
              <a:rPr lang="en-US" sz="1000" dirty="0" err="1"/>
              <a:t>eficiența</a:t>
            </a:r>
            <a:r>
              <a:rPr lang="en-US" sz="1000" dirty="0"/>
              <a:t> </a:t>
            </a:r>
            <a:r>
              <a:rPr lang="en-US" sz="1000" dirty="0" err="1"/>
              <a:t>memoriei</a:t>
            </a:r>
            <a:r>
              <a:rPr lang="en-US" sz="1000" dirty="0"/>
              <a:t>, </a:t>
            </a:r>
            <a:r>
              <a:rPr lang="en-US" sz="1000" dirty="0" err="1"/>
              <a:t>deoarece</a:t>
            </a:r>
            <a:r>
              <a:rPr lang="en-US" sz="1000" dirty="0"/>
              <a:t> un </a:t>
            </a:r>
            <a:r>
              <a:rPr lang="en-US" sz="1000" dirty="0" err="1"/>
              <a:t>singur</a:t>
            </a:r>
            <a:r>
              <a:rPr lang="en-US" sz="1000" dirty="0"/>
              <a:t> DLL </a:t>
            </a:r>
            <a:r>
              <a:rPr lang="en-US" sz="1000" dirty="0" err="1"/>
              <a:t>poate</a:t>
            </a:r>
            <a:r>
              <a:rPr lang="en-US" sz="1000" dirty="0"/>
              <a:t> fi </a:t>
            </a:r>
            <a:r>
              <a:rPr lang="en-US" sz="1000" dirty="0" err="1"/>
              <a:t>încărcat</a:t>
            </a:r>
            <a:r>
              <a:rPr lang="en-US" sz="1000" dirty="0"/>
              <a:t> </a:t>
            </a:r>
            <a:r>
              <a:rPr lang="en-US" sz="1000" dirty="0" err="1"/>
              <a:t>în</a:t>
            </a:r>
            <a:r>
              <a:rPr lang="en-US" sz="1000" dirty="0"/>
              <a:t> </a:t>
            </a:r>
            <a:r>
              <a:rPr lang="en-US" sz="1000" dirty="0" err="1"/>
              <a:t>memorie</a:t>
            </a:r>
            <a:r>
              <a:rPr lang="en-US" sz="1000" dirty="0"/>
              <a:t> o </a:t>
            </a:r>
            <a:r>
              <a:rPr lang="en-US" sz="1000" dirty="0" err="1"/>
              <a:t>singură</a:t>
            </a:r>
            <a:r>
              <a:rPr lang="en-US" sz="1000" dirty="0"/>
              <a:t> </a:t>
            </a:r>
            <a:r>
              <a:rPr lang="en-US" sz="1000" dirty="0" err="1"/>
              <a:t>dată</a:t>
            </a:r>
            <a:r>
              <a:rPr lang="en-US" sz="1000" dirty="0"/>
              <a:t>, </a:t>
            </a:r>
            <a:r>
              <a:rPr lang="en-US" sz="1000" dirty="0" err="1"/>
              <a:t>dar</a:t>
            </a:r>
            <a:r>
              <a:rPr lang="en-US" sz="1000" dirty="0"/>
              <a:t> </a:t>
            </a:r>
            <a:r>
              <a:rPr lang="en-US" sz="1000" dirty="0" err="1"/>
              <a:t>utilizat</a:t>
            </a:r>
            <a:r>
              <a:rPr lang="en-US" sz="1000" dirty="0"/>
              <a:t> de </a:t>
            </a:r>
            <a:r>
              <a:rPr lang="en-US" sz="1000" dirty="0" err="1"/>
              <a:t>mai</a:t>
            </a:r>
            <a:r>
              <a:rPr lang="en-US" sz="1000" dirty="0"/>
              <a:t> </a:t>
            </a:r>
            <a:r>
              <a:rPr lang="en-US" sz="1000" dirty="0" err="1"/>
              <a:t>multe</a:t>
            </a:r>
            <a:r>
              <a:rPr lang="en-US" sz="1000" dirty="0"/>
              <a:t> </a:t>
            </a:r>
            <a:r>
              <a:rPr lang="en-US" sz="1000" dirty="0" err="1"/>
              <a:t>aplicații</a:t>
            </a:r>
            <a:r>
              <a:rPr lang="en-US" sz="1000" dirty="0"/>
              <a:t> </a:t>
            </a:r>
            <a:r>
              <a:rPr lang="en-US" sz="1000" dirty="0" err="1"/>
              <a:t>simultan</a:t>
            </a:r>
            <a:r>
              <a:rPr lang="en-US" sz="1000" dirty="0"/>
              <a:t>.</a:t>
            </a:r>
          </a:p>
        </p:txBody>
      </p:sp>
      <p:sp>
        <p:nvSpPr>
          <p:cNvPr id="7" name="Flowchart: Process 6"/>
          <p:cNvSpPr/>
          <p:nvPr/>
        </p:nvSpPr>
        <p:spPr>
          <a:xfrm>
            <a:off x="5659394" y="1955547"/>
            <a:ext cx="6050388" cy="787653"/>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8" name="Flowchart: Process 7"/>
          <p:cNvSpPr/>
          <p:nvPr/>
        </p:nvSpPr>
        <p:spPr>
          <a:xfrm>
            <a:off x="7574692" y="2912987"/>
            <a:ext cx="4135090" cy="1140030"/>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9" name="Flowchart: Process 8"/>
          <p:cNvSpPr/>
          <p:nvPr/>
        </p:nvSpPr>
        <p:spPr>
          <a:xfrm>
            <a:off x="6104238" y="5702643"/>
            <a:ext cx="5605544" cy="87115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40309549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diferențe semnificative </a:t>
            </a:r>
            <a:br>
              <a:rPr lang="en-US"/>
            </a:br>
            <a:r>
              <a:rPr lang="en-US"/>
              <a:t>.exe, .dll, și .sys </a:t>
            </a:r>
          </a:p>
        </p:txBody>
      </p:sp>
      <p:sp>
        <p:nvSpPr>
          <p:cNvPr id="5" name="Rectangle 2"/>
          <p:cNvSpPr>
            <a:spLocks noGrp="1" noChangeArrowheads="1"/>
          </p:cNvSpPr>
          <p:nvPr>
            <p:ph idx="1"/>
          </p:nvPr>
        </p:nvSpPr>
        <p:spPr bwMode="auto">
          <a:xfrm>
            <a:off x="581192" y="2174016"/>
            <a:ext cx="11029616"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1" i="0" u="sng" strike="noStrike" cap="none" normalizeH="0" baseline="0" dirty="0">
                <a:ln>
                  <a:noFill/>
                </a:ln>
                <a:solidFill>
                  <a:schemeClr val="tx1"/>
                </a:solidFill>
                <a:effectLst/>
                <a:latin typeface="Arial" panose="020B0604020202020204" pitchFamily="34" charset="0"/>
              </a:rPr>
              <a:t>Scop </a:t>
            </a:r>
            <a:r>
              <a:rPr kumimoji="0" lang="en-US" sz="1000" b="1" i="0" u="sng" strike="noStrike" cap="none" normalizeH="0" baseline="0" dirty="0" err="1">
                <a:ln>
                  <a:noFill/>
                </a:ln>
                <a:solidFill>
                  <a:schemeClr val="tx1"/>
                </a:solidFill>
                <a:effectLst/>
                <a:latin typeface="Arial" panose="020B0604020202020204" pitchFamily="34" charset="0"/>
              </a:rPr>
              <a:t>și</a:t>
            </a:r>
            <a:r>
              <a:rPr kumimoji="0" lang="en-US" sz="1000" b="1" i="0" u="sng" strike="noStrike" cap="none" normalizeH="0" baseline="0" dirty="0">
                <a:ln>
                  <a:noFill/>
                </a:ln>
                <a:solidFill>
                  <a:schemeClr val="tx1"/>
                </a:solidFill>
                <a:effectLst/>
                <a:latin typeface="Arial" panose="020B0604020202020204" pitchFamily="34" charset="0"/>
              </a:rPr>
              <a:t> </a:t>
            </a:r>
            <a:r>
              <a:rPr kumimoji="0" lang="en-US" sz="1000" b="1" i="0" u="sng" strike="noStrike" cap="none" normalizeH="0" baseline="0" dirty="0" err="1">
                <a:ln>
                  <a:noFill/>
                </a:ln>
                <a:solidFill>
                  <a:schemeClr val="tx1"/>
                </a:solidFill>
                <a:effectLst/>
                <a:latin typeface="Arial" panose="020B0604020202020204" pitchFamily="34" charset="0"/>
              </a:rPr>
              <a:t>Utilizare</a:t>
            </a:r>
            <a:endParaRPr kumimoji="0" lang="en-US" sz="1000" b="1" i="0" u="sng"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.exe (Executable Files)</a:t>
            </a:r>
            <a:r>
              <a:rPr kumimoji="0" lang="en-US" sz="1000" b="0" i="0" u="none" strike="noStrike" cap="none" normalizeH="0" baseline="0" dirty="0">
                <a:ln>
                  <a:noFill/>
                </a:ln>
                <a:solidFill>
                  <a:schemeClr val="tx1"/>
                </a:solidFill>
                <a:effectLst/>
                <a:latin typeface="Arial" panose="020B0604020202020204" pitchFamily="34" charset="0"/>
              </a:rPr>
              <a:t>: Sunt </a:t>
            </a:r>
            <a:r>
              <a:rPr kumimoji="0" lang="en-US" sz="1000" b="0" i="0" u="none" strike="noStrike" cap="none" normalizeH="0" baseline="0" dirty="0" err="1">
                <a:ln>
                  <a:noFill/>
                </a:ln>
                <a:solidFill>
                  <a:schemeClr val="tx1"/>
                </a:solidFill>
                <a:effectLst/>
                <a:latin typeface="Arial" panose="020B0604020202020204" pitchFamily="34" charset="0"/>
              </a:rPr>
              <a:t>fișierele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executabile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propriu-zise</a:t>
            </a:r>
            <a:r>
              <a:rPr kumimoji="0" lang="en-US" sz="1000" b="0" i="0" u="none" strike="noStrike" cap="none" normalizeH="0" baseline="0" dirty="0">
                <a:ln>
                  <a:noFill/>
                </a:ln>
                <a:solidFill>
                  <a:schemeClr val="tx1"/>
                </a:solidFill>
                <a:effectLst/>
                <a:latin typeface="Arial" panose="020B0604020202020204" pitchFamily="34" charset="0"/>
              </a:rPr>
              <a:t>, care </a:t>
            </a:r>
            <a:r>
              <a:rPr kumimoji="0" lang="en-US" sz="1000" b="0" i="0" u="none" strike="noStrike" cap="none" normalizeH="0" baseline="0" dirty="0" err="1">
                <a:ln>
                  <a:noFill/>
                </a:ln>
                <a:solidFill>
                  <a:schemeClr val="tx1"/>
                </a:solidFill>
                <a:effectLst/>
                <a:latin typeface="Arial" panose="020B0604020202020204" pitchFamily="34" charset="0"/>
              </a:rPr>
              <a:t>conțin</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programe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ce</a:t>
            </a:r>
            <a:r>
              <a:rPr kumimoji="0" lang="en-US" sz="1000" b="0" i="0" u="none" strike="noStrike" cap="none" normalizeH="0" baseline="0" dirty="0">
                <a:ln>
                  <a:noFill/>
                </a:ln>
                <a:solidFill>
                  <a:schemeClr val="tx1"/>
                </a:solidFill>
                <a:effectLst/>
                <a:latin typeface="Arial" panose="020B0604020202020204" pitchFamily="34" charset="0"/>
              </a:rPr>
              <a:t> pot fi </a:t>
            </a:r>
            <a:r>
              <a:rPr kumimoji="0" lang="en-US" sz="1000" b="0" i="0" u="none" strike="noStrike" cap="none" normalizeH="0" baseline="0" dirty="0" err="1">
                <a:ln>
                  <a:noFill/>
                </a:ln>
                <a:solidFill>
                  <a:schemeClr val="tx1"/>
                </a:solidFill>
                <a:effectLst/>
                <a:latin typeface="Arial" panose="020B0604020202020204" pitchFamily="34" charset="0"/>
              </a:rPr>
              <a:t>rulate</a:t>
            </a:r>
            <a:r>
              <a:rPr kumimoji="0" lang="en-US" sz="1000" b="0" i="0" u="none" strike="noStrike" cap="none" normalizeH="0" baseline="0" dirty="0">
                <a:ln>
                  <a:noFill/>
                </a:ln>
                <a:solidFill>
                  <a:schemeClr val="tx1"/>
                </a:solidFill>
                <a:effectLst/>
                <a:latin typeface="Arial" panose="020B0604020202020204" pitchFamily="34" charset="0"/>
              </a:rPr>
              <a:t> direct de </a:t>
            </a:r>
            <a:r>
              <a:rPr kumimoji="0" lang="en-US" sz="1000" b="0" i="0" u="none" strike="noStrike" cap="none" normalizeH="0" baseline="0" dirty="0" err="1">
                <a:ln>
                  <a:noFill/>
                </a:ln>
                <a:solidFill>
                  <a:schemeClr val="tx1"/>
                </a:solidFill>
                <a:effectLst/>
                <a:latin typeface="Arial" panose="020B0604020202020204" pitchFamily="34" charset="0"/>
              </a:rPr>
              <a:t>utilizatori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sau</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alte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aplicații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Fiecare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fișier</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a:ln>
                  <a:noFill/>
                </a:ln>
                <a:solidFill>
                  <a:schemeClr val="tx1"/>
                </a:solidFill>
                <a:effectLst/>
                <a:latin typeface="Arial Unicode MS" panose="020B0604020202020204" pitchFamily="34" charset="-128"/>
              </a:rPr>
              <a:t>.exe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reprezintă</a:t>
            </a:r>
            <a:r>
              <a:rPr kumimoji="0" lang="en-US" sz="1000" b="0" i="0" u="none" strike="noStrike" cap="none" normalizeH="0" baseline="0" dirty="0">
                <a:ln>
                  <a:noFill/>
                </a:ln>
                <a:solidFill>
                  <a:schemeClr val="tx1"/>
                </a:solidFill>
                <a:effectLst/>
              </a:rPr>
              <a:t> o </a:t>
            </a:r>
            <a:r>
              <a:rPr kumimoji="0" lang="en-US" sz="1000" b="0" i="0" u="none" strike="noStrike" cap="none" normalizeH="0" baseline="0" dirty="0" err="1">
                <a:ln>
                  <a:noFill/>
                </a:ln>
                <a:solidFill>
                  <a:schemeClr val="tx1"/>
                </a:solidFill>
                <a:effectLst/>
              </a:rPr>
              <a:t>aplicație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separată</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sau</a:t>
            </a:r>
            <a:r>
              <a:rPr kumimoji="0" lang="en-US" sz="1000" b="0" i="0" u="none" strike="noStrike" cap="none" normalizeH="0" baseline="0" dirty="0">
                <a:ln>
                  <a:noFill/>
                </a:ln>
                <a:solidFill>
                  <a:schemeClr val="tx1"/>
                </a:solidFill>
                <a:effectLst/>
              </a:rPr>
              <a:t> un </a:t>
            </a:r>
            <a:r>
              <a:rPr kumimoji="0" lang="en-US" sz="1000" b="0" i="0" u="none" strike="noStrike" cap="none" normalizeH="0" baseline="0" dirty="0" err="1">
                <a:ln>
                  <a:noFill/>
                </a:ln>
                <a:solidFill>
                  <a:schemeClr val="tx1"/>
                </a:solidFill>
                <a:effectLst/>
              </a:rPr>
              <a:t>proces</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executabil</a:t>
            </a:r>
            <a:r>
              <a:rPr kumimoji="0" lang="en-US" sz="1000" b="0" i="0" u="none" strike="noStrike" cap="none" normalizeH="0" baseline="0" dirty="0">
                <a:ln>
                  <a:noFill/>
                </a:ln>
                <a:solidFill>
                  <a:schemeClr val="tx1"/>
                </a:solidFill>
                <a:effectLst/>
              </a:rPr>
              <a:t>.</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a:t>
            </a:r>
            <a:r>
              <a:rPr kumimoji="0" lang="en-US" sz="1000" b="1" i="0" u="none" strike="noStrike" cap="none" normalizeH="0" baseline="0" dirty="0" err="1">
                <a:ln>
                  <a:noFill/>
                </a:ln>
                <a:solidFill>
                  <a:schemeClr val="tx1"/>
                </a:solidFill>
                <a:effectLst/>
                <a:latin typeface="Arial" panose="020B0604020202020204" pitchFamily="34" charset="0"/>
              </a:rPr>
              <a:t>dll</a:t>
            </a:r>
            <a:r>
              <a:rPr kumimoji="0" lang="en-US" sz="1000" b="1" i="0" u="none" strike="noStrike" cap="none" normalizeH="0" baseline="0" dirty="0">
                <a:ln>
                  <a:noFill/>
                </a:ln>
                <a:solidFill>
                  <a:schemeClr val="tx1"/>
                </a:solidFill>
                <a:effectLst/>
                <a:latin typeface="Arial" panose="020B0604020202020204" pitchFamily="34" charset="0"/>
              </a:rPr>
              <a:t> (Dynamic Link Libraries)</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Conțin</a:t>
            </a:r>
            <a:r>
              <a:rPr kumimoji="0" lang="en-US" sz="1000" b="0" i="0" u="none" strike="noStrike" cap="none" normalizeH="0" baseline="0" dirty="0">
                <a:ln>
                  <a:noFill/>
                </a:ln>
                <a:solidFill>
                  <a:schemeClr val="tx1"/>
                </a:solidFill>
                <a:effectLst/>
                <a:latin typeface="Arial" panose="020B0604020202020204" pitchFamily="34" charset="0"/>
              </a:rPr>
              <a:t> cod </a:t>
            </a:r>
            <a:r>
              <a:rPr kumimoji="0" lang="en-US" sz="1000" b="0" i="0" u="none" strike="noStrike" cap="none" normalizeH="0" baseline="0" dirty="0" err="1">
                <a:ln>
                  <a:noFill/>
                </a:ln>
                <a:solidFill>
                  <a:schemeClr val="tx1"/>
                </a:solidFill>
                <a:effectLst/>
                <a:latin typeface="Arial" panose="020B0604020202020204" pitchFamily="34" charset="0"/>
              </a:rPr>
              <a:t>și</a:t>
            </a:r>
            <a:r>
              <a:rPr kumimoji="0" lang="en-US" sz="1000" b="0" i="0" u="none" strike="noStrike" cap="none" normalizeH="0" baseline="0" dirty="0">
                <a:ln>
                  <a:noFill/>
                </a:ln>
                <a:solidFill>
                  <a:schemeClr val="tx1"/>
                </a:solidFill>
                <a:effectLst/>
                <a:latin typeface="Arial" panose="020B0604020202020204" pitchFamily="34" charset="0"/>
              </a:rPr>
              <a:t> date care pot fi </a:t>
            </a:r>
            <a:r>
              <a:rPr kumimoji="0" lang="en-US" sz="1000" b="0" i="0" u="none" strike="noStrike" cap="none" normalizeH="0" baseline="0" dirty="0" err="1">
                <a:ln>
                  <a:noFill/>
                </a:ln>
                <a:solidFill>
                  <a:schemeClr val="tx1"/>
                </a:solidFill>
                <a:effectLst/>
                <a:latin typeface="Arial" panose="020B0604020202020204" pitchFamily="34" charset="0"/>
              </a:rPr>
              <a:t>utilizate</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mai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multe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programe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simultan</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facilitând</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reutilizarea</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codului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și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eficiența</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memoriei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prin</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partajarea</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funcționalităților</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comune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Bibliotecile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a:ln>
                  <a:noFill/>
                </a:ln>
                <a:solidFill>
                  <a:schemeClr val="tx1"/>
                </a:solidFill>
                <a:effectLst/>
                <a:latin typeface="Arial Unicode MS" panose="020B0604020202020204" pitchFamily="34" charset="-128"/>
              </a:rPr>
              <a:t>.</a:t>
            </a:r>
            <a:r>
              <a:rPr kumimoji="0" lang="en-US" sz="1000" b="0" i="0" u="none" strike="noStrike" cap="none" normalizeH="0" baseline="0" dirty="0" err="1">
                <a:ln>
                  <a:noFill/>
                </a:ln>
                <a:solidFill>
                  <a:schemeClr val="tx1"/>
                </a:solidFill>
                <a:effectLst/>
                <a:latin typeface="Arial Unicode MS" panose="020B0604020202020204" pitchFamily="34" charset="-128"/>
              </a:rPr>
              <a:t>dll</a:t>
            </a:r>
            <a:r>
              <a:rPr kumimoji="0" lang="en-US" sz="1000" b="0" i="0" u="none" strike="noStrike" cap="none" normalizeH="0" baseline="0" dirty="0">
                <a:ln>
                  <a:noFill/>
                </a:ln>
                <a:solidFill>
                  <a:schemeClr val="tx1"/>
                </a:solidFill>
                <a:effectLst/>
              </a:rPr>
              <a:t> nu pot fi </a:t>
            </a:r>
            <a:r>
              <a:rPr kumimoji="0" lang="en-US" sz="1000" b="0" i="0" u="none" strike="noStrike" cap="none" normalizeH="0" baseline="0" dirty="0" err="1">
                <a:ln>
                  <a:noFill/>
                </a:ln>
                <a:solidFill>
                  <a:schemeClr val="tx1"/>
                </a:solidFill>
                <a:effectLst/>
              </a:rPr>
              <a:t>executate</a:t>
            </a:r>
            <a:r>
              <a:rPr kumimoji="0" lang="en-US" sz="1000" b="0" i="0" u="none" strike="noStrike" cap="none" normalizeH="0" baseline="0" dirty="0">
                <a:ln>
                  <a:noFill/>
                </a:ln>
                <a:solidFill>
                  <a:schemeClr val="tx1"/>
                </a:solidFill>
                <a:effectLst/>
              </a:rPr>
              <a:t> direct de </a:t>
            </a:r>
            <a:r>
              <a:rPr kumimoji="0" lang="en-US" sz="1000" b="0" i="0" u="none" strike="noStrike" cap="none" normalizeH="0" baseline="0" dirty="0" err="1">
                <a:ln>
                  <a:noFill/>
                </a:ln>
                <a:solidFill>
                  <a:schemeClr val="tx1"/>
                </a:solidFill>
                <a:effectLst/>
              </a:rPr>
              <a:t>utilizator</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în</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schimb</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ele</a:t>
            </a:r>
            <a:r>
              <a:rPr kumimoji="0" lang="en-US" sz="1000" b="0" i="0" u="none" strike="noStrike" cap="none" normalizeH="0" baseline="0" dirty="0">
                <a:ln>
                  <a:noFill/>
                </a:ln>
                <a:solidFill>
                  <a:schemeClr val="tx1"/>
                </a:solidFill>
                <a:effectLst/>
              </a:rPr>
              <a:t> sunt </a:t>
            </a:r>
            <a:r>
              <a:rPr kumimoji="0" lang="en-US" sz="1000" b="0" i="0" u="none" strike="noStrike" cap="none" normalizeH="0" baseline="0" dirty="0" err="1">
                <a:ln>
                  <a:noFill/>
                </a:ln>
                <a:solidFill>
                  <a:schemeClr val="tx1"/>
                </a:solidFill>
                <a:effectLst/>
              </a:rPr>
              <a:t>încărcate</a:t>
            </a:r>
            <a:r>
              <a:rPr kumimoji="0" lang="en-US" sz="1000" b="0" i="0" u="none" strike="noStrike" cap="none" normalizeH="0" baseline="0" dirty="0">
                <a:ln>
                  <a:noFill/>
                </a:ln>
                <a:solidFill>
                  <a:schemeClr val="tx1"/>
                </a:solidFill>
                <a:effectLst/>
              </a:rPr>
              <a:t> de </a:t>
            </a:r>
            <a:r>
              <a:rPr kumimoji="0" lang="en-US" sz="1000" b="0" i="0" u="none" strike="noStrike" cap="none" normalizeH="0" baseline="0" dirty="0" err="1">
                <a:ln>
                  <a:noFill/>
                </a:ln>
                <a:solidFill>
                  <a:schemeClr val="tx1"/>
                </a:solidFill>
                <a:effectLst/>
              </a:rPr>
              <a:t>aplicațiile</a:t>
            </a:r>
            <a:r>
              <a:rPr kumimoji="0" lang="en-US" sz="1000" b="0" i="0" u="none" strike="noStrike" cap="none" normalizeH="0" baseline="0" dirty="0">
                <a:ln>
                  <a:noFill/>
                </a:ln>
                <a:solidFill>
                  <a:schemeClr val="tx1"/>
                </a:solidFill>
                <a:effectLst/>
              </a:rPr>
              <a:t> care </a:t>
            </a:r>
            <a:r>
              <a:rPr kumimoji="0" lang="en-US" sz="1000" b="0" i="0" u="none" strike="noStrike" cap="none" normalizeH="0" baseline="0" dirty="0" err="1">
                <a:ln>
                  <a:noFill/>
                </a:ln>
                <a:solidFill>
                  <a:schemeClr val="tx1"/>
                </a:solidFill>
                <a:effectLst/>
              </a:rPr>
              <a:t>necesită</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funcțiile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sau</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datele</a:t>
            </a:r>
            <a:r>
              <a:rPr kumimoji="0" lang="en-US" sz="1000" b="0" i="0" u="none" strike="noStrike" cap="none" normalizeH="0" baseline="0" dirty="0">
                <a:ln>
                  <a:noFill/>
                </a:ln>
                <a:solidFill>
                  <a:schemeClr val="tx1"/>
                </a:solidFill>
                <a:effectLst/>
              </a:rPr>
              <a:t> pe care le </a:t>
            </a:r>
            <a:r>
              <a:rPr kumimoji="0" lang="en-US" sz="1000" b="0" i="0" u="none" strike="noStrike" cap="none" normalizeH="0" baseline="0" dirty="0" err="1">
                <a:ln>
                  <a:noFill/>
                </a:ln>
                <a:solidFill>
                  <a:schemeClr val="tx1"/>
                </a:solidFill>
                <a:effectLst/>
              </a:rPr>
              <a:t>oferă</a:t>
            </a:r>
            <a:r>
              <a:rPr kumimoji="0" lang="en-US" sz="1000" b="0" i="0" u="none" strike="noStrike" cap="none" normalizeH="0" baseline="0" dirty="0">
                <a:ln>
                  <a:noFill/>
                </a:ln>
                <a:solidFill>
                  <a:schemeClr val="tx1"/>
                </a:solidFill>
                <a:effectLst/>
              </a:rPr>
              <a:t>.</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.sys (System Files)</a:t>
            </a:r>
            <a:r>
              <a:rPr kumimoji="0" lang="en-US" sz="1000" b="0" i="0" u="none" strike="noStrike" cap="none" normalizeH="0" baseline="0" dirty="0">
                <a:ln>
                  <a:noFill/>
                </a:ln>
                <a:solidFill>
                  <a:schemeClr val="tx1"/>
                </a:solidFill>
                <a:effectLst/>
                <a:latin typeface="Arial" panose="020B0604020202020204" pitchFamily="34" charset="0"/>
              </a:rPr>
              <a:t>: Sunt, </a:t>
            </a:r>
            <a:r>
              <a:rPr kumimoji="0" lang="en-US" sz="1000" b="0" i="0" u="none" strike="noStrike" cap="none" normalizeH="0" baseline="0" dirty="0" err="1">
                <a:ln>
                  <a:noFill/>
                </a:ln>
                <a:solidFill>
                  <a:schemeClr val="tx1"/>
                </a:solidFill>
                <a:effectLst/>
                <a:latin typeface="Arial" panose="020B0604020202020204" pitchFamily="34" charset="0"/>
              </a:rPr>
              <a:t>în</a:t>
            </a:r>
            <a:r>
              <a:rPr kumimoji="0" lang="en-US" sz="1000" b="0" i="0" u="none" strike="noStrike" cap="none" normalizeH="0" baseline="0" dirty="0">
                <a:ln>
                  <a:noFill/>
                </a:ln>
                <a:solidFill>
                  <a:schemeClr val="tx1"/>
                </a:solidFill>
                <a:effectLst/>
                <a:latin typeface="Arial" panose="020B0604020202020204" pitchFamily="34" charset="0"/>
              </a:rPr>
              <a:t> general, </a:t>
            </a:r>
            <a:r>
              <a:rPr kumimoji="0" lang="en-US" sz="1000" b="0" i="0" u="none" strike="noStrike" cap="none" normalizeH="0" baseline="0" dirty="0" err="1">
                <a:ln>
                  <a:noFill/>
                </a:ln>
                <a:solidFill>
                  <a:schemeClr val="tx1"/>
                </a:solidFill>
                <a:effectLst/>
                <a:latin typeface="Arial" panose="020B0604020202020204" pitchFamily="34" charset="0"/>
              </a:rPr>
              <a:t>drivere</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dispozitiv</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sau</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fișiere</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sistem</a:t>
            </a:r>
            <a:r>
              <a:rPr kumimoji="0" lang="en-US" sz="1000" b="0" i="0" u="none" strike="noStrike" cap="none" normalizeH="0" baseline="0" dirty="0">
                <a:ln>
                  <a:noFill/>
                </a:ln>
                <a:solidFill>
                  <a:schemeClr val="tx1"/>
                </a:solidFill>
                <a:effectLst/>
                <a:latin typeface="Arial" panose="020B0604020202020204" pitchFamily="34" charset="0"/>
              </a:rPr>
              <a:t> care </a:t>
            </a:r>
            <a:r>
              <a:rPr kumimoji="0" lang="en-US" sz="1000" b="0" i="0" u="none" strike="noStrike" cap="none" normalizeH="0" baseline="0" dirty="0" err="1">
                <a:ln>
                  <a:noFill/>
                </a:ln>
                <a:solidFill>
                  <a:schemeClr val="tx1"/>
                </a:solidFill>
                <a:effectLst/>
                <a:latin typeface="Arial" panose="020B0604020202020204" pitchFamily="34" charset="0"/>
              </a:rPr>
              <a:t>interacționează</a:t>
            </a:r>
            <a:r>
              <a:rPr kumimoji="0" lang="en-US" sz="1000" b="0" i="0" u="none" strike="noStrike" cap="none" normalizeH="0" baseline="0" dirty="0">
                <a:ln>
                  <a:noFill/>
                </a:ln>
                <a:solidFill>
                  <a:schemeClr val="tx1"/>
                </a:solidFill>
                <a:effectLst/>
                <a:latin typeface="Arial" panose="020B0604020202020204" pitchFamily="34" charset="0"/>
              </a:rPr>
              <a:t> la un </a:t>
            </a:r>
            <a:r>
              <a:rPr kumimoji="0" lang="en-US" sz="1000" b="0" i="0" u="none" strike="noStrike" cap="none" normalizeH="0" baseline="0" dirty="0" err="1">
                <a:ln>
                  <a:noFill/>
                </a:ln>
                <a:solidFill>
                  <a:schemeClr val="tx1"/>
                </a:solidFill>
                <a:effectLst/>
                <a:latin typeface="Arial" panose="020B0604020202020204" pitchFamily="34" charset="0"/>
              </a:rPr>
              <a:t>nivel</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scăzut</a:t>
            </a:r>
            <a:r>
              <a:rPr kumimoji="0" lang="en-US" sz="1000" b="0" i="0" u="none" strike="noStrike" cap="none" normalizeH="0" baseline="0" dirty="0">
                <a:ln>
                  <a:noFill/>
                </a:ln>
                <a:solidFill>
                  <a:schemeClr val="tx1"/>
                </a:solidFill>
                <a:effectLst/>
                <a:latin typeface="Arial" panose="020B0604020202020204" pitchFamily="34" charset="0"/>
              </a:rPr>
              <a:t> cu hardware-</a:t>
            </a:r>
            <a:r>
              <a:rPr kumimoji="0" lang="en-US" sz="1000" b="0" i="0" u="none" strike="noStrike" cap="none" normalizeH="0" baseline="0" dirty="0" err="1">
                <a:ln>
                  <a:noFill/>
                </a:ln>
                <a:solidFill>
                  <a:schemeClr val="tx1"/>
                </a:solidFill>
                <a:effectLst/>
                <a:latin typeface="Arial" panose="020B0604020202020204" pitchFamily="34" charset="0"/>
              </a:rPr>
              <a:t>ul</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sau</a:t>
            </a:r>
            <a:r>
              <a:rPr kumimoji="0" lang="en-US" sz="1000" b="0" i="0" u="none" strike="noStrike" cap="none" normalizeH="0" baseline="0" dirty="0">
                <a:ln>
                  <a:noFill/>
                </a:ln>
                <a:solidFill>
                  <a:schemeClr val="tx1"/>
                </a:solidFill>
                <a:effectLst/>
                <a:latin typeface="Arial" panose="020B0604020202020204" pitchFamily="34" charset="0"/>
              </a:rPr>
              <a:t> cu </a:t>
            </a:r>
            <a:r>
              <a:rPr kumimoji="0" lang="en-US" sz="1000" b="0" i="0" u="none" strike="noStrike" cap="none" normalizeH="0" baseline="0" dirty="0" err="1">
                <a:ln>
                  <a:noFill/>
                </a:ln>
                <a:solidFill>
                  <a:schemeClr val="tx1"/>
                </a:solidFill>
                <a:effectLst/>
                <a:latin typeface="Arial" panose="020B0604020202020204" pitchFamily="34" charset="0"/>
              </a:rPr>
              <a:t>nucleul</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sistemului</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operare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Fișierele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a:ln>
                  <a:noFill/>
                </a:ln>
                <a:solidFill>
                  <a:schemeClr val="tx1"/>
                </a:solidFill>
                <a:effectLst/>
                <a:latin typeface="Arial Unicode MS" panose="020B0604020202020204" pitchFamily="34" charset="-128"/>
              </a:rPr>
              <a:t>.sys</a:t>
            </a:r>
            <a:r>
              <a:rPr kumimoji="0" lang="en-US" sz="1000" b="0" i="0" u="none" strike="noStrike" cap="none" normalizeH="0" baseline="0" dirty="0">
                <a:ln>
                  <a:noFill/>
                </a:ln>
                <a:solidFill>
                  <a:schemeClr val="tx1"/>
                </a:solidFill>
                <a:effectLst/>
              </a:rPr>
              <a:t> sunt </a:t>
            </a:r>
            <a:r>
              <a:rPr kumimoji="0" lang="en-US" sz="1000" b="0" i="0" u="none" strike="noStrike" cap="none" normalizeH="0" baseline="0" dirty="0" err="1">
                <a:ln>
                  <a:noFill/>
                </a:ln>
                <a:solidFill>
                  <a:schemeClr val="tx1"/>
                </a:solidFill>
                <a:effectLst/>
              </a:rPr>
              <a:t>esențiale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pentru</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funcționarea</a:t>
            </a:r>
            <a:r>
              <a:rPr kumimoji="0" lang="en-US" sz="1000" b="0" i="0" u="none" strike="noStrike" cap="none" normalizeH="0" baseline="0" dirty="0">
                <a:ln>
                  <a:noFill/>
                </a:ln>
                <a:solidFill>
                  <a:schemeClr val="tx1"/>
                </a:solidFill>
                <a:effectLst/>
              </a:rPr>
              <a:t> hardware-</a:t>
            </a:r>
            <a:r>
              <a:rPr kumimoji="0" lang="en-US" sz="1000" b="0" i="0" u="none" strike="noStrike" cap="none" normalizeH="0" baseline="0" dirty="0" err="1">
                <a:ln>
                  <a:noFill/>
                </a:ln>
                <a:solidFill>
                  <a:schemeClr val="tx1"/>
                </a:solidFill>
                <a:effectLst/>
              </a:rPr>
              <a:t>ului</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și</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pentru</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facilitarea</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comunicării</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între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componentele</a:t>
            </a:r>
            <a:r>
              <a:rPr kumimoji="0" lang="en-US" sz="1000" b="0" i="0" u="none" strike="noStrike" cap="none" normalizeH="0" baseline="0" dirty="0">
                <a:ln>
                  <a:noFill/>
                </a:ln>
                <a:solidFill>
                  <a:schemeClr val="tx1"/>
                </a:solidFill>
                <a:effectLst/>
              </a:rPr>
              <a:t> hardware </a:t>
            </a:r>
            <a:r>
              <a:rPr kumimoji="0" lang="en-US" sz="1000" b="0" i="0" u="none" strike="noStrike" cap="none" normalizeH="0" baseline="0" dirty="0" err="1">
                <a:ln>
                  <a:noFill/>
                </a:ln>
                <a:solidFill>
                  <a:schemeClr val="tx1"/>
                </a:solidFill>
                <a:effectLst/>
              </a:rPr>
              <a:t>și</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restul</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sistemului</a:t>
            </a:r>
            <a:r>
              <a:rPr kumimoji="0" lang="en-US" sz="1000" b="0" i="0" u="none" strike="noStrike" cap="none" normalizeH="0" baseline="0" dirty="0">
                <a:ln>
                  <a:noFill/>
                </a:ln>
                <a:solidFill>
                  <a:schemeClr val="tx1"/>
                </a:solidFill>
                <a:effectLst/>
              </a:rPr>
              <a:t> de </a:t>
            </a:r>
            <a:r>
              <a:rPr kumimoji="0" lang="en-US" sz="1000" b="0" i="0" u="none" strike="noStrike" cap="none" normalizeH="0" baseline="0" dirty="0" err="1">
                <a:ln>
                  <a:noFill/>
                </a:ln>
                <a:solidFill>
                  <a:schemeClr val="tx1"/>
                </a:solidFill>
                <a:effectLst/>
              </a:rPr>
              <a:t>operare</a:t>
            </a:r>
            <a:r>
              <a:rPr kumimoji="0" lang="en-US" sz="1000" b="0" i="0" u="none" strike="noStrike" cap="none" normalizeH="0" baseline="0" dirty="0">
                <a:ln>
                  <a:noFill/>
                </a:ln>
                <a:solidFill>
                  <a:schemeClr val="tx1"/>
                </a:solidFill>
                <a:effectLst/>
              </a:rPr>
              <a:t>.</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1" i="0" u="sng" strike="noStrike" cap="none" normalizeH="0" baseline="0" dirty="0" err="1">
                <a:ln>
                  <a:noFill/>
                </a:ln>
                <a:solidFill>
                  <a:schemeClr val="tx1"/>
                </a:solidFill>
                <a:effectLst/>
                <a:latin typeface="Arial" panose="020B0604020202020204" pitchFamily="34" charset="0"/>
              </a:rPr>
              <a:t>Execuție</a:t>
            </a:r>
            <a:r>
              <a:rPr kumimoji="0" lang="en-US" sz="1000" b="1" i="0" u="sng" strike="noStrike" cap="none" normalizeH="0" baseline="0" dirty="0">
                <a:ln>
                  <a:noFill/>
                </a:ln>
                <a:solidFill>
                  <a:schemeClr val="tx1"/>
                </a:solidFill>
                <a:effectLst/>
                <a:latin typeface="Arial" panose="020B0604020202020204" pitchFamily="34" charset="0"/>
              </a:rPr>
              <a:t> </a:t>
            </a:r>
            <a:r>
              <a:rPr kumimoji="0" lang="en-US" sz="1000" b="1" i="0" u="sng" strike="noStrike" cap="none" normalizeH="0" baseline="0" dirty="0" err="1">
                <a:ln>
                  <a:noFill/>
                </a:ln>
                <a:solidFill>
                  <a:schemeClr val="tx1"/>
                </a:solidFill>
                <a:effectLst/>
                <a:latin typeface="Arial" panose="020B0604020202020204" pitchFamily="34" charset="0"/>
              </a:rPr>
              <a:t>și</a:t>
            </a:r>
            <a:r>
              <a:rPr kumimoji="0" lang="en-US" sz="1000" b="1" i="0" u="sng" strike="noStrike" cap="none" normalizeH="0" baseline="0" dirty="0">
                <a:ln>
                  <a:noFill/>
                </a:ln>
                <a:solidFill>
                  <a:schemeClr val="tx1"/>
                </a:solidFill>
                <a:effectLst/>
                <a:latin typeface="Arial" panose="020B0604020202020204" pitchFamily="34" charset="0"/>
              </a:rPr>
              <a:t> </a:t>
            </a:r>
            <a:r>
              <a:rPr kumimoji="0" lang="en-US" sz="1000" b="1" i="0" u="sng" strike="noStrike" cap="none" normalizeH="0" baseline="0" dirty="0" err="1">
                <a:ln>
                  <a:noFill/>
                </a:ln>
                <a:solidFill>
                  <a:schemeClr val="tx1"/>
                </a:solidFill>
                <a:effectLst/>
                <a:latin typeface="Arial" panose="020B0604020202020204" pitchFamily="34" charset="0"/>
              </a:rPr>
              <a:t>Încărcare</a:t>
            </a:r>
            <a:endParaRPr kumimoji="0" lang="en-US" sz="1000" b="1" i="0" u="sng"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.exe</a:t>
            </a:r>
            <a:r>
              <a:rPr kumimoji="0" lang="en-US" sz="1000" b="0" i="0" u="none" strike="noStrike" cap="none" normalizeH="0" baseline="0" dirty="0">
                <a:ln>
                  <a:noFill/>
                </a:ln>
                <a:solidFill>
                  <a:schemeClr val="tx1"/>
                </a:solidFill>
                <a:effectLst/>
                <a:latin typeface="Arial" panose="020B0604020202020204" pitchFamily="34" charset="0"/>
              </a:rPr>
              <a:t>: Sunt </a:t>
            </a:r>
            <a:r>
              <a:rPr kumimoji="0" lang="en-US" sz="1000" b="0" i="0" u="none" strike="noStrike" cap="none" normalizeH="0" baseline="0" dirty="0" err="1">
                <a:ln>
                  <a:noFill/>
                </a:ln>
                <a:solidFill>
                  <a:schemeClr val="tx1"/>
                </a:solidFill>
                <a:effectLst/>
                <a:latin typeface="Arial" panose="020B0604020202020204" pitchFamily="34" charset="0"/>
              </a:rPr>
              <a:t>lansate</a:t>
            </a:r>
            <a:r>
              <a:rPr kumimoji="0" lang="en-US" sz="1000" b="0" i="0" u="none" strike="noStrike" cap="none" normalizeH="0" baseline="0" dirty="0">
                <a:ln>
                  <a:noFill/>
                </a:ln>
                <a:solidFill>
                  <a:schemeClr val="tx1"/>
                </a:solidFill>
                <a:effectLst/>
                <a:latin typeface="Arial" panose="020B0604020202020204" pitchFamily="34" charset="0"/>
              </a:rPr>
              <a:t> direct de </a:t>
            </a:r>
            <a:r>
              <a:rPr kumimoji="0" lang="en-US" sz="1000" b="0" i="0" u="none" strike="noStrike" cap="none" normalizeH="0" baseline="0" dirty="0" err="1">
                <a:ln>
                  <a:noFill/>
                </a:ln>
                <a:solidFill>
                  <a:schemeClr val="tx1"/>
                </a:solidFill>
                <a:effectLst/>
                <a:latin typeface="Arial" panose="020B0604020202020204" pitchFamily="34" charset="0"/>
              </a:rPr>
              <a:t>sistemul</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operare</a:t>
            </a:r>
            <a:r>
              <a:rPr kumimoji="0" lang="en-US" sz="1000" b="0" i="0" u="none" strike="noStrike" cap="none" normalizeH="0" baseline="0" dirty="0">
                <a:ln>
                  <a:noFill/>
                </a:ln>
                <a:solidFill>
                  <a:schemeClr val="tx1"/>
                </a:solidFill>
                <a:effectLst/>
                <a:latin typeface="Arial" panose="020B0604020202020204" pitchFamily="34" charset="0"/>
              </a:rPr>
              <a:t> ca </a:t>
            </a:r>
            <a:r>
              <a:rPr kumimoji="0" lang="en-US" sz="1000" b="0" i="0" u="none" strike="noStrike" cap="none" normalizeH="0" baseline="0" dirty="0" err="1">
                <a:ln>
                  <a:noFill/>
                </a:ln>
                <a:solidFill>
                  <a:schemeClr val="tx1"/>
                </a:solidFill>
                <a:effectLst/>
                <a:latin typeface="Arial" panose="020B0604020202020204" pitchFamily="34" charset="0"/>
              </a:rPr>
              <a:t>procese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noi</a:t>
            </a:r>
            <a:r>
              <a:rPr kumimoji="0" lang="en-US" sz="1000" b="0" i="0" u="none" strike="noStrike" cap="none" normalizeH="0" baseline="0" dirty="0">
                <a:ln>
                  <a:noFill/>
                </a:ln>
                <a:solidFill>
                  <a:schemeClr val="tx1"/>
                </a:solidFill>
                <a:effectLst/>
                <a:latin typeface="Arial" panose="020B0604020202020204" pitchFamily="34" charset="0"/>
              </a:rPr>
              <a:t>, cu un </a:t>
            </a:r>
            <a:r>
              <a:rPr kumimoji="0" lang="en-US" sz="1000" b="0" i="0" u="none" strike="noStrike" cap="none" normalizeH="0" baseline="0" dirty="0" err="1">
                <a:ln>
                  <a:noFill/>
                </a:ln>
                <a:solidFill>
                  <a:schemeClr val="tx1"/>
                </a:solidFill>
                <a:effectLst/>
                <a:latin typeface="Arial" panose="020B0604020202020204" pitchFamily="34" charset="0"/>
              </a:rPr>
              <a:t>punct</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intrare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definit</a:t>
            </a:r>
            <a:r>
              <a:rPr kumimoji="0" lang="en-US" sz="1000" b="0" i="0" u="none" strike="noStrike" cap="none" normalizeH="0" baseline="0" dirty="0">
                <a:ln>
                  <a:noFill/>
                </a:ln>
                <a:solidFill>
                  <a:schemeClr val="tx1"/>
                </a:solidFill>
                <a:effectLst/>
                <a:latin typeface="Arial" panose="020B0604020202020204" pitchFamily="34" charset="0"/>
              </a:rPr>
              <a:t> care </a:t>
            </a:r>
            <a:r>
              <a:rPr kumimoji="0" lang="en-US" sz="1000" b="0" i="0" u="none" strike="noStrike" cap="none" normalizeH="0" baseline="0" dirty="0" err="1">
                <a:ln>
                  <a:noFill/>
                </a:ln>
                <a:solidFill>
                  <a:schemeClr val="tx1"/>
                </a:solidFill>
                <a:effectLst/>
                <a:latin typeface="Arial" panose="020B0604020202020204" pitchFamily="34" charset="0"/>
              </a:rPr>
              <a:t>inițializează</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execuția</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programului</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a:t>
            </a:r>
            <a:r>
              <a:rPr kumimoji="0" lang="en-US" sz="1000" b="1" i="0" u="none" strike="noStrike" cap="none" normalizeH="0" baseline="0" dirty="0" err="1">
                <a:ln>
                  <a:noFill/>
                </a:ln>
                <a:solidFill>
                  <a:schemeClr val="tx1"/>
                </a:solidFill>
                <a:effectLst/>
                <a:latin typeface="Arial" panose="020B0604020202020204" pitchFamily="34" charset="0"/>
              </a:rPr>
              <a:t>dll</a:t>
            </a:r>
            <a:r>
              <a:rPr kumimoji="0" lang="en-US" sz="1000" b="0" i="0" u="none" strike="noStrike" cap="none" normalizeH="0" baseline="0" dirty="0">
                <a:ln>
                  <a:noFill/>
                </a:ln>
                <a:solidFill>
                  <a:schemeClr val="tx1"/>
                </a:solidFill>
                <a:effectLst/>
                <a:latin typeface="Arial" panose="020B0604020202020204" pitchFamily="34" charset="0"/>
              </a:rPr>
              <a:t>: Sunt </a:t>
            </a:r>
            <a:r>
              <a:rPr kumimoji="0" lang="en-US" sz="1000" b="0" i="0" u="none" strike="noStrike" cap="none" normalizeH="0" baseline="0" dirty="0" err="1">
                <a:ln>
                  <a:noFill/>
                </a:ln>
                <a:solidFill>
                  <a:schemeClr val="tx1"/>
                </a:solidFill>
                <a:effectLst/>
                <a:latin typeface="Arial" panose="020B0604020202020204" pitchFamily="34" charset="0"/>
              </a:rPr>
              <a:t>încărcate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în</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spațiul</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memorie</a:t>
            </a:r>
            <a:r>
              <a:rPr kumimoji="0" lang="en-US" sz="1000" b="0" i="0" u="none" strike="noStrike" cap="none" normalizeH="0" baseline="0" dirty="0">
                <a:ln>
                  <a:noFill/>
                </a:ln>
                <a:solidFill>
                  <a:schemeClr val="tx1"/>
                </a:solidFill>
                <a:effectLst/>
                <a:latin typeface="Arial" panose="020B0604020202020204" pitchFamily="34" charset="0"/>
              </a:rPr>
              <a:t> al </a:t>
            </a:r>
            <a:r>
              <a:rPr kumimoji="0" lang="en-US" sz="1000" b="0" i="0" u="none" strike="noStrike" cap="none" normalizeH="0" baseline="0" dirty="0" err="1">
                <a:ln>
                  <a:noFill/>
                </a:ln>
                <a:solidFill>
                  <a:schemeClr val="tx1"/>
                </a:solidFill>
                <a:effectLst/>
                <a:latin typeface="Arial" panose="020B0604020202020204" pitchFamily="34" charset="0"/>
              </a:rPr>
              <a:t>unui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proces</a:t>
            </a:r>
            <a:r>
              <a:rPr kumimoji="0" lang="en-US" sz="1000" b="0" i="0" u="none" strike="noStrike" cap="none" normalizeH="0" baseline="0" dirty="0">
                <a:ln>
                  <a:noFill/>
                </a:ln>
                <a:solidFill>
                  <a:schemeClr val="tx1"/>
                </a:solidFill>
                <a:effectLst/>
                <a:latin typeface="Arial" panose="020B0604020202020204" pitchFamily="34" charset="0"/>
              </a:rPr>
              <a:t> existent, fie la </a:t>
            </a:r>
            <a:r>
              <a:rPr kumimoji="0" lang="en-US" sz="1000" b="0" i="0" u="none" strike="noStrike" cap="none" normalizeH="0" baseline="0" dirty="0" err="1">
                <a:ln>
                  <a:noFill/>
                </a:ln>
                <a:solidFill>
                  <a:schemeClr val="tx1"/>
                </a:solidFill>
                <a:effectLst/>
                <a:latin typeface="Arial" panose="020B0604020202020204" pitchFamily="34" charset="0"/>
              </a:rPr>
              <a:t>lansarea</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programului</a:t>
            </a:r>
            <a:r>
              <a:rPr kumimoji="0" lang="en-US" sz="1000" b="0" i="0" u="none" strike="noStrike" cap="none" normalizeH="0" baseline="0" dirty="0">
                <a:ln>
                  <a:noFill/>
                </a:ln>
                <a:solidFill>
                  <a:schemeClr val="tx1"/>
                </a:solidFill>
                <a:effectLst/>
                <a:latin typeface="Arial" panose="020B0604020202020204" pitchFamily="34" charset="0"/>
              </a:rPr>
              <a:t> care le </a:t>
            </a:r>
            <a:r>
              <a:rPr kumimoji="0" lang="en-US" sz="1000" b="0" i="0" u="none" strike="noStrike" cap="none" normalizeH="0" baseline="0" dirty="0" err="1">
                <a:ln>
                  <a:noFill/>
                </a:ln>
                <a:solidFill>
                  <a:schemeClr val="tx1"/>
                </a:solidFill>
                <a:effectLst/>
                <a:latin typeface="Arial" panose="020B0604020202020204" pitchFamily="34" charset="0"/>
              </a:rPr>
              <a:t>referă</a:t>
            </a:r>
            <a:r>
              <a:rPr kumimoji="0" lang="en-US" sz="1000" b="0" i="0" u="none" strike="noStrike" cap="none" normalizeH="0" baseline="0" dirty="0">
                <a:ln>
                  <a:noFill/>
                </a:ln>
                <a:solidFill>
                  <a:schemeClr val="tx1"/>
                </a:solidFill>
                <a:effectLst/>
                <a:latin typeface="Arial" panose="020B0604020202020204" pitchFamily="34" charset="0"/>
              </a:rPr>
              <a:t>, fie </a:t>
            </a:r>
            <a:r>
              <a:rPr kumimoji="0" lang="en-US" sz="1000" b="0" i="0" u="none" strike="noStrike" cap="none" normalizeH="0" baseline="0" dirty="0" err="1">
                <a:ln>
                  <a:noFill/>
                </a:ln>
                <a:solidFill>
                  <a:schemeClr val="tx1"/>
                </a:solidFill>
                <a:effectLst/>
                <a:latin typeface="Arial" panose="020B0604020202020204" pitchFamily="34" charset="0"/>
              </a:rPr>
              <a:t>dinamic</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în</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timpul</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execuției</a:t>
            </a:r>
            <a:r>
              <a:rPr kumimoji="0" lang="en-US" sz="1000" b="0" i="0" u="none" strike="noStrike" cap="none" normalizeH="0" baseline="0" dirty="0">
                <a:ln>
                  <a:noFill/>
                </a:ln>
                <a:solidFill>
                  <a:schemeClr val="tx1"/>
                </a:solidFill>
                <a:effectLst/>
                <a:latin typeface="Arial" panose="020B0604020202020204" pitchFamily="34" charset="0"/>
              </a:rPr>
              <a:t>. Ele nu au un </a:t>
            </a:r>
            <a:r>
              <a:rPr kumimoji="0" lang="en-US" sz="1000" b="0" i="0" u="none" strike="noStrike" cap="none" normalizeH="0" baseline="0" dirty="0" err="1">
                <a:ln>
                  <a:noFill/>
                </a:ln>
                <a:solidFill>
                  <a:schemeClr val="tx1"/>
                </a:solidFill>
                <a:effectLst/>
                <a:latin typeface="Arial" panose="020B0604020202020204" pitchFamily="34" charset="0"/>
              </a:rPr>
              <a:t>punct</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intrare</a:t>
            </a:r>
            <a:r>
              <a:rPr kumimoji="0" lang="en-US" sz="1000" b="0" i="0" u="none" strike="noStrike" cap="none" normalizeH="0" baseline="0" dirty="0">
                <a:ln>
                  <a:noFill/>
                </a:ln>
                <a:solidFill>
                  <a:schemeClr val="tx1"/>
                </a:solidFill>
                <a:effectLst/>
                <a:latin typeface="Arial" panose="020B0604020202020204" pitchFamily="34" charset="0"/>
              </a:rPr>
              <a:t> ca </a:t>
            </a:r>
            <a:r>
              <a:rPr kumimoji="0" lang="en-US" sz="1000" b="0" i="0" u="none" strike="noStrike" cap="none" normalizeH="0" baseline="0" dirty="0" err="1">
                <a:ln>
                  <a:noFill/>
                </a:ln>
                <a:solidFill>
                  <a:schemeClr val="tx1"/>
                </a:solidFill>
                <a:effectLst/>
                <a:latin typeface="Arial" panose="020B0604020202020204" pitchFamily="34" charset="0"/>
              </a:rPr>
              <a:t>fișierele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a:ln>
                  <a:noFill/>
                </a:ln>
                <a:solidFill>
                  <a:schemeClr val="tx1"/>
                </a:solidFill>
                <a:effectLst/>
                <a:latin typeface="Arial Unicode MS" panose="020B0604020202020204" pitchFamily="34" charset="-128"/>
              </a:rPr>
              <a:t>.exe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deși</a:t>
            </a:r>
            <a:r>
              <a:rPr kumimoji="0" lang="en-US" sz="1000" b="0" i="0" u="none" strike="noStrike" cap="none" normalizeH="0" baseline="0" dirty="0">
                <a:ln>
                  <a:noFill/>
                </a:ln>
                <a:solidFill>
                  <a:schemeClr val="tx1"/>
                </a:solidFill>
                <a:effectLst/>
              </a:rPr>
              <a:t> pot </a:t>
            </a:r>
            <a:r>
              <a:rPr kumimoji="0" lang="en-US" sz="1000" b="0" i="0" u="none" strike="noStrike" cap="none" normalizeH="0" baseline="0" dirty="0" err="1">
                <a:ln>
                  <a:noFill/>
                </a:ln>
                <a:solidFill>
                  <a:schemeClr val="tx1"/>
                </a:solidFill>
                <a:effectLst/>
              </a:rPr>
              <a:t>defini</a:t>
            </a:r>
            <a:r>
              <a:rPr kumimoji="0" lang="en-US" sz="1000" b="0" i="0" u="none" strike="noStrike" cap="none" normalizeH="0" baseline="0" dirty="0">
                <a:ln>
                  <a:noFill/>
                </a:ln>
                <a:solidFill>
                  <a:schemeClr val="tx1"/>
                </a:solidFill>
                <a:effectLst/>
              </a:rPr>
              <a:t> funcții de </a:t>
            </a:r>
            <a:r>
              <a:rPr kumimoji="0" lang="en-US" sz="1000" b="0" i="0" u="none" strike="noStrike" cap="none" normalizeH="0" baseline="0" dirty="0" err="1">
                <a:ln>
                  <a:noFill/>
                </a:ln>
                <a:solidFill>
                  <a:schemeClr val="tx1"/>
                </a:solidFill>
                <a:effectLst/>
              </a:rPr>
              <a:t>inițializare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și</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curățare</a:t>
            </a:r>
            <a:r>
              <a:rPr kumimoji="0" lang="en-US" sz="1000" b="0" i="0" u="none" strike="noStrike" cap="none" normalizeH="0" baseline="0" dirty="0">
                <a:ln>
                  <a:noFill/>
                </a:ln>
                <a:solidFill>
                  <a:schemeClr val="tx1"/>
                </a:solidFill>
                <a:effectLst/>
              </a:rPr>
              <a:t>.</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.sys</a:t>
            </a:r>
            <a:r>
              <a:rPr kumimoji="0" lang="en-US" sz="1000" b="0" i="0" u="none" strike="noStrike" cap="none" normalizeH="0" baseline="0" dirty="0">
                <a:ln>
                  <a:noFill/>
                </a:ln>
                <a:solidFill>
                  <a:schemeClr val="tx1"/>
                </a:solidFill>
                <a:effectLst/>
                <a:latin typeface="Arial" panose="020B0604020202020204" pitchFamily="34" charset="0"/>
              </a:rPr>
              <a:t>: Sunt </a:t>
            </a:r>
            <a:r>
              <a:rPr kumimoji="0" lang="en-US" sz="1000" b="0" i="0" u="none" strike="noStrike" cap="none" normalizeH="0" baseline="0" dirty="0" err="1">
                <a:ln>
                  <a:noFill/>
                </a:ln>
                <a:solidFill>
                  <a:schemeClr val="tx1"/>
                </a:solidFill>
                <a:effectLst/>
                <a:latin typeface="Arial" panose="020B0604020202020204" pitchFamily="34" charset="0"/>
              </a:rPr>
              <a:t>încărcate</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sistemul</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operare</a:t>
            </a:r>
            <a:r>
              <a:rPr kumimoji="0" lang="en-US" sz="1000" b="0" i="0" u="none" strike="noStrike" cap="none" normalizeH="0" baseline="0" dirty="0">
                <a:ln>
                  <a:noFill/>
                </a:ln>
                <a:solidFill>
                  <a:schemeClr val="tx1"/>
                </a:solidFill>
                <a:effectLst/>
                <a:latin typeface="Arial" panose="020B0604020202020204" pitchFamily="34" charset="0"/>
              </a:rPr>
              <a:t> la </a:t>
            </a:r>
            <a:r>
              <a:rPr kumimoji="0" lang="en-US" sz="1000" b="0" i="0" u="none" strike="noStrike" cap="none" normalizeH="0" baseline="0" dirty="0" err="1">
                <a:ln>
                  <a:noFill/>
                </a:ln>
                <a:solidFill>
                  <a:schemeClr val="tx1"/>
                </a:solidFill>
                <a:effectLst/>
                <a:latin typeface="Arial" panose="020B0604020202020204" pitchFamily="34" charset="0"/>
              </a:rPr>
              <a:t>nivel</a:t>
            </a:r>
            <a:r>
              <a:rPr kumimoji="0" lang="en-US" sz="1000" b="0" i="0" u="none" strike="noStrike" cap="none" normalizeH="0" baseline="0" dirty="0">
                <a:ln>
                  <a:noFill/>
                </a:ln>
                <a:solidFill>
                  <a:schemeClr val="tx1"/>
                </a:solidFill>
                <a:effectLst/>
                <a:latin typeface="Arial" panose="020B0604020202020204" pitchFamily="34" charset="0"/>
              </a:rPr>
              <a:t> de kernel, de </a:t>
            </a:r>
            <a:r>
              <a:rPr kumimoji="0" lang="en-US" sz="1000" b="0" i="0" u="none" strike="noStrike" cap="none" normalizeH="0" baseline="0" dirty="0" err="1">
                <a:ln>
                  <a:noFill/>
                </a:ln>
                <a:solidFill>
                  <a:schemeClr val="tx1"/>
                </a:solidFill>
                <a:effectLst/>
                <a:latin typeface="Arial" panose="020B0604020202020204" pitchFamily="34" charset="0"/>
              </a:rPr>
              <a:t>obicei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în</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timpul</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procesului</a:t>
            </a:r>
            <a:r>
              <a:rPr kumimoji="0" lang="en-US" sz="1000" b="0" i="0" u="none" strike="noStrike" cap="none" normalizeH="0" baseline="0" dirty="0">
                <a:ln>
                  <a:noFill/>
                </a:ln>
                <a:solidFill>
                  <a:schemeClr val="tx1"/>
                </a:solidFill>
                <a:effectLst/>
                <a:latin typeface="Arial" panose="020B0604020202020204" pitchFamily="34" charset="0"/>
              </a:rPr>
              <a:t> de boot </a:t>
            </a:r>
            <a:r>
              <a:rPr kumimoji="0" lang="en-US" sz="1000" b="0" i="0" u="none" strike="noStrike" cap="none" normalizeH="0" baseline="0" dirty="0" err="1">
                <a:ln>
                  <a:noFill/>
                </a:ln>
                <a:solidFill>
                  <a:schemeClr val="tx1"/>
                </a:solidFill>
                <a:effectLst/>
                <a:latin typeface="Arial" panose="020B0604020202020204" pitchFamily="34" charset="0"/>
              </a:rPr>
              <a:t>sau</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când</a:t>
            </a:r>
            <a:r>
              <a:rPr kumimoji="0" lang="en-US" sz="1000" b="0" i="0" u="none" strike="noStrike" cap="none" normalizeH="0" baseline="0" dirty="0">
                <a:ln>
                  <a:noFill/>
                </a:ln>
                <a:solidFill>
                  <a:schemeClr val="tx1"/>
                </a:solidFill>
                <a:effectLst/>
                <a:latin typeface="Arial" panose="020B0604020202020204" pitchFamily="34" charset="0"/>
              </a:rPr>
              <a:t> un nou </a:t>
            </a:r>
            <a:r>
              <a:rPr kumimoji="0" lang="en-US" sz="1000" b="0" i="0" u="none" strike="noStrike" cap="none" normalizeH="0" baseline="0" dirty="0" err="1">
                <a:ln>
                  <a:noFill/>
                </a:ln>
                <a:solidFill>
                  <a:schemeClr val="tx1"/>
                </a:solidFill>
                <a:effectLst/>
                <a:latin typeface="Arial" panose="020B0604020202020204" pitchFamily="34" charset="0"/>
              </a:rPr>
              <a:t>dispozitiv</a:t>
            </a:r>
            <a:r>
              <a:rPr kumimoji="0" lang="en-US" sz="1000" b="0" i="0" u="none" strike="noStrike" cap="none" normalizeH="0" baseline="0" dirty="0">
                <a:ln>
                  <a:noFill/>
                </a:ln>
                <a:solidFill>
                  <a:schemeClr val="tx1"/>
                </a:solidFill>
                <a:effectLst/>
                <a:latin typeface="Arial" panose="020B0604020202020204" pitchFamily="34" charset="0"/>
              </a:rPr>
              <a:t> este </a:t>
            </a:r>
            <a:r>
              <a:rPr kumimoji="0" lang="en-US" sz="1000" b="0" i="0" u="none" strike="noStrike" cap="none" normalizeH="0" baseline="0" dirty="0" err="1">
                <a:ln>
                  <a:noFill/>
                </a:ln>
                <a:solidFill>
                  <a:schemeClr val="tx1"/>
                </a:solidFill>
                <a:effectLst/>
                <a:latin typeface="Arial" panose="020B0604020202020204" pitchFamily="34" charset="0"/>
              </a:rPr>
              <a:t>conectat</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pentru</a:t>
            </a:r>
            <a:r>
              <a:rPr kumimoji="0" lang="en-US" sz="1000" b="0" i="0" u="none" strike="noStrike" cap="none" normalizeH="0" baseline="0" dirty="0">
                <a:ln>
                  <a:noFill/>
                </a:ln>
                <a:solidFill>
                  <a:schemeClr val="tx1"/>
                </a:solidFill>
                <a:effectLst/>
                <a:latin typeface="Arial" panose="020B0604020202020204" pitchFamily="34" charset="0"/>
              </a:rPr>
              <a:t> a </a:t>
            </a:r>
            <a:r>
              <a:rPr kumimoji="0" lang="en-US" sz="1000" b="0" i="0" u="none" strike="noStrike" cap="none" normalizeH="0" baseline="0" dirty="0" err="1">
                <a:ln>
                  <a:noFill/>
                </a:ln>
                <a:solidFill>
                  <a:schemeClr val="tx1"/>
                </a:solidFill>
                <a:effectLst/>
                <a:latin typeface="Arial" panose="020B0604020202020204" pitchFamily="34" charset="0"/>
              </a:rPr>
              <a:t>permite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interacțiunea</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dintre</a:t>
            </a:r>
            <a:r>
              <a:rPr kumimoji="0" lang="en-US" sz="1000" b="0" i="0" u="none" strike="noStrike" cap="none" normalizeH="0" baseline="0" dirty="0">
                <a:ln>
                  <a:noFill/>
                </a:ln>
                <a:solidFill>
                  <a:schemeClr val="tx1"/>
                </a:solidFill>
                <a:effectLst/>
                <a:latin typeface="Arial" panose="020B0604020202020204" pitchFamily="34" charset="0"/>
              </a:rPr>
              <a:t> hardware </a:t>
            </a:r>
            <a:r>
              <a:rPr kumimoji="0" lang="en-US" sz="1000" b="0" i="0" u="none" strike="noStrike" cap="none" normalizeH="0" baseline="0" dirty="0" err="1">
                <a:ln>
                  <a:noFill/>
                </a:ln>
                <a:solidFill>
                  <a:schemeClr val="tx1"/>
                </a:solidFill>
                <a:effectLst/>
                <a:latin typeface="Arial" panose="020B0604020202020204" pitchFamily="34" charset="0"/>
              </a:rPr>
              <a:t>și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sistemul</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operare</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1" i="0" u="sng" strike="noStrike" cap="none" normalizeH="0" baseline="0" dirty="0" err="1">
                <a:ln>
                  <a:noFill/>
                </a:ln>
                <a:solidFill>
                  <a:schemeClr val="tx1"/>
                </a:solidFill>
                <a:effectLst/>
                <a:latin typeface="Arial" panose="020B0604020202020204" pitchFamily="34" charset="0"/>
              </a:rPr>
              <a:t>Exporturi</a:t>
            </a:r>
            <a:r>
              <a:rPr kumimoji="0" lang="en-US" sz="1000" b="1" i="0" u="sng" strike="noStrike" cap="none" normalizeH="0" baseline="0" dirty="0">
                <a:ln>
                  <a:noFill/>
                </a:ln>
                <a:solidFill>
                  <a:schemeClr val="tx1"/>
                </a:solidFill>
                <a:effectLst/>
                <a:latin typeface="Arial" panose="020B0604020202020204" pitchFamily="34" charset="0"/>
              </a:rPr>
              <a:t> </a:t>
            </a:r>
            <a:r>
              <a:rPr kumimoji="0" lang="en-US" sz="1000" b="1" i="0" u="sng" strike="noStrike" cap="none" normalizeH="0" baseline="0" dirty="0" err="1">
                <a:ln>
                  <a:noFill/>
                </a:ln>
                <a:solidFill>
                  <a:schemeClr val="tx1"/>
                </a:solidFill>
                <a:effectLst/>
                <a:latin typeface="Arial" panose="020B0604020202020204" pitchFamily="34" charset="0"/>
              </a:rPr>
              <a:t>și</a:t>
            </a:r>
            <a:r>
              <a:rPr kumimoji="0" lang="en-US" sz="1000" b="1" i="0" u="sng" strike="noStrike" cap="none" normalizeH="0" baseline="0" dirty="0">
                <a:ln>
                  <a:noFill/>
                </a:ln>
                <a:solidFill>
                  <a:schemeClr val="tx1"/>
                </a:solidFill>
                <a:effectLst/>
                <a:latin typeface="Arial" panose="020B0604020202020204" pitchFamily="34" charset="0"/>
              </a:rPr>
              <a:t> </a:t>
            </a:r>
            <a:r>
              <a:rPr kumimoji="0" lang="en-US" sz="1000" b="1" i="0" u="sng" strike="noStrike" cap="none" normalizeH="0" baseline="0" dirty="0" err="1">
                <a:ln>
                  <a:noFill/>
                </a:ln>
                <a:solidFill>
                  <a:schemeClr val="tx1"/>
                </a:solidFill>
                <a:effectLst/>
                <a:latin typeface="Arial" panose="020B0604020202020204" pitchFamily="34" charset="0"/>
              </a:rPr>
              <a:t>Importuri</a:t>
            </a:r>
            <a:endParaRPr kumimoji="0" lang="en-US" sz="1000" b="1" i="0" u="sng"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.exe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Deși</a:t>
            </a:r>
            <a:r>
              <a:rPr kumimoji="0" lang="en-US" sz="1000" b="0" i="0" u="none" strike="noStrike" cap="none" normalizeH="0" baseline="0" dirty="0">
                <a:ln>
                  <a:noFill/>
                </a:ln>
                <a:solidFill>
                  <a:schemeClr val="tx1"/>
                </a:solidFill>
                <a:effectLst/>
                <a:latin typeface="Arial" panose="020B0604020202020204" pitchFamily="34" charset="0"/>
              </a:rPr>
              <a:t> pot </a:t>
            </a:r>
            <a:r>
              <a:rPr kumimoji="0" lang="en-US" sz="1000" b="0" i="0" u="none" strike="noStrike" cap="none" normalizeH="0" baseline="0" dirty="0" err="1">
                <a:ln>
                  <a:noFill/>
                </a:ln>
                <a:solidFill>
                  <a:schemeClr val="tx1"/>
                </a:solidFill>
                <a:effectLst/>
                <a:latin typeface="Arial" panose="020B0604020202020204" pitchFamily="34" charset="0"/>
              </a:rPr>
              <a:t>importa</a:t>
            </a:r>
            <a:r>
              <a:rPr kumimoji="0" lang="en-US" sz="1000" b="0" i="0" u="none" strike="noStrike" cap="none" normalizeH="0" baseline="0" dirty="0">
                <a:ln>
                  <a:noFill/>
                </a:ln>
                <a:solidFill>
                  <a:schemeClr val="tx1"/>
                </a:solidFill>
                <a:effectLst/>
                <a:latin typeface="Arial" panose="020B0604020202020204" pitchFamily="34" charset="0"/>
              </a:rPr>
              <a:t> funcții </a:t>
            </a:r>
            <a:r>
              <a:rPr kumimoji="0" lang="en-US" sz="1000" b="0" i="0" u="none" strike="noStrike" cap="none" normalizeH="0" baseline="0" dirty="0" err="1">
                <a:ln>
                  <a:noFill/>
                </a:ln>
                <a:solidFill>
                  <a:schemeClr val="tx1"/>
                </a:solidFill>
                <a:effectLst/>
                <a:latin typeface="Arial" panose="020B0604020202020204" pitchFamily="34" charset="0"/>
              </a:rPr>
              <a:t>și</a:t>
            </a:r>
            <a:r>
              <a:rPr kumimoji="0" lang="en-US" sz="1000" b="0" i="0" u="none" strike="noStrike" cap="none" normalizeH="0" baseline="0" dirty="0">
                <a:ln>
                  <a:noFill/>
                </a:ln>
                <a:solidFill>
                  <a:schemeClr val="tx1"/>
                </a:solidFill>
                <a:effectLst/>
                <a:latin typeface="Arial" panose="020B0604020202020204" pitchFamily="34" charset="0"/>
              </a:rPr>
              <a:t> date din </a:t>
            </a:r>
            <a:r>
              <a:rPr kumimoji="0" lang="en-US" sz="1000" b="0" i="0" u="none" strike="noStrike" cap="none" normalizeH="0" baseline="0" dirty="0">
                <a:ln>
                  <a:noFill/>
                </a:ln>
                <a:solidFill>
                  <a:schemeClr val="tx1"/>
                </a:solidFill>
                <a:effectLst/>
                <a:latin typeface="Arial Unicode MS" panose="020B0604020202020204" pitchFamily="34" charset="-128"/>
              </a:rPr>
              <a:t>.</a:t>
            </a:r>
            <a:r>
              <a:rPr kumimoji="0" lang="en-US" sz="1000" b="0" i="0" u="none" strike="noStrike" cap="none" normalizeH="0" baseline="0" dirty="0" err="1">
                <a:ln>
                  <a:noFill/>
                </a:ln>
                <a:solidFill>
                  <a:schemeClr val="tx1"/>
                </a:solidFill>
                <a:effectLst/>
                <a:latin typeface="Arial Unicode MS" panose="020B0604020202020204" pitchFamily="34" charset="-128"/>
              </a:rPr>
              <a:t>dll</a:t>
            </a:r>
            <a:r>
              <a:rPr kumimoji="0" lang="en-US" sz="1000" b="0" i="0" u="none" strike="noStrike" cap="none" normalizeH="0" baseline="0" dirty="0">
                <a:ln>
                  <a:noFill/>
                </a:ln>
                <a:solidFill>
                  <a:schemeClr val="tx1"/>
                </a:solidFill>
                <a:effectLst/>
              </a:rPr>
              <a:t>, de </a:t>
            </a:r>
            <a:r>
              <a:rPr kumimoji="0" lang="en-US" sz="1000" b="0" i="0" u="none" strike="noStrike" cap="none" normalizeH="0" baseline="0" dirty="0" err="1">
                <a:ln>
                  <a:noFill/>
                </a:ln>
                <a:solidFill>
                  <a:schemeClr val="tx1"/>
                </a:solidFill>
                <a:effectLst/>
              </a:rPr>
              <a:t>obicei</a:t>
            </a:r>
            <a:r>
              <a:rPr kumimoji="0" lang="en-US" sz="1000" b="0" i="0" u="none" strike="noStrike" cap="none" normalizeH="0" baseline="0" dirty="0">
                <a:ln>
                  <a:noFill/>
                </a:ln>
                <a:solidFill>
                  <a:schemeClr val="tx1"/>
                </a:solidFill>
                <a:effectLst/>
              </a:rPr>
              <a:t> nu </a:t>
            </a:r>
            <a:r>
              <a:rPr kumimoji="0" lang="en-US" sz="1000" b="0" i="0" u="none" strike="noStrike" cap="none" normalizeH="0" baseline="0" dirty="0" err="1">
                <a:ln>
                  <a:noFill/>
                </a:ln>
                <a:solidFill>
                  <a:schemeClr val="tx1"/>
                </a:solidFill>
                <a:effectLst/>
              </a:rPr>
              <a:t>exportă</a:t>
            </a:r>
            <a:r>
              <a:rPr kumimoji="0" lang="en-US" sz="1000" b="0" i="0" u="none" strike="noStrike" cap="none" normalizeH="0" baseline="0" dirty="0">
                <a:ln>
                  <a:noFill/>
                </a:ln>
                <a:solidFill>
                  <a:schemeClr val="tx1"/>
                </a:solidFill>
                <a:effectLst/>
              </a:rPr>
              <a:t> funcții </a:t>
            </a:r>
            <a:r>
              <a:rPr kumimoji="0" lang="en-US" sz="1000" b="0" i="0" u="none" strike="noStrike" cap="none" normalizeH="0" baseline="0" dirty="0" err="1">
                <a:ln>
                  <a:noFill/>
                </a:ln>
                <a:solidFill>
                  <a:schemeClr val="tx1"/>
                </a:solidFill>
                <a:effectLst/>
              </a:rPr>
              <a:t>către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alte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programe</a:t>
            </a:r>
            <a:r>
              <a:rPr kumimoji="0" lang="en-US" sz="1000" b="0" i="0" u="none" strike="noStrike" cap="none" normalizeH="0" baseline="0" dirty="0">
                <a:ln>
                  <a:noFill/>
                </a:ln>
                <a:solidFill>
                  <a:schemeClr val="tx1"/>
                </a:solidFill>
                <a:effectLst/>
              </a:rPr>
              <a:t>.</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a:t>
            </a:r>
            <a:r>
              <a:rPr kumimoji="0" lang="en-US" sz="1000" b="1" i="0" u="none" strike="noStrike" cap="none" normalizeH="0" baseline="0" dirty="0" err="1">
                <a:ln>
                  <a:noFill/>
                </a:ln>
                <a:solidFill>
                  <a:schemeClr val="tx1"/>
                </a:solidFill>
                <a:effectLst/>
                <a:latin typeface="Arial" panose="020B0604020202020204" pitchFamily="34" charset="0"/>
              </a:rPr>
              <a:t>dll</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Proiectate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pentru</a:t>
            </a:r>
            <a:r>
              <a:rPr kumimoji="0" lang="en-US" sz="1000" b="0" i="0" u="none" strike="noStrike" cap="none" normalizeH="0" baseline="0" dirty="0">
                <a:ln>
                  <a:noFill/>
                </a:ln>
                <a:solidFill>
                  <a:schemeClr val="tx1"/>
                </a:solidFill>
                <a:effectLst/>
                <a:latin typeface="Arial" panose="020B0604020202020204" pitchFamily="34" charset="0"/>
              </a:rPr>
              <a:t> a </a:t>
            </a:r>
            <a:r>
              <a:rPr kumimoji="0" lang="en-US" sz="1000" b="0" i="0" u="none" strike="noStrike" cap="none" normalizeH="0" baseline="0" dirty="0" err="1">
                <a:ln>
                  <a:noFill/>
                </a:ln>
                <a:solidFill>
                  <a:schemeClr val="tx1"/>
                </a:solidFill>
                <a:effectLst/>
                <a:latin typeface="Arial" panose="020B0604020202020204" pitchFamily="34" charset="0"/>
              </a:rPr>
              <a:t>exporta</a:t>
            </a:r>
            <a:r>
              <a:rPr kumimoji="0" lang="en-US" sz="1000" b="0" i="0" u="none" strike="noStrike" cap="none" normalizeH="0" baseline="0" dirty="0">
                <a:ln>
                  <a:noFill/>
                </a:ln>
                <a:solidFill>
                  <a:schemeClr val="tx1"/>
                </a:solidFill>
                <a:effectLst/>
                <a:latin typeface="Arial" panose="020B0604020202020204" pitchFamily="34" charset="0"/>
              </a:rPr>
              <a:t> funcții </a:t>
            </a:r>
            <a:r>
              <a:rPr kumimoji="0" lang="en-US" sz="1000" b="0" i="0" u="none" strike="noStrike" cap="none" normalizeH="0" baseline="0" dirty="0" err="1">
                <a:ln>
                  <a:noFill/>
                </a:ln>
                <a:solidFill>
                  <a:schemeClr val="tx1"/>
                </a:solidFill>
                <a:effectLst/>
                <a:latin typeface="Arial" panose="020B0604020202020204" pitchFamily="34" charset="0"/>
              </a:rPr>
              <a:t>și</a:t>
            </a:r>
            <a:r>
              <a:rPr kumimoji="0" lang="en-US" sz="1000" b="0" i="0" u="none" strike="noStrike" cap="none" normalizeH="0" baseline="0" dirty="0">
                <a:ln>
                  <a:noFill/>
                </a:ln>
                <a:solidFill>
                  <a:schemeClr val="tx1"/>
                </a:solidFill>
                <a:effectLst/>
                <a:latin typeface="Arial" panose="020B0604020202020204" pitchFamily="34" charset="0"/>
              </a:rPr>
              <a:t> date </a:t>
            </a:r>
            <a:r>
              <a:rPr kumimoji="0" lang="en-US" sz="1000" b="0" i="0" u="none" strike="noStrike" cap="none" normalizeH="0" baseline="0" dirty="0" err="1">
                <a:ln>
                  <a:noFill/>
                </a:ln>
                <a:solidFill>
                  <a:schemeClr val="tx1"/>
                </a:solidFill>
                <a:effectLst/>
                <a:latin typeface="Arial" panose="020B0604020202020204" pitchFamily="34" charset="0"/>
              </a:rPr>
              <a:t>către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alte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programe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inclusiv</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alte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a:ln>
                  <a:noFill/>
                </a:ln>
                <a:solidFill>
                  <a:schemeClr val="tx1"/>
                </a:solidFill>
                <a:effectLst/>
                <a:latin typeface="Arial Unicode MS" panose="020B0604020202020204" pitchFamily="34" charset="-128"/>
              </a:rPr>
              <a:t>.</a:t>
            </a:r>
            <a:r>
              <a:rPr kumimoji="0" lang="en-US" sz="1000" b="0" i="0" u="none" strike="noStrike" cap="none" normalizeH="0" baseline="0" dirty="0" err="1">
                <a:ln>
                  <a:noFill/>
                </a:ln>
                <a:solidFill>
                  <a:schemeClr val="tx1"/>
                </a:solidFill>
                <a:effectLst/>
                <a:latin typeface="Arial Unicode MS" panose="020B0604020202020204" pitchFamily="34" charset="-128"/>
              </a:rPr>
              <a:t>dll</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și</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fișiere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a:ln>
                  <a:noFill/>
                </a:ln>
                <a:solidFill>
                  <a:schemeClr val="tx1"/>
                </a:solidFill>
                <a:effectLst/>
                <a:latin typeface="Arial Unicode MS" panose="020B0604020202020204" pitchFamily="34" charset="-128"/>
              </a:rPr>
              <a:t>.exe</a:t>
            </a:r>
            <a:r>
              <a:rPr kumimoji="0" lang="en-US" sz="1000" b="0" i="0" u="none" strike="noStrike" cap="none" normalizeH="0" baseline="0" dirty="0">
                <a:ln>
                  <a:noFill/>
                </a:ln>
                <a:solidFill>
                  <a:schemeClr val="tx1"/>
                </a:solidFill>
                <a:effectLst/>
              </a:rPr>
              <a:t>.</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.sys</a:t>
            </a:r>
            <a:r>
              <a:rPr kumimoji="0" lang="en-US" sz="1000" b="0" i="0" u="none" strike="noStrike" cap="none" normalizeH="0" baseline="0" dirty="0">
                <a:ln>
                  <a:noFill/>
                </a:ln>
                <a:solidFill>
                  <a:schemeClr val="tx1"/>
                </a:solidFill>
                <a:effectLst/>
                <a:latin typeface="Arial" panose="020B0604020202020204" pitchFamily="34" charset="0"/>
              </a:rPr>
              <a:t>: Similar cu </a:t>
            </a:r>
            <a:r>
              <a:rPr kumimoji="0" lang="en-US" sz="1000" b="0" i="0" u="none" strike="noStrike" cap="none" normalizeH="0" baseline="0" dirty="0">
                <a:ln>
                  <a:noFill/>
                </a:ln>
                <a:solidFill>
                  <a:schemeClr val="tx1"/>
                </a:solidFill>
                <a:effectLst/>
                <a:latin typeface="Arial Unicode MS" panose="020B0604020202020204" pitchFamily="34" charset="-128"/>
              </a:rPr>
              <a:t>.</a:t>
            </a:r>
            <a:r>
              <a:rPr kumimoji="0" lang="en-US" sz="1000" b="0" i="0" u="none" strike="noStrike" cap="none" normalizeH="0" baseline="0" dirty="0" err="1">
                <a:ln>
                  <a:noFill/>
                </a:ln>
                <a:solidFill>
                  <a:schemeClr val="tx1"/>
                </a:solidFill>
                <a:effectLst/>
                <a:latin typeface="Arial Unicode MS" panose="020B0604020202020204" pitchFamily="34" charset="-128"/>
              </a:rPr>
              <a:t>dll</a:t>
            </a:r>
            <a:r>
              <a:rPr kumimoji="0" lang="en-US" sz="1000" b="0" i="0" u="none" strike="noStrike" cap="none" normalizeH="0" baseline="0" dirty="0">
                <a:ln>
                  <a:noFill/>
                </a:ln>
                <a:solidFill>
                  <a:schemeClr val="tx1"/>
                </a:solidFill>
                <a:effectLst/>
              </a:rPr>
              <a:t>, pot </a:t>
            </a:r>
            <a:r>
              <a:rPr kumimoji="0" lang="en-US" sz="1000" b="0" i="0" u="none" strike="noStrike" cap="none" normalizeH="0" baseline="0" dirty="0" err="1">
                <a:ln>
                  <a:noFill/>
                </a:ln>
                <a:solidFill>
                  <a:schemeClr val="tx1"/>
                </a:solidFill>
                <a:effectLst/>
              </a:rPr>
              <a:t>exporta</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funcționalități</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dar</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acestea</a:t>
            </a:r>
            <a:r>
              <a:rPr kumimoji="0" lang="en-US" sz="1000" b="0" i="0" u="none" strike="noStrike" cap="none" normalizeH="0" baseline="0" dirty="0">
                <a:ln>
                  <a:noFill/>
                </a:ln>
                <a:solidFill>
                  <a:schemeClr val="tx1"/>
                </a:solidFill>
                <a:effectLst/>
              </a:rPr>
              <a:t> sunt </a:t>
            </a:r>
            <a:r>
              <a:rPr kumimoji="0" lang="en-US" sz="1000" b="0" i="0" u="none" strike="noStrike" cap="none" normalizeH="0" baseline="0" dirty="0" err="1">
                <a:ln>
                  <a:noFill/>
                </a:ln>
                <a:solidFill>
                  <a:schemeClr val="tx1"/>
                </a:solidFill>
                <a:effectLst/>
              </a:rPr>
              <a:t>în</a:t>
            </a:r>
            <a:r>
              <a:rPr kumimoji="0" lang="en-US" sz="1000" b="0" i="0" u="none" strike="noStrike" cap="none" normalizeH="0" baseline="0" dirty="0">
                <a:ln>
                  <a:noFill/>
                </a:ln>
                <a:solidFill>
                  <a:schemeClr val="tx1"/>
                </a:solidFill>
                <a:effectLst/>
              </a:rPr>
              <a:t> mare </a:t>
            </a:r>
            <a:r>
              <a:rPr kumimoji="0" lang="en-US" sz="1000" b="0" i="0" u="none" strike="noStrike" cap="none" normalizeH="0" baseline="0" dirty="0" err="1">
                <a:ln>
                  <a:noFill/>
                </a:ln>
                <a:solidFill>
                  <a:schemeClr val="tx1"/>
                </a:solidFill>
                <a:effectLst/>
              </a:rPr>
              <a:t>parte</a:t>
            </a:r>
            <a:r>
              <a:rPr kumimoji="0" lang="en-US" sz="1000" b="0" i="0" u="none" strike="noStrike" cap="none" normalizeH="0" baseline="0" dirty="0">
                <a:ln>
                  <a:noFill/>
                </a:ln>
                <a:solidFill>
                  <a:schemeClr val="tx1"/>
                </a:solidFill>
                <a:effectLst/>
              </a:rPr>
              <a:t> orientate </a:t>
            </a:r>
            <a:r>
              <a:rPr kumimoji="0" lang="en-US" sz="1000" b="0" i="0" u="none" strike="noStrike" cap="none" normalizeH="0" baseline="0" dirty="0" err="1">
                <a:ln>
                  <a:noFill/>
                </a:ln>
                <a:solidFill>
                  <a:schemeClr val="tx1"/>
                </a:solidFill>
                <a:effectLst/>
              </a:rPr>
              <a:t>spre</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furnizarea</a:t>
            </a:r>
            <a:r>
              <a:rPr kumimoji="0" lang="en-US" sz="1000" b="0" i="0" u="none" strike="noStrike" cap="none" normalizeH="0" baseline="0" dirty="0">
                <a:ln>
                  <a:noFill/>
                </a:ln>
                <a:solidFill>
                  <a:schemeClr val="tx1"/>
                </a:solidFill>
                <a:effectLst/>
              </a:rPr>
              <a:t> de </a:t>
            </a:r>
            <a:r>
              <a:rPr kumimoji="0" lang="en-US" sz="1000" b="0" i="0" u="none" strike="noStrike" cap="none" normalizeH="0" baseline="0" dirty="0" err="1">
                <a:ln>
                  <a:noFill/>
                </a:ln>
                <a:solidFill>
                  <a:schemeClr val="tx1"/>
                </a:solidFill>
                <a:effectLst/>
              </a:rPr>
              <a:t>interfețe</a:t>
            </a:r>
            <a:r>
              <a:rPr kumimoji="0" lang="en-US" sz="1000" b="0" i="0" u="none" strike="noStrike" cap="none" normalizeH="0" baseline="0" dirty="0">
                <a:ln>
                  <a:noFill/>
                </a:ln>
                <a:solidFill>
                  <a:schemeClr val="tx1"/>
                </a:solidFill>
                <a:effectLst/>
              </a:rPr>
              <a:t> la </a:t>
            </a:r>
            <a:r>
              <a:rPr kumimoji="0" lang="en-US" sz="1000" b="0" i="0" u="none" strike="noStrike" cap="none" normalizeH="0" baseline="0" dirty="0" err="1">
                <a:ln>
                  <a:noFill/>
                </a:ln>
                <a:solidFill>
                  <a:schemeClr val="tx1"/>
                </a:solidFill>
                <a:effectLst/>
              </a:rPr>
              <a:t>nivel</a:t>
            </a:r>
            <a:r>
              <a:rPr kumimoji="0" lang="en-US" sz="1000" b="0" i="0" u="none" strike="noStrike" cap="none" normalizeH="0" baseline="0" dirty="0">
                <a:ln>
                  <a:noFill/>
                </a:ln>
                <a:solidFill>
                  <a:schemeClr val="tx1"/>
                </a:solidFill>
                <a:effectLst/>
              </a:rPr>
              <a:t> de kernel </a:t>
            </a:r>
            <a:r>
              <a:rPr kumimoji="0" lang="en-US" sz="1000" b="0" i="0" u="none" strike="noStrike" cap="none" normalizeH="0" baseline="0" dirty="0" err="1">
                <a:ln>
                  <a:noFill/>
                </a:ln>
                <a:solidFill>
                  <a:schemeClr val="tx1"/>
                </a:solidFill>
                <a:effectLst/>
              </a:rPr>
              <a:t>sau</a:t>
            </a:r>
            <a:r>
              <a:rPr kumimoji="0" lang="en-US" sz="1000" b="0" i="0" u="none" strike="noStrike" cap="none" normalizeH="0" baseline="0" dirty="0">
                <a:ln>
                  <a:noFill/>
                </a:ln>
                <a:solidFill>
                  <a:schemeClr val="tx1"/>
                </a:solidFill>
                <a:effectLst/>
              </a:rPr>
              <a:t> </a:t>
            </a:r>
            <a:r>
              <a:rPr kumimoji="0" lang="en-US" sz="1000" b="0" i="0" u="none" strike="noStrike" cap="none" normalizeH="0" baseline="0" dirty="0" err="1">
                <a:ln>
                  <a:noFill/>
                </a:ln>
                <a:solidFill>
                  <a:schemeClr val="tx1"/>
                </a:solidFill>
                <a:effectLst/>
              </a:rPr>
              <a:t>drivere</a:t>
            </a:r>
            <a:r>
              <a:rPr kumimoji="0" lang="en-US" sz="1000" b="0" i="0" u="none" strike="noStrike" cap="none" normalizeH="0" baseline="0" dirty="0">
                <a:ln>
                  <a:noFill/>
                </a:ln>
                <a:solidFill>
                  <a:schemeClr val="tx1"/>
                </a:solidFill>
                <a:effectLst/>
              </a:rPr>
              <a:t> de </a:t>
            </a:r>
            <a:r>
              <a:rPr kumimoji="0" lang="en-US" sz="1000" b="0" i="0" u="none" strike="noStrike" cap="none" normalizeH="0" baseline="0" dirty="0" err="1">
                <a:ln>
                  <a:noFill/>
                </a:ln>
                <a:solidFill>
                  <a:schemeClr val="tx1"/>
                </a:solidFill>
                <a:effectLst/>
              </a:rPr>
              <a:t>dispozitiv</a:t>
            </a:r>
            <a:r>
              <a:rPr kumimoji="0" lang="en-US" sz="1000" b="0" i="0" u="none" strike="noStrike" cap="none" normalizeH="0" baseline="0" dirty="0">
                <a:ln>
                  <a:noFill/>
                </a:ln>
                <a:solidFill>
                  <a:schemeClr val="tx1"/>
                </a:solidFill>
                <a:effectLst/>
              </a:rPr>
              <a:t>.</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1" i="0" u="sng" strike="noStrike" cap="none" normalizeH="0" baseline="0" dirty="0" err="1">
                <a:ln>
                  <a:noFill/>
                </a:ln>
                <a:solidFill>
                  <a:schemeClr val="tx1"/>
                </a:solidFill>
                <a:effectLst/>
                <a:latin typeface="Arial" panose="020B0604020202020204" pitchFamily="34" charset="0"/>
              </a:rPr>
              <a:t>Contextul</a:t>
            </a:r>
            <a:r>
              <a:rPr kumimoji="0" lang="en-US" sz="1000" b="1" i="0" u="sng" strike="noStrike" cap="none" normalizeH="0" baseline="0" dirty="0">
                <a:ln>
                  <a:noFill/>
                </a:ln>
                <a:solidFill>
                  <a:schemeClr val="tx1"/>
                </a:solidFill>
                <a:effectLst/>
                <a:latin typeface="Arial" panose="020B0604020202020204" pitchFamily="34" charset="0"/>
              </a:rPr>
              <a:t> de Securitate </a:t>
            </a:r>
            <a:r>
              <a:rPr kumimoji="0" lang="en-US" sz="1000" b="1" i="0" u="sng" strike="noStrike" cap="none" normalizeH="0" baseline="0" dirty="0" err="1">
                <a:ln>
                  <a:noFill/>
                </a:ln>
                <a:solidFill>
                  <a:schemeClr val="tx1"/>
                </a:solidFill>
                <a:effectLst/>
                <a:latin typeface="Arial" panose="020B0604020202020204" pitchFamily="34" charset="0"/>
              </a:rPr>
              <a:t>și</a:t>
            </a:r>
            <a:r>
              <a:rPr kumimoji="0" lang="en-US" sz="1000" b="1" i="0" u="sng" strike="noStrike" cap="none" normalizeH="0" baseline="0" dirty="0">
                <a:ln>
                  <a:noFill/>
                </a:ln>
                <a:solidFill>
                  <a:schemeClr val="tx1"/>
                </a:solidFill>
                <a:effectLst/>
                <a:latin typeface="Arial" panose="020B0604020202020204" pitchFamily="34" charset="0"/>
              </a:rPr>
              <a:t> </a:t>
            </a:r>
            <a:r>
              <a:rPr kumimoji="0" lang="en-US" sz="1000" b="1" i="0" u="sng" strike="noStrike" cap="none" normalizeH="0" baseline="0" dirty="0" err="1">
                <a:ln>
                  <a:noFill/>
                </a:ln>
                <a:solidFill>
                  <a:schemeClr val="tx1"/>
                </a:solidFill>
                <a:effectLst/>
                <a:latin typeface="Arial" panose="020B0604020202020204" pitchFamily="34" charset="0"/>
              </a:rPr>
              <a:t>Stabilitate</a:t>
            </a:r>
            <a:endParaRPr kumimoji="0" lang="en-US" sz="1000" b="1" i="0" u="sng"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.exe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și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1" i="0" u="none" strike="noStrike" cap="none" normalizeH="0" baseline="0" dirty="0">
                <a:ln>
                  <a:noFill/>
                </a:ln>
                <a:solidFill>
                  <a:schemeClr val="tx1"/>
                </a:solidFill>
                <a:effectLst/>
                <a:latin typeface="Arial" panose="020B0604020202020204" pitchFamily="34" charset="0"/>
              </a:rPr>
              <a:t>.</a:t>
            </a:r>
            <a:r>
              <a:rPr kumimoji="0" lang="en-US" sz="1000" b="1" i="0" u="none" strike="noStrike" cap="none" normalizeH="0" baseline="0" dirty="0" err="1">
                <a:ln>
                  <a:noFill/>
                </a:ln>
                <a:solidFill>
                  <a:schemeClr val="tx1"/>
                </a:solidFill>
                <a:effectLst/>
                <a:latin typeface="Arial" panose="020B0604020202020204" pitchFamily="34" charset="0"/>
              </a:rPr>
              <a:t>dll</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Rulează</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în</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spațiul</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utilizator</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separându</a:t>
            </a:r>
            <a:r>
              <a:rPr kumimoji="0" lang="en-US" sz="1000" b="0" i="0" u="none" strike="noStrike" cap="none" normalizeH="0" baseline="0" dirty="0">
                <a:ln>
                  <a:noFill/>
                </a:ln>
                <a:solidFill>
                  <a:schemeClr val="tx1"/>
                </a:solidFill>
                <a:effectLst/>
                <a:latin typeface="Arial" panose="020B0604020202020204" pitchFamily="34" charset="0"/>
              </a:rPr>
              <a:t>-le de </a:t>
            </a:r>
            <a:r>
              <a:rPr kumimoji="0" lang="en-US" sz="1000" b="0" i="0" u="none" strike="noStrike" cap="none" normalizeH="0" baseline="0" dirty="0" err="1">
                <a:ln>
                  <a:noFill/>
                </a:ln>
                <a:solidFill>
                  <a:schemeClr val="tx1"/>
                </a:solidFill>
                <a:effectLst/>
                <a:latin typeface="Arial" panose="020B0604020202020204" pitchFamily="34" charset="0"/>
              </a:rPr>
              <a:t>nucleul</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sistemului</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operare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pentru</a:t>
            </a:r>
            <a:r>
              <a:rPr kumimoji="0" lang="en-US" sz="1000" b="0" i="0" u="none" strike="noStrike" cap="none" normalizeH="0" baseline="0" dirty="0">
                <a:ln>
                  <a:noFill/>
                </a:ln>
                <a:solidFill>
                  <a:schemeClr val="tx1"/>
                </a:solidFill>
                <a:effectLst/>
                <a:latin typeface="Arial" panose="020B0604020202020204" pitchFamily="34" charset="0"/>
              </a:rPr>
              <a:t> a </a:t>
            </a:r>
            <a:r>
              <a:rPr kumimoji="0" lang="en-US" sz="1000" b="0" i="0" u="none" strike="noStrike" cap="none" normalizeH="0" baseline="0" dirty="0" err="1">
                <a:ln>
                  <a:noFill/>
                </a:ln>
                <a:solidFill>
                  <a:schemeClr val="tx1"/>
                </a:solidFill>
                <a:effectLst/>
                <a:latin typeface="Arial" panose="020B0604020202020204" pitchFamily="34" charset="0"/>
              </a:rPr>
              <a:t>asigura</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stabilitatea</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și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securitatea</a:t>
            </a:r>
            <a:r>
              <a:rPr kumimoji="0" 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solidFill>
                <a:effectLst/>
                <a:latin typeface="Arial" panose="020B0604020202020204" pitchFamily="34" charset="0"/>
              </a:rPr>
              <a:t>.sys</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Rulează</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în</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spațiul</a:t>
            </a:r>
            <a:r>
              <a:rPr kumimoji="0" lang="en-US" sz="1000" b="0" i="0" u="none" strike="noStrike" cap="none" normalizeH="0" baseline="0" dirty="0">
                <a:ln>
                  <a:noFill/>
                </a:ln>
                <a:solidFill>
                  <a:schemeClr val="tx1"/>
                </a:solidFill>
                <a:effectLst/>
                <a:latin typeface="Arial" panose="020B0604020202020204" pitchFamily="34" charset="0"/>
              </a:rPr>
              <a:t> de kernel, </a:t>
            </a:r>
            <a:r>
              <a:rPr kumimoji="0" lang="en-US" sz="1000" b="0" i="0" u="none" strike="noStrike" cap="none" normalizeH="0" baseline="0" dirty="0" err="1">
                <a:ln>
                  <a:noFill/>
                </a:ln>
                <a:solidFill>
                  <a:schemeClr val="tx1"/>
                </a:solidFill>
                <a:effectLst/>
                <a:latin typeface="Arial" panose="020B0604020202020204" pitchFamily="34" charset="0"/>
              </a:rPr>
              <a:t>având</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acces</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complet</a:t>
            </a:r>
            <a:r>
              <a:rPr kumimoji="0" lang="en-US" sz="1000" b="0" i="0" u="none" strike="noStrike" cap="none" normalizeH="0" baseline="0" dirty="0">
                <a:ln>
                  <a:noFill/>
                </a:ln>
                <a:solidFill>
                  <a:schemeClr val="tx1"/>
                </a:solidFill>
                <a:effectLst/>
                <a:latin typeface="Arial" panose="020B0604020202020204" pitchFamily="34" charset="0"/>
              </a:rPr>
              <a:t> la </a:t>
            </a:r>
            <a:r>
              <a:rPr kumimoji="0" lang="en-US" sz="1000" b="0" i="0" u="none" strike="noStrike" cap="none" normalizeH="0" baseline="0" dirty="0" err="1">
                <a:ln>
                  <a:noFill/>
                </a:ln>
                <a:solidFill>
                  <a:schemeClr val="tx1"/>
                </a:solidFill>
                <a:effectLst/>
                <a:latin typeface="Arial" panose="020B0604020202020204" pitchFamily="34" charset="0"/>
              </a:rPr>
              <a:t>sistemul</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operare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și</a:t>
            </a:r>
            <a:r>
              <a:rPr kumimoji="0" lang="en-US" sz="1000" b="0" i="0" u="none" strike="noStrike" cap="none" normalizeH="0" baseline="0" dirty="0">
                <a:ln>
                  <a:noFill/>
                </a:ln>
                <a:solidFill>
                  <a:schemeClr val="tx1"/>
                </a:solidFill>
                <a:effectLst/>
                <a:latin typeface="Arial" panose="020B0604020202020204" pitchFamily="34" charset="0"/>
              </a:rPr>
              <a:t> hardware, </a:t>
            </a:r>
            <a:r>
              <a:rPr kumimoji="0" lang="en-US" sz="1000" b="0" i="0" u="none" strike="noStrike" cap="none" normalizeH="0" baseline="0" dirty="0" err="1">
                <a:ln>
                  <a:noFill/>
                </a:ln>
                <a:solidFill>
                  <a:schemeClr val="tx1"/>
                </a:solidFill>
                <a:effectLst/>
                <a:latin typeface="Arial" panose="020B0604020202020204" pitchFamily="34" charset="0"/>
              </a:rPr>
              <a:t>ceea</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ce</a:t>
            </a:r>
            <a:r>
              <a:rPr kumimoji="0" lang="en-US" sz="1000" b="0" i="0" u="none" strike="noStrike" cap="none" normalizeH="0" baseline="0" dirty="0">
                <a:ln>
                  <a:noFill/>
                </a:ln>
                <a:solidFill>
                  <a:schemeClr val="tx1"/>
                </a:solidFill>
                <a:effectLst/>
                <a:latin typeface="Arial" panose="020B0604020202020204" pitchFamily="34" charset="0"/>
              </a:rPr>
              <a:t> le </a:t>
            </a:r>
            <a:r>
              <a:rPr kumimoji="0" lang="en-US" sz="1000" b="0" i="0" u="none" strike="noStrike" cap="none" normalizeH="0" baseline="0" dirty="0" err="1">
                <a:ln>
                  <a:noFill/>
                </a:ln>
                <a:solidFill>
                  <a:schemeClr val="tx1"/>
                </a:solidFill>
                <a:effectLst/>
                <a:latin typeface="Arial" panose="020B0604020202020204" pitchFamily="34" charset="0"/>
              </a:rPr>
              <a:t>conferă</a:t>
            </a:r>
            <a:r>
              <a:rPr kumimoji="0" lang="en-US" sz="1000" b="0" i="0" u="none" strike="noStrike" cap="none" normalizeH="0" baseline="0" dirty="0">
                <a:ln>
                  <a:noFill/>
                </a:ln>
                <a:solidFill>
                  <a:schemeClr val="tx1"/>
                </a:solidFill>
                <a:effectLst/>
                <a:latin typeface="Arial" panose="020B0604020202020204" pitchFamily="34" charset="0"/>
              </a:rPr>
              <a:t> un </a:t>
            </a:r>
            <a:r>
              <a:rPr kumimoji="0" lang="en-US" sz="1000" b="0" i="0" u="none" strike="noStrike" cap="none" normalizeH="0" baseline="0" dirty="0" err="1">
                <a:ln>
                  <a:noFill/>
                </a:ln>
                <a:solidFill>
                  <a:schemeClr val="tx1"/>
                </a:solidFill>
                <a:effectLst/>
                <a:latin typeface="Arial" panose="020B0604020202020204" pitchFamily="34" charset="0"/>
              </a:rPr>
              <a:t>nivel</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ridicat</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privilegiu</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și</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prin</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urmare</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necesită</a:t>
            </a:r>
            <a:r>
              <a:rPr kumimoji="0" lang="en-US" sz="1000" b="0" i="0" u="none" strike="noStrike" cap="none" normalizeH="0" baseline="0" dirty="0">
                <a:ln>
                  <a:noFill/>
                </a:ln>
                <a:solidFill>
                  <a:schemeClr val="tx1"/>
                </a:solidFill>
                <a:effectLst/>
                <a:latin typeface="Arial" panose="020B0604020202020204" pitchFamily="34" charset="0"/>
              </a:rPr>
              <a:t> </a:t>
            </a:r>
            <a:r>
              <a:rPr kumimoji="0" lang="en-US" sz="1000" b="0" i="0" u="none" strike="noStrike" cap="none" normalizeH="0" baseline="0" dirty="0" err="1">
                <a:ln>
                  <a:noFill/>
                </a:ln>
                <a:solidFill>
                  <a:schemeClr val="tx1"/>
                </a:solidFill>
                <a:effectLst/>
                <a:latin typeface="Arial" panose="020B0604020202020204" pitchFamily="34" charset="0"/>
              </a:rPr>
              <a:t>precauții</a:t>
            </a:r>
            <a:r>
              <a:rPr kumimoji="0" lang="en-US" sz="1000" b="0" i="0" u="none" strike="noStrike" cap="none" normalizeH="0" baseline="0" dirty="0">
                <a:ln>
                  <a:noFill/>
                </a:ln>
                <a:solidFill>
                  <a:schemeClr val="tx1"/>
                </a:solidFill>
                <a:effectLst/>
                <a:latin typeface="Arial" panose="020B0604020202020204" pitchFamily="34" charset="0"/>
              </a:rPr>
              <a:t> de </a:t>
            </a:r>
            <a:r>
              <a:rPr kumimoji="0" lang="en-US" sz="1000" b="0" i="0" u="none" strike="noStrike" cap="none" normalizeH="0" baseline="0" dirty="0" err="1">
                <a:ln>
                  <a:noFill/>
                </a:ln>
                <a:solidFill>
                  <a:schemeClr val="tx1"/>
                </a:solidFill>
                <a:effectLst/>
                <a:latin typeface="Arial" panose="020B0604020202020204" pitchFamily="34" charset="0"/>
              </a:rPr>
              <a:t>securitate</a:t>
            </a:r>
            <a:r>
              <a:rPr kumimoji="0" lang="en-US" sz="1000" b="0" i="0" u="none" strike="noStrike" cap="none" normalizeH="0" baseline="0" dirty="0">
                <a:ln>
                  <a:noFill/>
                </a:ln>
                <a:solidFill>
                  <a:schemeClr val="tx1"/>
                </a:solidFill>
                <a:effectLst/>
                <a:latin typeface="Arial" panose="020B0604020202020204" pitchFamily="34" charset="0"/>
              </a:rPr>
              <a:t>.</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22996" y="702157"/>
            <a:ext cx="987812" cy="987812"/>
          </a:xfrm>
          <a:prstGeom prst="rect">
            <a:avLst/>
          </a:prstGeom>
        </p:spPr>
      </p:pic>
      <p:sp>
        <p:nvSpPr>
          <p:cNvPr id="8" name="Flowchart: Process 7"/>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2195856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Principalele părți ale prezentării</a:t>
            </a:r>
          </a:p>
        </p:txBody>
      </p:sp>
      <p:sp>
        <p:nvSpPr>
          <p:cNvPr id="3" name="Content Placeholder 2"/>
          <p:cNvSpPr>
            <a:spLocks noGrp="1"/>
          </p:cNvSpPr>
          <p:nvPr>
            <p:ph sz="quarter" idx="13"/>
          </p:nvPr>
        </p:nvSpPr>
        <p:spPr>
          <a:xfrm>
            <a:off x="1126641" y="2617111"/>
            <a:ext cx="9956042" cy="2842317"/>
          </a:xfrm>
        </p:spPr>
        <p:txBody>
          <a:bodyPr>
            <a:normAutofit fontScale="77500" lnSpcReduction="20000"/>
          </a:bodyPr>
          <a:lstStyle/>
          <a:p>
            <a:r>
              <a:rPr lang="en-US" sz="2800" dirty="0">
                <a:solidFill>
                  <a:schemeClr val="tx1">
                    <a:lumMod val="50000"/>
                    <a:lumOff val="50000"/>
                  </a:schemeClr>
                </a:solidFill>
              </a:rPr>
              <a:t>C.6.1 </a:t>
            </a:r>
            <a:r>
              <a:rPr lang="en-US" sz="2800" dirty="0" err="1">
                <a:solidFill>
                  <a:schemeClr val="tx1">
                    <a:lumMod val="50000"/>
                    <a:lumOff val="50000"/>
                  </a:schemeClr>
                </a:solidFill>
              </a:rPr>
              <a:t>formatele</a:t>
            </a:r>
            <a:r>
              <a:rPr lang="en-US" sz="2800" dirty="0">
                <a:solidFill>
                  <a:schemeClr val="tx1">
                    <a:lumMod val="50000"/>
                    <a:lumOff val="50000"/>
                  </a:schemeClr>
                </a:solidFill>
              </a:rPr>
              <a:t> de </a:t>
            </a:r>
            <a:r>
              <a:rPr lang="en-US" sz="2800" dirty="0" err="1">
                <a:solidFill>
                  <a:schemeClr val="tx1">
                    <a:lumMod val="50000"/>
                    <a:lumOff val="50000"/>
                  </a:schemeClr>
                </a:solidFill>
              </a:rPr>
              <a:t>fișiere</a:t>
            </a:r>
            <a:r>
              <a:rPr lang="en-US" sz="2800" dirty="0">
                <a:solidFill>
                  <a:schemeClr val="tx1">
                    <a:lumMod val="50000"/>
                    <a:lumOff val="50000"/>
                  </a:schemeClr>
                </a:solidFill>
              </a:rPr>
              <a:t> </a:t>
            </a:r>
            <a:r>
              <a:rPr lang="en-US" sz="2800" dirty="0" err="1">
                <a:solidFill>
                  <a:schemeClr val="tx1">
                    <a:lumMod val="50000"/>
                    <a:lumOff val="50000"/>
                  </a:schemeClr>
                </a:solidFill>
              </a:rPr>
              <a:t>și</a:t>
            </a:r>
            <a:r>
              <a:rPr lang="en-US" sz="2800" dirty="0">
                <a:solidFill>
                  <a:schemeClr val="tx1">
                    <a:lumMod val="50000"/>
                    <a:lumOff val="50000"/>
                  </a:schemeClr>
                </a:solidFill>
              </a:rPr>
              <a:t> </a:t>
            </a:r>
            <a:r>
              <a:rPr lang="en-US" sz="2800" dirty="0" err="1">
                <a:solidFill>
                  <a:schemeClr val="tx1">
                    <a:lumMod val="50000"/>
                    <a:lumOff val="50000"/>
                  </a:schemeClr>
                </a:solidFill>
              </a:rPr>
              <a:t>detectarea</a:t>
            </a:r>
            <a:r>
              <a:rPr lang="en-US" sz="2800" dirty="0">
                <a:solidFill>
                  <a:schemeClr val="tx1">
                    <a:lumMod val="50000"/>
                    <a:lumOff val="50000"/>
                  </a:schemeClr>
                </a:solidFill>
              </a:rPr>
              <a:t> pe baza de </a:t>
            </a:r>
            <a:r>
              <a:rPr lang="en-US" sz="2800" dirty="0" err="1">
                <a:solidFill>
                  <a:schemeClr val="tx1">
                    <a:lumMod val="50000"/>
                    <a:lumOff val="50000"/>
                  </a:schemeClr>
                </a:solidFill>
              </a:rPr>
              <a:t>semnaturi</a:t>
            </a:r>
            <a:endParaRPr lang="en-US" sz="2800" dirty="0">
              <a:solidFill>
                <a:schemeClr val="tx1">
                  <a:lumMod val="50000"/>
                  <a:lumOff val="50000"/>
                </a:schemeClr>
              </a:solidFill>
            </a:endParaRPr>
          </a:p>
          <a:p>
            <a:r>
              <a:rPr lang="en-US" sz="2800" dirty="0">
                <a:solidFill>
                  <a:schemeClr val="tx1">
                    <a:lumMod val="50000"/>
                    <a:lumOff val="50000"/>
                  </a:schemeClr>
                </a:solidFill>
              </a:rPr>
              <a:t>C.6.2 </a:t>
            </a:r>
            <a:r>
              <a:rPr lang="pt-BR" sz="2800" dirty="0">
                <a:solidFill>
                  <a:schemeClr val="tx1">
                    <a:lumMod val="50000"/>
                    <a:lumOff val="50000"/>
                  </a:schemeClr>
                </a:solidFill>
              </a:rPr>
              <a:t>Fișiere executabile interpretate vs compilate </a:t>
            </a:r>
            <a:endParaRPr lang="en-US" sz="2800" dirty="0">
              <a:solidFill>
                <a:schemeClr val="tx1">
                  <a:lumMod val="50000"/>
                  <a:lumOff val="50000"/>
                </a:schemeClr>
              </a:solidFill>
            </a:endParaRPr>
          </a:p>
          <a:p>
            <a:r>
              <a:rPr lang="en-US" sz="2800" dirty="0">
                <a:solidFill>
                  <a:schemeClr val="tx1">
                    <a:lumMod val="50000"/>
                    <a:lumOff val="50000"/>
                  </a:schemeClr>
                </a:solidFill>
              </a:rPr>
              <a:t>C.6.3 </a:t>
            </a:r>
            <a:r>
              <a:rPr lang="en-US" sz="2800" dirty="0" err="1">
                <a:solidFill>
                  <a:schemeClr val="tx1">
                    <a:lumMod val="50000"/>
                    <a:lumOff val="50000"/>
                  </a:schemeClr>
                </a:solidFill>
              </a:rPr>
              <a:t>Tipul</a:t>
            </a:r>
            <a:r>
              <a:rPr lang="en-US" sz="2800" dirty="0">
                <a:solidFill>
                  <a:schemeClr val="tx1">
                    <a:lumMod val="50000"/>
                    <a:lumOff val="50000"/>
                  </a:schemeClr>
                </a:solidFill>
              </a:rPr>
              <a:t> de </a:t>
            </a:r>
            <a:r>
              <a:rPr lang="en-US" sz="2800" dirty="0" err="1">
                <a:solidFill>
                  <a:schemeClr val="tx1">
                    <a:lumMod val="50000"/>
                    <a:lumOff val="50000"/>
                  </a:schemeClr>
                </a:solidFill>
              </a:rPr>
              <a:t>informații</a:t>
            </a:r>
            <a:r>
              <a:rPr lang="en-US" sz="2800" dirty="0">
                <a:solidFill>
                  <a:schemeClr val="tx1">
                    <a:lumMod val="50000"/>
                    <a:lumOff val="50000"/>
                  </a:schemeClr>
                </a:solidFill>
              </a:rPr>
              <a:t>, </a:t>
            </a:r>
            <a:r>
              <a:rPr lang="en-US" sz="2800" dirty="0" err="1">
                <a:solidFill>
                  <a:schemeClr val="tx1">
                    <a:lumMod val="50000"/>
                    <a:lumOff val="50000"/>
                  </a:schemeClr>
                </a:solidFill>
              </a:rPr>
              <a:t>ofuscarea</a:t>
            </a:r>
            <a:r>
              <a:rPr lang="en-US" sz="2800" dirty="0">
                <a:solidFill>
                  <a:schemeClr val="tx1">
                    <a:lumMod val="50000"/>
                    <a:lumOff val="50000"/>
                  </a:schemeClr>
                </a:solidFill>
              </a:rPr>
              <a:t> </a:t>
            </a:r>
            <a:r>
              <a:rPr lang="en-US" sz="2800" dirty="0" err="1">
                <a:solidFill>
                  <a:schemeClr val="tx1">
                    <a:lumMod val="50000"/>
                    <a:lumOff val="50000"/>
                  </a:schemeClr>
                </a:solidFill>
              </a:rPr>
              <a:t>și</a:t>
            </a:r>
            <a:r>
              <a:rPr lang="en-US" sz="2800" dirty="0">
                <a:solidFill>
                  <a:schemeClr val="tx1">
                    <a:lumMod val="50000"/>
                    <a:lumOff val="50000"/>
                  </a:schemeClr>
                </a:solidFill>
              </a:rPr>
              <a:t> </a:t>
            </a:r>
            <a:r>
              <a:rPr lang="en-US" sz="2800" dirty="0" err="1">
                <a:solidFill>
                  <a:schemeClr val="tx1">
                    <a:lumMod val="50000"/>
                    <a:lumOff val="50000"/>
                  </a:schemeClr>
                </a:solidFill>
              </a:rPr>
              <a:t>detectarea</a:t>
            </a:r>
            <a:r>
              <a:rPr lang="en-US" sz="2800" dirty="0">
                <a:solidFill>
                  <a:schemeClr val="tx1">
                    <a:lumMod val="50000"/>
                    <a:lumOff val="50000"/>
                  </a:schemeClr>
                </a:solidFill>
              </a:rPr>
              <a:t> </a:t>
            </a:r>
            <a:r>
              <a:rPr lang="en-US" sz="2800" dirty="0" err="1">
                <a:solidFill>
                  <a:schemeClr val="tx1">
                    <a:lumMod val="50000"/>
                    <a:lumOff val="50000"/>
                  </a:schemeClr>
                </a:solidFill>
              </a:rPr>
              <a:t>criptării</a:t>
            </a:r>
            <a:endParaRPr lang="en-US" sz="2800" dirty="0">
              <a:solidFill>
                <a:schemeClr val="tx1">
                  <a:lumMod val="50000"/>
                  <a:lumOff val="50000"/>
                </a:schemeClr>
              </a:solidFill>
            </a:endParaRPr>
          </a:p>
          <a:p>
            <a:r>
              <a:rPr lang="en-US" sz="2800" dirty="0">
                <a:solidFill>
                  <a:schemeClr val="tx1">
                    <a:lumMod val="50000"/>
                    <a:lumOff val="50000"/>
                  </a:schemeClr>
                </a:solidFill>
              </a:rPr>
              <a:t>C.6.4 </a:t>
            </a:r>
            <a:r>
              <a:rPr lang="en-US" sz="2800" dirty="0" err="1">
                <a:solidFill>
                  <a:schemeClr val="tx1">
                    <a:lumMod val="50000"/>
                    <a:lumOff val="50000"/>
                  </a:schemeClr>
                </a:solidFill>
              </a:rPr>
              <a:t>identificarea</a:t>
            </a:r>
            <a:r>
              <a:rPr lang="en-US" sz="2800" dirty="0">
                <a:solidFill>
                  <a:schemeClr val="tx1">
                    <a:lumMod val="50000"/>
                    <a:lumOff val="50000"/>
                  </a:schemeClr>
                </a:solidFill>
              </a:rPr>
              <a:t> </a:t>
            </a:r>
            <a:r>
              <a:rPr lang="en-US" sz="2800" dirty="0" err="1">
                <a:solidFill>
                  <a:schemeClr val="tx1">
                    <a:lumMod val="50000"/>
                    <a:lumOff val="50000"/>
                  </a:schemeClr>
                </a:solidFill>
              </a:rPr>
              <a:t>punctului</a:t>
            </a:r>
            <a:r>
              <a:rPr lang="en-US" sz="2800" dirty="0">
                <a:solidFill>
                  <a:schemeClr val="tx1">
                    <a:lumMod val="50000"/>
                    <a:lumOff val="50000"/>
                  </a:schemeClr>
                </a:solidFill>
              </a:rPr>
              <a:t> de </a:t>
            </a:r>
            <a:r>
              <a:rPr lang="en-US" sz="2800" dirty="0" err="1">
                <a:solidFill>
                  <a:schemeClr val="tx1">
                    <a:lumMod val="50000"/>
                    <a:lumOff val="50000"/>
                  </a:schemeClr>
                </a:solidFill>
              </a:rPr>
              <a:t>intrare</a:t>
            </a:r>
            <a:r>
              <a:rPr lang="en-US" sz="2800" dirty="0">
                <a:solidFill>
                  <a:schemeClr val="tx1">
                    <a:lumMod val="50000"/>
                    <a:lumOff val="50000"/>
                  </a:schemeClr>
                </a:solidFill>
              </a:rPr>
              <a:t> </a:t>
            </a:r>
            <a:r>
              <a:rPr lang="en-US" sz="2800" dirty="0" err="1">
                <a:solidFill>
                  <a:schemeClr val="tx1">
                    <a:lumMod val="50000"/>
                    <a:lumOff val="50000"/>
                  </a:schemeClr>
                </a:solidFill>
              </a:rPr>
              <a:t>în</a:t>
            </a:r>
            <a:r>
              <a:rPr lang="en-US" sz="2800" dirty="0">
                <a:solidFill>
                  <a:schemeClr val="tx1">
                    <a:lumMod val="50000"/>
                    <a:lumOff val="50000"/>
                  </a:schemeClr>
                </a:solidFill>
              </a:rPr>
              <a:t> </a:t>
            </a:r>
            <a:r>
              <a:rPr lang="en-US" sz="2800" dirty="0" err="1">
                <a:solidFill>
                  <a:schemeClr val="tx1">
                    <a:lumMod val="50000"/>
                    <a:lumOff val="50000"/>
                  </a:schemeClr>
                </a:solidFill>
              </a:rPr>
              <a:t>executabile</a:t>
            </a:r>
            <a:endParaRPr lang="en-US" sz="2800" dirty="0">
              <a:solidFill>
                <a:schemeClr val="tx1">
                  <a:lumMod val="50000"/>
                  <a:lumOff val="50000"/>
                </a:schemeClr>
              </a:solidFill>
            </a:endParaRPr>
          </a:p>
          <a:p>
            <a:r>
              <a:rPr lang="pt-BR" sz="2800" dirty="0">
                <a:solidFill>
                  <a:schemeClr val="tx1">
                    <a:lumMod val="50000"/>
                    <a:lumOff val="50000"/>
                  </a:schemeClr>
                </a:solidFill>
              </a:rPr>
              <a:t>C.6.5 regimUl de compilare în diferite limbaje de programare</a:t>
            </a:r>
          </a:p>
          <a:p>
            <a:r>
              <a:rPr lang="en-US" sz="2800" dirty="0">
                <a:solidFill>
                  <a:schemeClr val="tx1">
                    <a:lumMod val="50000"/>
                    <a:lumOff val="50000"/>
                  </a:schemeClr>
                </a:solidFill>
              </a:rPr>
              <a:t>C.6.6 </a:t>
            </a:r>
            <a:r>
              <a:rPr lang="en-US" sz="2800" dirty="0" err="1">
                <a:solidFill>
                  <a:schemeClr val="tx1">
                    <a:lumMod val="50000"/>
                    <a:lumOff val="50000"/>
                  </a:schemeClr>
                </a:solidFill>
              </a:rPr>
              <a:t>Arhitectura</a:t>
            </a:r>
            <a:r>
              <a:rPr lang="en-US" sz="2800" dirty="0">
                <a:solidFill>
                  <a:schemeClr val="tx1">
                    <a:lumMod val="50000"/>
                    <a:lumOff val="50000"/>
                  </a:schemeClr>
                </a:solidFill>
              </a:rPr>
              <a:t> CPU </a:t>
            </a:r>
            <a:r>
              <a:rPr lang="en-US" sz="2800" dirty="0" err="1">
                <a:solidFill>
                  <a:schemeClr val="tx1">
                    <a:lumMod val="50000"/>
                    <a:lumOff val="50000"/>
                  </a:schemeClr>
                </a:solidFill>
              </a:rPr>
              <a:t>și</a:t>
            </a:r>
            <a:r>
              <a:rPr lang="en-US" sz="2800" dirty="0">
                <a:solidFill>
                  <a:schemeClr val="tx1">
                    <a:lumMod val="50000"/>
                    <a:lumOff val="50000"/>
                  </a:schemeClr>
                </a:solidFill>
              </a:rPr>
              <a:t> </a:t>
            </a:r>
            <a:r>
              <a:rPr lang="en-US" sz="2800" dirty="0" err="1">
                <a:solidFill>
                  <a:schemeClr val="tx1">
                    <a:lumMod val="50000"/>
                    <a:lumOff val="50000"/>
                  </a:schemeClr>
                </a:solidFill>
              </a:rPr>
              <a:t>instrucțiunile</a:t>
            </a:r>
            <a:r>
              <a:rPr lang="en-US" sz="2800" dirty="0">
                <a:solidFill>
                  <a:schemeClr val="tx1">
                    <a:lumMod val="50000"/>
                    <a:lumOff val="50000"/>
                  </a:schemeClr>
                </a:solidFill>
              </a:rPr>
              <a:t> de </a:t>
            </a:r>
            <a:r>
              <a:rPr lang="en-US" sz="2800" dirty="0" err="1">
                <a:solidFill>
                  <a:schemeClr val="tx1">
                    <a:lumMod val="50000"/>
                    <a:lumOff val="50000"/>
                  </a:schemeClr>
                </a:solidFill>
              </a:rPr>
              <a:t>bază</a:t>
            </a:r>
            <a:endParaRPr lang="en-US" sz="2800" dirty="0">
              <a:solidFill>
                <a:schemeClr val="tx1">
                  <a:lumMod val="50000"/>
                  <a:lumOff val="50000"/>
                </a:schemeClr>
              </a:solidFill>
            </a:endParaRPr>
          </a:p>
        </p:txBody>
      </p:sp>
      <p:sp>
        <p:nvSpPr>
          <p:cNvPr id="4" name="Rectangle 3"/>
          <p:cNvSpPr/>
          <p:nvPr/>
        </p:nvSpPr>
        <p:spPr>
          <a:xfrm>
            <a:off x="685800" y="2039546"/>
            <a:ext cx="7334059" cy="523220"/>
          </a:xfrm>
          <a:prstGeom prst="rect">
            <a:avLst/>
          </a:prstGeom>
        </p:spPr>
        <p:txBody>
          <a:bodyPr wrap="none">
            <a:spAutoFit/>
          </a:bodyPr>
          <a:lstStyle/>
          <a:p>
            <a:r>
              <a:rPr lang="en-US" sz="2800" dirty="0">
                <a:solidFill>
                  <a:schemeClr val="tx1">
                    <a:lumMod val="50000"/>
                    <a:lumOff val="50000"/>
                  </a:schemeClr>
                </a:solidFill>
              </a:rPr>
              <a:t>C.6 </a:t>
            </a:r>
            <a:r>
              <a:rPr lang="pt-BR" sz="2800" dirty="0">
                <a:solidFill>
                  <a:schemeClr val="tx1">
                    <a:lumMod val="50000"/>
                    <a:lumOff val="50000"/>
                  </a:schemeClr>
                </a:solidFill>
              </a:rPr>
              <a:t>Formatele de fișiere și regimul de compilare</a:t>
            </a:r>
            <a:r>
              <a:rPr lang="en-US" sz="2800" dirty="0">
                <a:solidFill>
                  <a:schemeClr val="tx1">
                    <a:lumMod val="50000"/>
                    <a:lumOff val="50000"/>
                  </a:schemeClr>
                </a:solidFill>
              </a:rPr>
              <a:t>:</a:t>
            </a:r>
          </a:p>
        </p:txBody>
      </p:sp>
      <p:sp>
        <p:nvSpPr>
          <p:cNvPr id="6" name="Rectangle 5"/>
          <p:cNvSpPr/>
          <p:nvPr/>
        </p:nvSpPr>
        <p:spPr>
          <a:xfrm>
            <a:off x="0" y="1775379"/>
            <a:ext cx="11769811" cy="62386"/>
          </a:xfrm>
          <a:prstGeom prst="rect">
            <a:avLst/>
          </a:prstGeom>
          <a:solidFill>
            <a:srgbClr val="A5A5A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Tree>
    <p:extLst>
      <p:ext uri="{BB962C8B-B14F-4D97-AF65-F5344CB8AC3E}">
        <p14:creationId xmlns:p14="http://schemas.microsoft.com/office/powerpoint/2010/main" val="16675952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Fișierele Executable  &amp; extensiile</a:t>
            </a:r>
          </a:p>
        </p:txBody>
      </p:sp>
      <p:sp>
        <p:nvSpPr>
          <p:cNvPr id="6" name="Rectangle 3"/>
          <p:cNvSpPr>
            <a:spLocks noGrp="1" noChangeArrowheads="1"/>
          </p:cNvSpPr>
          <p:nvPr>
            <p:ph idx="1"/>
          </p:nvPr>
        </p:nvSpPr>
        <p:spPr bwMode="auto">
          <a:xfrm>
            <a:off x="593973" y="2027556"/>
            <a:ext cx="10898912" cy="433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err="1">
                <a:ln>
                  <a:noFill/>
                </a:ln>
                <a:solidFill>
                  <a:schemeClr val="tx1"/>
                </a:solidFill>
                <a:effectLst/>
                <a:latin typeface="Arial" panose="020B0604020202020204" pitchFamily="34" charset="0"/>
              </a:rPr>
              <a:t>Fișierele</a:t>
            </a:r>
            <a:r>
              <a:rPr kumimoji="0" lang="en-US" sz="1200" b="0" i="0" u="none" strike="noStrike" cap="none" normalizeH="0" baseline="0" dirty="0">
                <a:ln>
                  <a:noFill/>
                </a:ln>
                <a:solidFill>
                  <a:schemeClr val="tx1"/>
                </a:solidFill>
                <a:effectLst/>
                <a:latin typeface="Arial" panose="020B0604020202020204" pitchFamily="34" charset="0"/>
              </a:rPr>
              <a:t> Portable Executable (PE)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sistemele</a:t>
            </a:r>
            <a:r>
              <a:rPr kumimoji="0" lang="en-US" sz="1200" b="0" i="0" u="none" strike="noStrike" cap="none" normalizeH="0" baseline="0" dirty="0">
                <a:ln>
                  <a:noFill/>
                </a:ln>
                <a:solidFill>
                  <a:schemeClr val="tx1"/>
                </a:solidFill>
                <a:effectLst/>
                <a:latin typeface="Arial" panose="020B0604020202020204" pitchFamily="34" charset="0"/>
              </a:rPr>
              <a:t> Windows pot </a:t>
            </a:r>
            <a:r>
              <a:rPr kumimoji="0" lang="en-US" sz="1200" b="0" i="0" u="none" strike="noStrike" cap="none" normalizeH="0" baseline="0" dirty="0" err="1">
                <a:ln>
                  <a:noFill/>
                </a:ln>
                <a:solidFill>
                  <a:schemeClr val="tx1"/>
                </a:solidFill>
                <a:effectLst/>
                <a:latin typeface="Arial" panose="020B0604020202020204" pitchFamily="34" charset="0"/>
              </a:rPr>
              <a:t>avea</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mai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multe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extensii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reflectând</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diferite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scopuri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sau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moduri</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utilizare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chiar</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dacă</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structura</a:t>
            </a:r>
            <a:r>
              <a:rPr kumimoji="0" lang="en-US" sz="1200" b="0" i="0" u="none" strike="noStrike" cap="none" normalizeH="0" baseline="0" dirty="0">
                <a:ln>
                  <a:noFill/>
                </a:ln>
                <a:solidFill>
                  <a:schemeClr val="tx1"/>
                </a:solidFill>
                <a:effectLst/>
                <a:latin typeface="Arial" panose="020B0604020202020204" pitchFamily="34" charset="0"/>
              </a:rPr>
              <a:t> lor </a:t>
            </a:r>
            <a:r>
              <a:rPr kumimoji="0" lang="en-US" sz="1200" b="0" i="0" u="none" strike="noStrike" cap="none" normalizeH="0" baseline="0" dirty="0" err="1">
                <a:ln>
                  <a:noFill/>
                </a:ln>
                <a:solidFill>
                  <a:schemeClr val="tx1"/>
                </a:solidFill>
                <a:effectLst/>
                <a:latin typeface="Arial" panose="020B0604020202020204" pitchFamily="34" charset="0"/>
              </a:rPr>
              <a:t>internă</a:t>
            </a:r>
            <a:r>
              <a:rPr kumimoji="0" lang="en-US" sz="1200" b="0" i="0" u="none" strike="noStrike" cap="none" normalizeH="0" baseline="0" dirty="0">
                <a:ln>
                  <a:noFill/>
                </a:ln>
                <a:solidFill>
                  <a:schemeClr val="tx1"/>
                </a:solidFill>
                <a:effectLst/>
                <a:latin typeface="Arial" panose="020B0604020202020204" pitchFamily="34" charset="0"/>
              </a:rPr>
              <a:t> este </a:t>
            </a:r>
            <a:r>
              <a:rPr kumimoji="0" lang="en-US" sz="1200" b="0" i="0" u="none" strike="noStrike" cap="none" normalizeH="0" baseline="0" dirty="0" err="1">
                <a:ln>
                  <a:noFill/>
                </a:ln>
                <a:solidFill>
                  <a:schemeClr val="tx1"/>
                </a:solidFill>
                <a:effectLst/>
                <a:latin typeface="Arial" panose="020B0604020202020204" pitchFamily="34" charset="0"/>
              </a:rPr>
              <a:t>similară</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Diferențele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principale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între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aceste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tipuri</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fișiere</a:t>
            </a:r>
            <a:r>
              <a:rPr kumimoji="0" lang="en-US" sz="1200" b="0" i="0" u="none" strike="noStrike" cap="none" normalizeH="0" baseline="0" dirty="0">
                <a:ln>
                  <a:noFill/>
                </a:ln>
                <a:solidFill>
                  <a:schemeClr val="tx1"/>
                </a:solidFill>
                <a:effectLst/>
                <a:latin typeface="Arial" panose="020B0604020202020204" pitchFamily="34" charset="0"/>
              </a:rPr>
              <a:t> sunt, de </a:t>
            </a:r>
            <a:r>
              <a:rPr kumimoji="0" lang="en-US" sz="1200" b="0" i="0" u="none" strike="noStrike" cap="none" normalizeH="0" baseline="0" dirty="0" err="1">
                <a:ln>
                  <a:noFill/>
                </a:ln>
                <a:solidFill>
                  <a:schemeClr val="tx1"/>
                </a:solidFill>
                <a:effectLst/>
                <a:latin typeface="Arial" panose="020B0604020202020204" pitchFamily="34" charset="0"/>
              </a:rPr>
              <a:t>obicei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modul</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care sunt </a:t>
            </a:r>
            <a:r>
              <a:rPr kumimoji="0" lang="en-US" sz="1200" b="0" i="0" u="none" strike="noStrike" cap="none" normalizeH="0" baseline="0" dirty="0" err="1">
                <a:ln>
                  <a:noFill/>
                </a:ln>
                <a:solidFill>
                  <a:schemeClr val="tx1"/>
                </a:solidFill>
                <a:effectLst/>
                <a:latin typeface="Arial" panose="020B0604020202020204" pitchFamily="34" charset="0"/>
              </a:rPr>
              <a:t>utilizate</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sistemul</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operare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și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intenția</a:t>
            </a:r>
            <a:r>
              <a:rPr kumimoji="0" lang="en-US" sz="1200" b="0" i="0" u="none" strike="noStrike" cap="none" normalizeH="0" baseline="0" dirty="0">
                <a:ln>
                  <a:noFill/>
                </a:ln>
                <a:solidFill>
                  <a:schemeClr val="tx1"/>
                </a:solidFill>
                <a:effectLst/>
                <a:latin typeface="Arial" panose="020B0604020202020204" pitchFamily="34" charset="0"/>
              </a:rPr>
              <a:t> lor </a:t>
            </a:r>
            <a:r>
              <a:rPr kumimoji="0" lang="en-US" sz="1200" b="0" i="0" u="none" strike="noStrike" cap="none" normalizeH="0" baseline="0" dirty="0" err="1">
                <a:ln>
                  <a:noFill/>
                </a:ln>
                <a:solidFill>
                  <a:schemeClr val="tx1"/>
                </a:solidFill>
                <a:effectLst/>
                <a:latin typeface="Arial" panose="020B0604020202020204" pitchFamily="34" charset="0"/>
              </a:rPr>
              <a:t>specifică</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mai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degrabă</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decât</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structura</a:t>
            </a:r>
            <a:r>
              <a:rPr kumimoji="0" lang="en-US" sz="1200" b="0" i="0" u="none" strike="noStrike" cap="none" normalizeH="0" baseline="0" dirty="0">
                <a:ln>
                  <a:noFill/>
                </a:ln>
                <a:solidFill>
                  <a:schemeClr val="tx1"/>
                </a:solidFill>
                <a:effectLst/>
                <a:latin typeface="Arial" panose="020B0604020202020204" pitchFamily="34" charset="0"/>
              </a:rPr>
              <a:t> lor </a:t>
            </a:r>
            <a:r>
              <a:rPr kumimoji="0" lang="en-US" sz="1200" b="0" i="0" u="none" strike="noStrike" cap="none" normalizeH="0" baseline="0" dirty="0" err="1">
                <a:ln>
                  <a:noFill/>
                </a:ln>
                <a:solidFill>
                  <a:schemeClr val="tx1"/>
                </a:solidFill>
                <a:effectLst/>
                <a:latin typeface="Arial" panose="020B0604020202020204" pitchFamily="34" charset="0"/>
              </a:rPr>
              <a:t>internă</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Iată</a:t>
            </a:r>
            <a:r>
              <a:rPr kumimoji="0" lang="en-US" sz="1200" b="0" i="0" u="none" strike="noStrike" cap="none" normalizeH="0" baseline="0" dirty="0">
                <a:ln>
                  <a:noFill/>
                </a:ln>
                <a:solidFill>
                  <a:schemeClr val="tx1"/>
                </a:solidFill>
                <a:effectLst/>
                <a:latin typeface="Arial" panose="020B0604020202020204" pitchFamily="34" charset="0"/>
              </a:rPr>
              <a:t> o </a:t>
            </a:r>
            <a:r>
              <a:rPr kumimoji="0" lang="en-US" sz="1200" b="0" i="0" u="none" strike="noStrike" cap="none" normalizeH="0" baseline="0" dirty="0" err="1">
                <a:ln>
                  <a:noFill/>
                </a:ln>
                <a:solidFill>
                  <a:schemeClr val="tx1"/>
                </a:solidFill>
                <a:effectLst/>
                <a:latin typeface="Arial" panose="020B0604020202020204" pitchFamily="34" charset="0"/>
              </a:rPr>
              <a:t>listă</a:t>
            </a:r>
            <a:r>
              <a:rPr kumimoji="0" lang="en-US" sz="1200" b="0" i="0" u="none" strike="noStrike" cap="none" normalizeH="0" baseline="0" dirty="0">
                <a:ln>
                  <a:noFill/>
                </a:ln>
                <a:solidFill>
                  <a:schemeClr val="tx1"/>
                </a:solidFill>
                <a:effectLst/>
                <a:latin typeface="Arial" panose="020B0604020202020204" pitchFamily="34" charset="0"/>
              </a:rPr>
              <a:t> a </a:t>
            </a:r>
            <a:r>
              <a:rPr kumimoji="0" lang="en-US" sz="1200" b="0" i="0" u="none" strike="noStrike" cap="none" normalizeH="0" baseline="0" dirty="0" err="1">
                <a:ln>
                  <a:noFill/>
                </a:ln>
                <a:solidFill>
                  <a:schemeClr val="tx1"/>
                </a:solidFill>
                <a:effectLst/>
                <a:latin typeface="Arial" panose="020B0604020202020204" pitchFamily="34" charset="0"/>
              </a:rPr>
              <a:t>extensiilor</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comune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pentru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fișierele</a:t>
            </a:r>
            <a:r>
              <a:rPr kumimoji="0" lang="en-US" sz="1200" b="0" i="0" u="none" strike="noStrike" cap="none" normalizeH="0" baseline="0" dirty="0">
                <a:ln>
                  <a:noFill/>
                </a:ln>
                <a:solidFill>
                  <a:schemeClr val="tx1"/>
                </a:solidFill>
                <a:effectLst/>
                <a:latin typeface="Arial" panose="020B0604020202020204" pitchFamily="34" charset="0"/>
              </a:rPr>
              <a:t> PE,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afară</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a:ln>
                  <a:noFill/>
                </a:ln>
                <a:solidFill>
                  <a:schemeClr val="tx1"/>
                </a:solidFill>
                <a:effectLst/>
                <a:latin typeface="Arial Unicode MS" panose="020B0604020202020204" pitchFamily="34" charset="-128"/>
              </a:rPr>
              <a:t>.exe</a:t>
            </a:r>
            <a:r>
              <a:rPr kumimoji="0" lang="en-US" sz="1200" b="0" i="0" u="none"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a:ln>
                  <a:noFill/>
                </a:ln>
                <a:solidFill>
                  <a:srgbClr val="C00000"/>
                </a:solidFill>
                <a:effectLst/>
                <a:latin typeface="Arial" panose="020B0604020202020204" pitchFamily="34" charset="0"/>
              </a:rPr>
              <a:t>.</a:t>
            </a:r>
            <a:r>
              <a:rPr kumimoji="0" lang="en-US" sz="1200" b="1" i="0" u="none" strike="noStrike" cap="none" normalizeH="0" baseline="0" dirty="0" err="1">
                <a:ln>
                  <a:noFill/>
                </a:ln>
                <a:solidFill>
                  <a:srgbClr val="C00000"/>
                </a:solidFill>
                <a:effectLst/>
                <a:latin typeface="Arial" panose="020B0604020202020204" pitchFamily="34" charset="0"/>
              </a:rPr>
              <a:t>dll</a:t>
            </a:r>
            <a:r>
              <a:rPr kumimoji="0" lang="en-US" sz="1200" b="0" i="0" u="none" strike="noStrike" cap="none" normalizeH="0" baseline="0" dirty="0">
                <a:ln>
                  <a:noFill/>
                </a:ln>
                <a:solidFill>
                  <a:srgbClr val="C00000"/>
                </a:solidFill>
                <a:effectLst/>
                <a:latin typeface="Arial" panose="020B0604020202020204" pitchFamily="34" charset="0"/>
              </a:rPr>
              <a:t> </a:t>
            </a:r>
            <a:r>
              <a:rPr kumimoji="0" lang="en-US" sz="1200" b="0" i="0" u="none" strike="noStrike" cap="none" normalizeH="0" baseline="0" dirty="0">
                <a:ln>
                  <a:noFill/>
                </a:ln>
                <a:solidFill>
                  <a:schemeClr val="tx1"/>
                </a:solidFill>
                <a:effectLst/>
                <a:latin typeface="Arial" panose="020B0604020202020204" pitchFamily="34" charset="0"/>
              </a:rPr>
              <a:t>- Dynamic Link Libraries: </a:t>
            </a:r>
            <a:r>
              <a:rPr kumimoji="0" lang="en-US" sz="1200" b="0" i="0" u="none" strike="noStrike" cap="none" normalizeH="0" baseline="0" dirty="0" err="1">
                <a:ln>
                  <a:noFill/>
                </a:ln>
                <a:solidFill>
                  <a:schemeClr val="tx1"/>
                </a:solidFill>
                <a:effectLst/>
                <a:latin typeface="Arial" panose="020B0604020202020204" pitchFamily="34" charset="0"/>
              </a:rPr>
              <a:t>Biblioteci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partajate</a:t>
            </a:r>
            <a:r>
              <a:rPr kumimoji="0" lang="en-US" sz="1200" b="0" i="0" u="none" strike="noStrike" cap="none" normalizeH="0" baseline="0" dirty="0">
                <a:ln>
                  <a:noFill/>
                </a:ln>
                <a:solidFill>
                  <a:schemeClr val="tx1"/>
                </a:solidFill>
                <a:effectLst/>
                <a:latin typeface="Arial" panose="020B0604020202020204" pitchFamily="34" charset="0"/>
              </a:rPr>
              <a:t> care </a:t>
            </a:r>
            <a:r>
              <a:rPr kumimoji="0" lang="en-US" sz="1200" b="0" i="0" u="none" strike="noStrike" cap="none" normalizeH="0" baseline="0" dirty="0" err="1">
                <a:ln>
                  <a:noFill/>
                </a:ln>
                <a:solidFill>
                  <a:schemeClr val="tx1"/>
                </a:solidFill>
                <a:effectLst/>
                <a:latin typeface="Arial" panose="020B0604020202020204" pitchFamily="34" charset="0"/>
              </a:rPr>
              <a:t>conțin</a:t>
            </a:r>
            <a:r>
              <a:rPr kumimoji="0" lang="en-US" sz="1200" b="0" i="0" u="none" strike="noStrike" cap="none" normalizeH="0" baseline="0" dirty="0">
                <a:ln>
                  <a:noFill/>
                </a:ln>
                <a:solidFill>
                  <a:schemeClr val="tx1"/>
                </a:solidFill>
                <a:effectLst/>
                <a:latin typeface="Arial" panose="020B0604020202020204" pitchFamily="34" charset="0"/>
              </a:rPr>
              <a:t> cod </a:t>
            </a:r>
            <a:r>
              <a:rPr kumimoji="0" lang="en-US" sz="1200" b="0" i="0" u="none" strike="noStrike" cap="none" normalizeH="0" baseline="0" dirty="0" err="1">
                <a:ln>
                  <a:noFill/>
                </a:ln>
                <a:solidFill>
                  <a:schemeClr val="tx1"/>
                </a:solidFill>
                <a:effectLst/>
                <a:latin typeface="Arial" panose="020B0604020202020204" pitchFamily="34" charset="0"/>
              </a:rPr>
              <a:t>și</a:t>
            </a:r>
            <a:r>
              <a:rPr kumimoji="0" lang="en-US" sz="1200" b="0" i="0" u="none" strike="noStrike" cap="none" normalizeH="0" baseline="0" dirty="0">
                <a:ln>
                  <a:noFill/>
                </a:ln>
                <a:solidFill>
                  <a:schemeClr val="tx1"/>
                </a:solidFill>
                <a:effectLst/>
                <a:latin typeface="Arial" panose="020B0604020202020204" pitchFamily="34" charset="0"/>
              </a:rPr>
              <a:t> date care pot fi </a:t>
            </a:r>
            <a:r>
              <a:rPr kumimoji="0" lang="en-US" sz="1200" b="0" i="0" u="none" strike="noStrike" cap="none" normalizeH="0" baseline="0" dirty="0" err="1">
                <a:ln>
                  <a:noFill/>
                </a:ln>
                <a:solidFill>
                  <a:schemeClr val="tx1"/>
                </a:solidFill>
                <a:effectLst/>
                <a:latin typeface="Arial" panose="020B0604020202020204" pitchFamily="34" charset="0"/>
              </a:rPr>
              <a:t>folosite</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mai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multe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programe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simultan</a:t>
            </a:r>
            <a:r>
              <a:rPr kumimoji="0" lang="en-US" sz="1200" b="0" i="0" u="none" strike="noStrike" cap="none" normalizeH="0" baseline="0" dirty="0">
                <a:ln>
                  <a:noFill/>
                </a:ln>
                <a:solidFill>
                  <a:schemeClr val="tx1"/>
                </a:solidFill>
                <a:effectLst/>
                <a:latin typeface="Arial" panose="020B0604020202020204" pitchFamily="34" charset="0"/>
              </a:rPr>
              <a:t>. Sunt </a:t>
            </a:r>
            <a:r>
              <a:rPr kumimoji="0" lang="en-US" sz="1200" b="0" i="0" u="none" strike="noStrike" cap="none" normalizeH="0" baseline="0" dirty="0" err="1">
                <a:ln>
                  <a:noFill/>
                </a:ln>
                <a:solidFill>
                  <a:schemeClr val="tx1"/>
                </a:solidFill>
                <a:effectLst/>
                <a:latin typeface="Arial" panose="020B0604020202020204" pitchFamily="34" charset="0"/>
              </a:rPr>
              <a:t>esențiale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pentru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reutilizarea</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codului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și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pentru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modularitatea</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aplicațiilor</a:t>
            </a:r>
            <a:r>
              <a:rPr kumimoji="0" lang="en-US" sz="1200" b="0" i="0" u="none" strike="noStrike" cap="none" normalizeH="0" baseline="0" dirty="0">
                <a:ln>
                  <a:noFill/>
                </a:ln>
                <a:solidFill>
                  <a:schemeClr val="tx1"/>
                </a:solidFill>
                <a:effectLst/>
                <a:latin typeface="Arial" panose="020B0604020202020204" pitchFamily="34" charset="0"/>
              </a:rPr>
              <a:t> Windows.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a:ln>
                  <a:noFill/>
                </a:ln>
                <a:solidFill>
                  <a:srgbClr val="C00000"/>
                </a:solidFill>
                <a:effectLst/>
                <a:latin typeface="Arial" panose="020B0604020202020204" pitchFamily="34" charset="0"/>
              </a:rPr>
              <a:t>.sys</a:t>
            </a:r>
            <a:r>
              <a:rPr kumimoji="0" lang="en-US" sz="1200" b="0" i="0" u="none" strike="noStrike" cap="none" normalizeH="0" baseline="0" dirty="0">
                <a:ln>
                  <a:noFill/>
                </a:ln>
                <a:solidFill>
                  <a:srgbClr val="C00000"/>
                </a:solidFill>
                <a:effectLst/>
                <a:latin typeface="Arial" panose="020B0604020202020204" pitchFamily="34" charset="0"/>
              </a:rPr>
              <a:t> </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Fișiere</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sistem</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sau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drivere</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dispozitiv</a:t>
            </a:r>
            <a:r>
              <a:rPr kumimoji="0" lang="en-US" sz="1200" b="0" i="0" u="none" strike="noStrike" cap="none" normalizeH="0" baseline="0" dirty="0">
                <a:ln>
                  <a:noFill/>
                </a:ln>
                <a:solidFill>
                  <a:schemeClr val="tx1"/>
                </a:solidFill>
                <a:effectLst/>
                <a:latin typeface="Arial" panose="020B0604020202020204" pitchFamily="34" charset="0"/>
              </a:rPr>
              <a:t>: Sunt </a:t>
            </a:r>
            <a:r>
              <a:rPr kumimoji="0" lang="en-US" sz="1200" b="0" i="0" u="none" strike="noStrike" cap="none" normalizeH="0" baseline="0" dirty="0" err="1">
                <a:ln>
                  <a:noFill/>
                </a:ln>
                <a:solidFill>
                  <a:schemeClr val="tx1"/>
                </a:solidFill>
                <a:effectLst/>
                <a:latin typeface="Arial" panose="020B0604020202020204" pitchFamily="34" charset="0"/>
              </a:rPr>
              <a:t>folosite</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sistemul</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operare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pentru</a:t>
            </a:r>
            <a:r>
              <a:rPr kumimoji="0" lang="en-US" sz="1200" b="0" i="0" u="none" strike="noStrike" cap="none" normalizeH="0" baseline="0" dirty="0">
                <a:ln>
                  <a:noFill/>
                </a:ln>
                <a:solidFill>
                  <a:schemeClr val="tx1"/>
                </a:solidFill>
                <a:effectLst/>
                <a:latin typeface="Arial" panose="020B0604020202020204" pitchFamily="34" charset="0"/>
              </a:rPr>
              <a:t> a </a:t>
            </a:r>
            <a:r>
              <a:rPr kumimoji="0" lang="en-US" sz="1200" b="0" i="0" u="none" strike="noStrike" cap="none" normalizeH="0" baseline="0" dirty="0" err="1">
                <a:ln>
                  <a:noFill/>
                </a:ln>
                <a:solidFill>
                  <a:schemeClr val="tx1"/>
                </a:solidFill>
                <a:effectLst/>
                <a:latin typeface="Arial" panose="020B0604020202020204" pitchFamily="34" charset="0"/>
              </a:rPr>
              <a:t>interacționa</a:t>
            </a:r>
            <a:r>
              <a:rPr kumimoji="0" lang="en-US" sz="1200" b="0" i="0" u="none" strike="noStrike" cap="none" normalizeH="0" baseline="0" dirty="0">
                <a:ln>
                  <a:noFill/>
                </a:ln>
                <a:solidFill>
                  <a:schemeClr val="tx1"/>
                </a:solidFill>
                <a:effectLst/>
                <a:latin typeface="Arial" panose="020B0604020202020204" pitchFamily="34" charset="0"/>
              </a:rPr>
              <a:t> cu hardware-</a:t>
            </a:r>
            <a:r>
              <a:rPr kumimoji="0" lang="en-US" sz="1200" b="0" i="0" u="none" strike="noStrike" cap="none" normalizeH="0" baseline="0" dirty="0" err="1">
                <a:ln>
                  <a:noFill/>
                </a:ln>
                <a:solidFill>
                  <a:schemeClr val="tx1"/>
                </a:solidFill>
                <a:effectLst/>
                <a:latin typeface="Arial" panose="020B0604020202020204" pitchFamily="34" charset="0"/>
              </a:rPr>
              <a:t>ul</a:t>
            </a:r>
            <a:r>
              <a:rPr kumimoji="0" lang="en-US" sz="1200" b="0" i="0" u="none" strike="noStrike" cap="none" normalizeH="0" baseline="0" dirty="0">
                <a:ln>
                  <a:noFill/>
                </a:ln>
                <a:solidFill>
                  <a:schemeClr val="tx1"/>
                </a:solidFill>
                <a:effectLst/>
                <a:latin typeface="Arial" panose="020B0604020202020204" pitchFamily="34" charset="0"/>
              </a:rPr>
              <a:t> PC-</a:t>
            </a:r>
            <a:r>
              <a:rPr kumimoji="0" lang="en-US" sz="1200" b="0" i="0" u="none" strike="noStrike" cap="none" normalizeH="0" baseline="0" dirty="0" err="1">
                <a:ln>
                  <a:noFill/>
                </a:ln>
                <a:solidFill>
                  <a:schemeClr val="tx1"/>
                </a:solidFill>
                <a:effectLst/>
                <a:latin typeface="Arial" panose="020B0604020202020204" pitchFamily="34" charset="0"/>
              </a:rPr>
              <a:t>ului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Acestea</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rulează</a:t>
            </a:r>
            <a:r>
              <a:rPr kumimoji="0" lang="en-US" sz="1200" b="0" i="0" u="none" strike="noStrike" cap="none" normalizeH="0" baseline="0" dirty="0">
                <a:ln>
                  <a:noFill/>
                </a:ln>
                <a:solidFill>
                  <a:schemeClr val="tx1"/>
                </a:solidFill>
                <a:effectLst/>
                <a:latin typeface="Arial" panose="020B0604020202020204" pitchFamily="34" charset="0"/>
              </a:rPr>
              <a:t> la un </a:t>
            </a:r>
            <a:r>
              <a:rPr kumimoji="0" lang="en-US" sz="1200" b="0" i="0" u="none" strike="noStrike" cap="none" normalizeH="0" baseline="0" dirty="0" err="1">
                <a:ln>
                  <a:noFill/>
                </a:ln>
                <a:solidFill>
                  <a:schemeClr val="tx1"/>
                </a:solidFill>
                <a:effectLst/>
                <a:latin typeface="Arial" panose="020B0604020202020204" pitchFamily="34" charset="0"/>
              </a:rPr>
              <a:t>nivel</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privilegiu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mai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înalt</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sistemul</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operare</a:t>
            </a:r>
            <a:r>
              <a:rPr kumimoji="0" lang="en-US" sz="12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a:ln>
                  <a:noFill/>
                </a:ln>
                <a:solidFill>
                  <a:srgbClr val="C00000"/>
                </a:solidFill>
                <a:effectLst/>
                <a:latin typeface="Arial" panose="020B0604020202020204" pitchFamily="34" charset="0"/>
              </a:rPr>
              <a:t>.</a:t>
            </a:r>
            <a:r>
              <a:rPr kumimoji="0" lang="en-US" sz="1200" b="1" i="0" u="none" strike="noStrike" cap="none" normalizeH="0" baseline="0" dirty="0" err="1">
                <a:ln>
                  <a:noFill/>
                </a:ln>
                <a:solidFill>
                  <a:srgbClr val="C00000"/>
                </a:solidFill>
                <a:effectLst/>
                <a:latin typeface="Arial" panose="020B0604020202020204" pitchFamily="34" charset="0"/>
              </a:rPr>
              <a:t>scr</a:t>
            </a:r>
            <a:r>
              <a:rPr kumimoji="0" lang="en-US" sz="1200" b="0" i="0" u="none" strike="noStrike" cap="none" normalizeH="0" baseline="0" dirty="0">
                <a:ln>
                  <a:noFill/>
                </a:ln>
                <a:solidFill>
                  <a:srgbClr val="C00000"/>
                </a:solidFill>
                <a:effectLst/>
                <a:latin typeface="Arial" panose="020B0604020202020204" pitchFamily="34" charset="0"/>
              </a:rPr>
              <a:t> </a:t>
            </a:r>
            <a:r>
              <a:rPr kumimoji="0" lang="en-US" sz="1200" b="0" i="0" u="none" strike="noStrike" cap="none" normalizeH="0" baseline="0" dirty="0">
                <a:ln>
                  <a:noFill/>
                </a:ln>
                <a:solidFill>
                  <a:schemeClr val="tx1"/>
                </a:solidFill>
                <a:effectLst/>
                <a:latin typeface="Arial" panose="020B0604020202020204" pitchFamily="34" charset="0"/>
              </a:rPr>
              <a:t>- Screen savers: </a:t>
            </a:r>
            <a:r>
              <a:rPr kumimoji="0" lang="en-US" sz="1200" b="0" i="0" u="none" strike="noStrike" cap="none" normalizeH="0" baseline="0" dirty="0" err="1">
                <a:ln>
                  <a:noFill/>
                </a:ln>
                <a:solidFill>
                  <a:schemeClr val="tx1"/>
                </a:solidFill>
                <a:effectLst/>
                <a:latin typeface="Arial" panose="020B0604020202020204" pitchFamily="34" charset="0"/>
              </a:rPr>
              <a:t>Tehnic</a:t>
            </a:r>
            <a:r>
              <a:rPr kumimoji="0" lang="en-US" sz="1200" b="0" i="0" u="none" strike="noStrike" cap="none" normalizeH="0" baseline="0" dirty="0">
                <a:ln>
                  <a:noFill/>
                </a:ln>
                <a:solidFill>
                  <a:schemeClr val="tx1"/>
                </a:solidFill>
                <a:effectLst/>
                <a:latin typeface="Arial" panose="020B0604020202020204" pitchFamily="34" charset="0"/>
              </a:rPr>
              <a:t>, sunt </a:t>
            </a:r>
            <a:r>
              <a:rPr kumimoji="0" lang="en-US" sz="1200" b="0" i="0" u="none" strike="noStrike" cap="none" normalizeH="0" baseline="0" dirty="0" err="1">
                <a:ln>
                  <a:noFill/>
                </a:ln>
                <a:solidFill>
                  <a:schemeClr val="tx1"/>
                </a:solidFill>
                <a:effectLst/>
                <a:latin typeface="Arial" panose="020B0604020202020204" pitchFamily="34" charset="0"/>
              </a:rPr>
              <a:t>executabile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dar</a:t>
            </a:r>
            <a:r>
              <a:rPr kumimoji="0" lang="en-US" sz="1200" b="0" i="0" u="none" strike="noStrike" cap="none" normalizeH="0" baseline="0" dirty="0">
                <a:ln>
                  <a:noFill/>
                </a:ln>
                <a:solidFill>
                  <a:schemeClr val="tx1"/>
                </a:solidFill>
                <a:effectLst/>
                <a:latin typeface="Arial" panose="020B0604020202020204" pitchFamily="34" charset="0"/>
              </a:rPr>
              <a:t> sunt </a:t>
            </a:r>
            <a:r>
              <a:rPr kumimoji="0" lang="en-US" sz="1200" b="0" i="0" u="none" strike="noStrike" cap="none" normalizeH="0" baseline="0" dirty="0" err="1">
                <a:ln>
                  <a:noFill/>
                </a:ln>
                <a:solidFill>
                  <a:schemeClr val="tx1"/>
                </a:solidFill>
                <a:effectLst/>
                <a:latin typeface="Arial" panose="020B0604020202020204" pitchFamily="34" charset="0"/>
              </a:rPr>
              <a:t>folosite</a:t>
            </a:r>
            <a:r>
              <a:rPr kumimoji="0" lang="en-US" sz="1200" b="0" i="0" u="none" strike="noStrike" cap="none" normalizeH="0" baseline="0" dirty="0">
                <a:ln>
                  <a:noFill/>
                </a:ln>
                <a:solidFill>
                  <a:schemeClr val="tx1"/>
                </a:solidFill>
                <a:effectLst/>
                <a:latin typeface="Arial" panose="020B0604020202020204" pitchFamily="34" charset="0"/>
              </a:rPr>
              <a:t> de Windows ca </a:t>
            </a:r>
            <a:r>
              <a:rPr kumimoji="0" lang="en-US" sz="1200" b="0" i="0" u="none" strike="noStrike" cap="none" normalizeH="0" baseline="0" dirty="0" err="1">
                <a:ln>
                  <a:noFill/>
                </a:ln>
                <a:solidFill>
                  <a:schemeClr val="tx1"/>
                </a:solidFill>
                <a:effectLst/>
                <a:latin typeface="Arial" panose="020B0604020202020204" pitchFamily="34" charset="0"/>
              </a:rPr>
              <a:t>protecții</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ecran</a:t>
            </a:r>
            <a:r>
              <a:rPr kumimoji="0" lang="en-US" sz="1200" b="0" i="0" u="none" strike="noStrike" cap="none" normalizeH="0" baseline="0" dirty="0">
                <a:ln>
                  <a:noFill/>
                </a:ln>
                <a:solidFill>
                  <a:schemeClr val="tx1"/>
                </a:solidFill>
                <a:effectLst/>
                <a:latin typeface="Arial" panose="020B0604020202020204" pitchFamily="34" charset="0"/>
              </a:rPr>
              <a:t>. Windows le </a:t>
            </a:r>
            <a:r>
              <a:rPr kumimoji="0" lang="en-US" sz="1200" b="0" i="0" u="none" strike="noStrike" cap="none" normalizeH="0" baseline="0" dirty="0" err="1">
                <a:ln>
                  <a:noFill/>
                </a:ln>
                <a:solidFill>
                  <a:schemeClr val="tx1"/>
                </a:solidFill>
                <a:effectLst/>
                <a:latin typeface="Arial" panose="020B0604020202020204" pitchFamily="34" charset="0"/>
              </a:rPr>
              <a:t>tratează</a:t>
            </a:r>
            <a:r>
              <a:rPr kumimoji="0" lang="en-US" sz="1200" b="0" i="0" u="none" strike="noStrike" cap="none" normalizeH="0" baseline="0" dirty="0">
                <a:ln>
                  <a:noFill/>
                </a:ln>
                <a:solidFill>
                  <a:schemeClr val="tx1"/>
                </a:solidFill>
                <a:effectLst/>
                <a:latin typeface="Arial" panose="020B0604020202020204" pitchFamily="34" charset="0"/>
              </a:rPr>
              <a:t> special, </a:t>
            </a:r>
            <a:r>
              <a:rPr kumimoji="0" lang="en-US" sz="1200" b="0" i="0" u="none" strike="noStrike" cap="none" normalizeH="0" baseline="0" dirty="0" err="1">
                <a:ln>
                  <a:noFill/>
                </a:ln>
                <a:solidFill>
                  <a:schemeClr val="tx1"/>
                </a:solidFill>
                <a:effectLst/>
                <a:latin typeface="Arial" panose="020B0604020202020204" pitchFamily="34" charset="0"/>
              </a:rPr>
              <a:t>permițându</a:t>
            </a:r>
            <a:r>
              <a:rPr kumimoji="0" lang="en-US" sz="1200" b="0" i="0" u="none" strike="noStrike" cap="none" normalizeH="0" baseline="0" dirty="0">
                <a:ln>
                  <a:noFill/>
                </a:ln>
                <a:solidFill>
                  <a:schemeClr val="tx1"/>
                </a:solidFill>
                <a:effectLst/>
                <a:latin typeface="Arial" panose="020B0604020202020204" pitchFamily="34" charset="0"/>
              </a:rPr>
              <a:t>-le </a:t>
            </a:r>
            <a:r>
              <a:rPr kumimoji="0" lang="en-US" sz="1200" b="0" i="0" u="none" strike="noStrike" cap="none" normalizeH="0" baseline="0" dirty="0" err="1">
                <a:ln>
                  <a:noFill/>
                </a:ln>
                <a:solidFill>
                  <a:schemeClr val="tx1"/>
                </a:solidFill>
                <a:effectLst/>
                <a:latin typeface="Arial" panose="020B0604020202020204" pitchFamily="34" charset="0"/>
              </a:rPr>
              <a:t>să</a:t>
            </a:r>
            <a:r>
              <a:rPr kumimoji="0" lang="en-US" sz="1200" b="0" i="0" u="none" strike="noStrike" cap="none" normalizeH="0" baseline="0" dirty="0">
                <a:ln>
                  <a:noFill/>
                </a:ln>
                <a:solidFill>
                  <a:schemeClr val="tx1"/>
                </a:solidFill>
                <a:effectLst/>
                <a:latin typeface="Arial" panose="020B0604020202020204" pitchFamily="34" charset="0"/>
              </a:rPr>
              <a:t> fie activate ca </a:t>
            </a:r>
            <a:r>
              <a:rPr kumimoji="0" lang="en-US" sz="1200" b="0" i="0" u="none" strike="noStrike" cap="none" normalizeH="0" baseline="0" dirty="0" err="1">
                <a:ln>
                  <a:noFill/>
                </a:ln>
                <a:solidFill>
                  <a:schemeClr val="tx1"/>
                </a:solidFill>
                <a:effectLst/>
                <a:latin typeface="Arial" panose="020B0604020202020204" pitchFamily="34" charset="0"/>
              </a:rPr>
              <a:t>protecții</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ecran</a:t>
            </a:r>
            <a:r>
              <a:rPr kumimoji="0" lang="en-US" sz="12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a:ln>
                  <a:noFill/>
                </a:ln>
                <a:solidFill>
                  <a:srgbClr val="C00000"/>
                </a:solidFill>
                <a:effectLst/>
                <a:latin typeface="Arial" panose="020B0604020202020204" pitchFamily="34" charset="0"/>
              </a:rPr>
              <a:t>.</a:t>
            </a:r>
            <a:r>
              <a:rPr kumimoji="0" lang="en-US" sz="1200" b="1" i="0" u="none" strike="noStrike" cap="none" normalizeH="0" baseline="0" dirty="0" err="1">
                <a:ln>
                  <a:noFill/>
                </a:ln>
                <a:solidFill>
                  <a:srgbClr val="C00000"/>
                </a:solidFill>
                <a:effectLst/>
                <a:latin typeface="Arial" panose="020B0604020202020204" pitchFamily="34" charset="0"/>
              </a:rPr>
              <a:t>ocx</a:t>
            </a:r>
            <a:r>
              <a:rPr kumimoji="0" lang="en-US" sz="1200" b="0" i="0" u="none" strike="noStrike" cap="none" normalizeH="0" baseline="0" dirty="0">
                <a:ln>
                  <a:noFill/>
                </a:ln>
                <a:solidFill>
                  <a:srgbClr val="C00000"/>
                </a:solidFill>
                <a:effectLst/>
                <a:latin typeface="Arial" panose="020B0604020202020204" pitchFamily="34" charset="0"/>
              </a:rPr>
              <a:t> </a:t>
            </a:r>
            <a:r>
              <a:rPr kumimoji="0" lang="en-US" sz="1200" b="0" i="0" u="none" strike="noStrike" cap="none" normalizeH="0" baseline="0" dirty="0">
                <a:ln>
                  <a:noFill/>
                </a:ln>
                <a:solidFill>
                  <a:schemeClr val="tx1"/>
                </a:solidFill>
                <a:effectLst/>
                <a:latin typeface="Arial" panose="020B0604020202020204" pitchFamily="34" charset="0"/>
              </a:rPr>
              <a:t>- OLE Control Extension: </a:t>
            </a:r>
            <a:r>
              <a:rPr kumimoji="0" lang="en-US" sz="1200" b="0" i="0" u="none" strike="noStrike" cap="none" normalizeH="0" baseline="0" dirty="0" err="1">
                <a:ln>
                  <a:noFill/>
                </a:ln>
                <a:solidFill>
                  <a:schemeClr val="tx1"/>
                </a:solidFill>
                <a:effectLst/>
                <a:latin typeface="Arial" panose="020B0604020202020204" pitchFamily="34" charset="0"/>
              </a:rPr>
              <a:t>Folosite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pentru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controalele</a:t>
            </a:r>
            <a:r>
              <a:rPr kumimoji="0" lang="en-US" sz="1200" b="0" i="0" u="none" strike="noStrike" cap="none" normalizeH="0" baseline="0" dirty="0">
                <a:ln>
                  <a:noFill/>
                </a:ln>
                <a:solidFill>
                  <a:schemeClr val="tx1"/>
                </a:solidFill>
                <a:effectLst/>
                <a:latin typeface="Arial" panose="020B0604020202020204" pitchFamily="34" charset="0"/>
              </a:rPr>
              <a:t> ActiveX, care sunt </a:t>
            </a:r>
            <a:r>
              <a:rPr kumimoji="0" lang="en-US" sz="1200" b="0" i="0" u="none" strike="noStrike" cap="none" normalizeH="0" baseline="0" dirty="0" err="1">
                <a:ln>
                  <a:noFill/>
                </a:ln>
                <a:solidFill>
                  <a:schemeClr val="tx1"/>
                </a:solidFill>
                <a:effectLst/>
                <a:latin typeface="Arial" panose="020B0604020202020204" pitchFamily="34" charset="0"/>
              </a:rPr>
              <a:t>obiecte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reutilizabile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ce</a:t>
            </a:r>
            <a:r>
              <a:rPr kumimoji="0" lang="en-US" sz="1200" b="0" i="0" u="none" strike="noStrike" cap="none" normalizeH="0" baseline="0" dirty="0">
                <a:ln>
                  <a:noFill/>
                </a:ln>
                <a:solidFill>
                  <a:schemeClr val="tx1"/>
                </a:solidFill>
                <a:effectLst/>
                <a:latin typeface="Arial" panose="020B0604020202020204" pitchFamily="34" charset="0"/>
              </a:rPr>
              <a:t> pot fi </a:t>
            </a:r>
            <a:r>
              <a:rPr kumimoji="0" lang="en-US" sz="1200" b="0" i="0" u="none" strike="noStrike" cap="none" normalizeH="0" baseline="0" dirty="0" err="1">
                <a:ln>
                  <a:noFill/>
                </a:ln>
                <a:solidFill>
                  <a:schemeClr val="tx1"/>
                </a:solidFill>
                <a:effectLst/>
                <a:latin typeface="Arial" panose="020B0604020202020204" pitchFamily="34" charset="0"/>
              </a:rPr>
              <a:t>încorporate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aplicații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special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mediul</a:t>
            </a:r>
            <a:r>
              <a:rPr kumimoji="0" lang="en-US" sz="1200" b="0" i="0" u="none" strike="noStrike" cap="none" normalizeH="0" baseline="0" dirty="0">
                <a:ln>
                  <a:noFill/>
                </a:ln>
                <a:solidFill>
                  <a:schemeClr val="tx1"/>
                </a:solidFill>
                <a:effectLst/>
                <a:latin typeface="Arial" panose="020B0604020202020204" pitchFamily="34" charset="0"/>
              </a:rPr>
              <a:t> web </a:t>
            </a:r>
            <a:r>
              <a:rPr kumimoji="0" lang="en-US" sz="1200" b="0" i="0" u="none" strike="noStrike" cap="none" normalizeH="0" baseline="0" dirty="0" err="1">
                <a:ln>
                  <a:noFill/>
                </a:ln>
                <a:solidFill>
                  <a:schemeClr val="tx1"/>
                </a:solidFill>
                <a:effectLst/>
                <a:latin typeface="Arial" panose="020B0604020202020204" pitchFamily="34" charset="0"/>
              </a:rPr>
              <a:t>pentru</a:t>
            </a:r>
            <a:r>
              <a:rPr kumimoji="0" lang="en-US" sz="1200" b="0" i="0" u="none" strike="noStrike" cap="none" normalizeH="0" baseline="0" dirty="0">
                <a:ln>
                  <a:noFill/>
                </a:ln>
                <a:solidFill>
                  <a:schemeClr val="tx1"/>
                </a:solidFill>
                <a:effectLst/>
                <a:latin typeface="Arial" panose="020B0604020202020204" pitchFamily="34" charset="0"/>
              </a:rPr>
              <a:t> Internet Explorer.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a:ln>
                  <a:noFill/>
                </a:ln>
                <a:solidFill>
                  <a:srgbClr val="C00000"/>
                </a:solidFill>
                <a:effectLst/>
                <a:latin typeface="Arial" panose="020B0604020202020204" pitchFamily="34" charset="0"/>
              </a:rPr>
              <a:t>.</a:t>
            </a:r>
            <a:r>
              <a:rPr kumimoji="0" lang="en-US" sz="1200" b="1" i="0" u="none" strike="noStrike" cap="none" normalizeH="0" baseline="0" dirty="0" err="1">
                <a:ln>
                  <a:noFill/>
                </a:ln>
                <a:solidFill>
                  <a:srgbClr val="C00000"/>
                </a:solidFill>
                <a:effectLst/>
                <a:latin typeface="Arial" panose="020B0604020202020204" pitchFamily="34" charset="0"/>
              </a:rPr>
              <a:t>cpl</a:t>
            </a:r>
            <a:r>
              <a:rPr kumimoji="0" lang="en-US" sz="1200" b="0" i="0" u="none" strike="noStrike" cap="none" normalizeH="0" baseline="0" dirty="0">
                <a:ln>
                  <a:noFill/>
                </a:ln>
                <a:solidFill>
                  <a:srgbClr val="C00000"/>
                </a:solidFill>
                <a:effectLst/>
                <a:latin typeface="Arial" panose="020B0604020202020204" pitchFamily="34" charset="0"/>
              </a:rPr>
              <a:t> </a:t>
            </a:r>
            <a:r>
              <a:rPr kumimoji="0" lang="en-US" sz="1200" b="0" i="0" u="none" strike="noStrike" cap="none" normalizeH="0" baseline="0" dirty="0">
                <a:ln>
                  <a:noFill/>
                </a:ln>
                <a:solidFill>
                  <a:schemeClr val="tx1"/>
                </a:solidFill>
                <a:effectLst/>
                <a:latin typeface="Arial" panose="020B0604020202020204" pitchFamily="34" charset="0"/>
              </a:rPr>
              <a:t>- Control Panel items: </a:t>
            </a:r>
            <a:r>
              <a:rPr kumimoji="0" lang="en-US" sz="1200" b="0" i="0" u="none" strike="noStrike" cap="none" normalizeH="0" baseline="0" dirty="0" err="1">
                <a:ln>
                  <a:noFill/>
                </a:ln>
                <a:solidFill>
                  <a:schemeClr val="tx1"/>
                </a:solidFill>
                <a:effectLst/>
                <a:latin typeface="Arial" panose="020B0604020202020204" pitchFamily="34" charset="0"/>
              </a:rPr>
              <a:t>Extensie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folosită</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pentru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elementele</a:t>
            </a:r>
            <a:r>
              <a:rPr kumimoji="0" lang="en-US" sz="1200" b="0" i="0" u="none" strike="noStrike" cap="none" normalizeH="0" baseline="0" dirty="0">
                <a:ln>
                  <a:noFill/>
                </a:ln>
                <a:solidFill>
                  <a:schemeClr val="tx1"/>
                </a:solidFill>
                <a:effectLst/>
                <a:latin typeface="Arial" panose="020B0604020202020204" pitchFamily="34" charset="0"/>
              </a:rPr>
              <a:t> din </a:t>
            </a:r>
            <a:r>
              <a:rPr kumimoji="0" lang="en-US" sz="1200" b="0" i="0" u="none" strike="noStrike" cap="none" normalizeH="0" baseline="0" dirty="0" err="1">
                <a:ln>
                  <a:noFill/>
                </a:ln>
                <a:solidFill>
                  <a:schemeClr val="tx1"/>
                </a:solidFill>
                <a:effectLst/>
                <a:latin typeface="Arial" panose="020B0604020202020204" pitchFamily="34" charset="0"/>
              </a:rPr>
              <a:t>Panoul</a:t>
            </a:r>
            <a:r>
              <a:rPr kumimoji="0" lang="en-US" sz="1200" b="0" i="0" u="none" strike="noStrike" cap="none" normalizeH="0" baseline="0" dirty="0">
                <a:ln>
                  <a:noFill/>
                </a:ln>
                <a:solidFill>
                  <a:schemeClr val="tx1"/>
                </a:solidFill>
                <a:effectLst/>
                <a:latin typeface="Arial" panose="020B0604020202020204" pitchFamily="34" charset="0"/>
              </a:rPr>
              <a:t> de Control, </a:t>
            </a:r>
            <a:r>
              <a:rPr kumimoji="0" lang="en-US" sz="1200" b="0" i="0" u="none" strike="noStrike" cap="none" normalizeH="0" baseline="0" dirty="0" err="1">
                <a:ln>
                  <a:noFill/>
                </a:ln>
                <a:solidFill>
                  <a:schemeClr val="tx1"/>
                </a:solidFill>
                <a:effectLst/>
                <a:latin typeface="Arial" panose="020B0604020202020204" pitchFamily="34" charset="0"/>
              </a:rPr>
              <a:t>permitând</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utilizatorilor</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să</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acceseze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diferite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setări</a:t>
            </a:r>
            <a:r>
              <a:rPr kumimoji="0" lang="en-US" sz="1200" b="0" i="0" u="none" strike="noStrike" cap="none" normalizeH="0" baseline="0" dirty="0">
                <a:ln>
                  <a:noFill/>
                </a:ln>
                <a:solidFill>
                  <a:schemeClr val="tx1"/>
                </a:solidFill>
                <a:effectLst/>
                <a:latin typeface="Arial" panose="020B0604020202020204" pitchFamily="34" charset="0"/>
              </a:rPr>
              <a:t> ale </a:t>
            </a:r>
            <a:r>
              <a:rPr kumimoji="0" lang="en-US" sz="1200" b="0" i="0" u="none" strike="noStrike" cap="none" normalizeH="0" baseline="0" dirty="0" err="1">
                <a:ln>
                  <a:noFill/>
                </a:ln>
                <a:solidFill>
                  <a:schemeClr val="tx1"/>
                </a:solidFill>
                <a:effectLst/>
                <a:latin typeface="Arial" panose="020B0604020202020204" pitchFamily="34" charset="0"/>
              </a:rPr>
              <a:t>sistemului</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operare</a:t>
            </a:r>
            <a:r>
              <a:rPr kumimoji="0" lang="en-US" sz="12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a:ln>
                  <a:noFill/>
                </a:ln>
                <a:solidFill>
                  <a:srgbClr val="C00000"/>
                </a:solidFill>
                <a:effectLst/>
                <a:latin typeface="Arial" panose="020B0604020202020204" pitchFamily="34" charset="0"/>
              </a:rPr>
              <a:t>.</a:t>
            </a:r>
            <a:r>
              <a:rPr kumimoji="0" lang="en-US" sz="1200" b="1" i="0" u="none" strike="noStrike" cap="none" normalizeH="0" baseline="0" dirty="0" err="1">
                <a:ln>
                  <a:noFill/>
                </a:ln>
                <a:solidFill>
                  <a:srgbClr val="C00000"/>
                </a:solidFill>
                <a:effectLst/>
                <a:latin typeface="Arial" panose="020B0604020202020204" pitchFamily="34" charset="0"/>
              </a:rPr>
              <a:t>drv</a:t>
            </a:r>
            <a:r>
              <a:rPr kumimoji="0" lang="en-US" sz="1200" b="0" i="0" u="none" strike="noStrike" cap="none" normalizeH="0" baseline="0" dirty="0">
                <a:ln>
                  <a:noFill/>
                </a:ln>
                <a:solidFill>
                  <a:srgbClr val="C00000"/>
                </a:solidFill>
                <a:effectLst/>
                <a:latin typeface="Arial" panose="020B0604020202020204" pitchFamily="34" charset="0"/>
              </a:rPr>
              <a:t> </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Vechi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drivere</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dispozitiv</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sistemele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mai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vechi</a:t>
            </a:r>
            <a:r>
              <a:rPr kumimoji="0" lang="en-US" sz="1200" b="0" i="0" u="none" strike="noStrike" cap="none" normalizeH="0" baseline="0" dirty="0">
                <a:ln>
                  <a:noFill/>
                </a:ln>
                <a:solidFill>
                  <a:schemeClr val="tx1"/>
                </a:solidFill>
                <a:effectLst/>
                <a:latin typeface="Arial" panose="020B0604020202020204" pitchFamily="34" charset="0"/>
              </a:rPr>
              <a:t> Windows, </a:t>
            </a:r>
            <a:r>
              <a:rPr kumimoji="0" lang="en-US" sz="1200" b="0" i="0" u="none" strike="noStrike" cap="none" normalizeH="0" baseline="0" dirty="0" err="1">
                <a:ln>
                  <a:noFill/>
                </a:ln>
                <a:solidFill>
                  <a:schemeClr val="tx1"/>
                </a:solidFill>
                <a:effectLst/>
                <a:latin typeface="Arial" panose="020B0604020202020204" pitchFamily="34" charset="0"/>
              </a:rPr>
              <a:t>acestea</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erau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folosite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pentru</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driverele</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dispozitiv</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deși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sistemele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moderne</a:t>
            </a:r>
            <a:r>
              <a:rPr kumimoji="0" lang="en-US" sz="1200" b="0" i="0" u="none" strike="noStrike" cap="none" normalizeH="0" baseline="0" dirty="0">
                <a:ln>
                  <a:noFill/>
                </a:ln>
                <a:solidFill>
                  <a:schemeClr val="tx1"/>
                </a:solidFill>
                <a:effectLst/>
                <a:latin typeface="Arial" panose="020B0604020202020204" pitchFamily="34" charset="0"/>
              </a:rPr>
              <a:t> Windows, </a:t>
            </a:r>
            <a:r>
              <a:rPr kumimoji="0" lang="en-US" sz="1200" b="0" i="0" u="none" strike="noStrike" cap="none" normalizeH="0" baseline="0" dirty="0" err="1">
                <a:ln>
                  <a:noFill/>
                </a:ln>
                <a:solidFill>
                  <a:schemeClr val="tx1"/>
                </a:solidFill>
                <a:effectLst/>
                <a:latin typeface="Arial" panose="020B0604020202020204" pitchFamily="34" charset="0"/>
              </a:rPr>
              <a:t>driverele</a:t>
            </a:r>
            <a:r>
              <a:rPr kumimoji="0" lang="en-US" sz="1200" b="0" i="0" u="none" strike="noStrike" cap="none" normalizeH="0" baseline="0" dirty="0">
                <a:ln>
                  <a:noFill/>
                </a:ln>
                <a:solidFill>
                  <a:schemeClr val="tx1"/>
                </a:solidFill>
                <a:effectLst/>
                <a:latin typeface="Arial" panose="020B0604020202020204" pitchFamily="34" charset="0"/>
              </a:rPr>
              <a:t> sunt de </a:t>
            </a:r>
            <a:r>
              <a:rPr kumimoji="0" lang="en-US" sz="1200" b="0" i="0" u="none" strike="noStrike" cap="none" normalizeH="0" baseline="0" dirty="0" err="1">
                <a:ln>
                  <a:noFill/>
                </a:ln>
                <a:solidFill>
                  <a:schemeClr val="tx1"/>
                </a:solidFill>
                <a:effectLst/>
                <a:latin typeface="Arial" panose="020B0604020202020204" pitchFamily="34" charset="0"/>
              </a:rPr>
              <a:t>obicei</a:t>
            </a:r>
            <a:r>
              <a:rPr kumimoji="0" lang="en-US" sz="1200" b="0" i="0" u="none" strike="noStrike" cap="none" normalizeH="0" baseline="0" dirty="0">
                <a:ln>
                  <a:noFill/>
                </a:ln>
                <a:solidFill>
                  <a:schemeClr val="tx1"/>
                </a:solidFill>
                <a:effectLst/>
                <a:latin typeface="Arial" panose="020B0604020202020204" pitchFamily="34" charset="0"/>
              </a:rPr>
              <a:t> .sys.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a:ln>
                  <a:noFill/>
                </a:ln>
                <a:solidFill>
                  <a:srgbClr val="C00000"/>
                </a:solidFill>
                <a:effectLst/>
                <a:latin typeface="Arial" panose="020B0604020202020204" pitchFamily="34" charset="0"/>
              </a:rPr>
              <a:t>.</a:t>
            </a:r>
            <a:r>
              <a:rPr kumimoji="0" lang="en-US" sz="1200" b="1" i="0" u="none" strike="noStrike" cap="none" normalizeH="0" baseline="0" dirty="0" err="1">
                <a:ln>
                  <a:noFill/>
                </a:ln>
                <a:solidFill>
                  <a:srgbClr val="C00000"/>
                </a:solidFill>
                <a:effectLst/>
                <a:latin typeface="Arial" panose="020B0604020202020204" pitchFamily="34" charset="0"/>
              </a:rPr>
              <a:t>pif</a:t>
            </a:r>
            <a:r>
              <a:rPr kumimoji="0" lang="en-US" sz="1200" b="0" i="0" u="none" strike="noStrike" cap="none" normalizeH="0" baseline="0" dirty="0">
                <a:ln>
                  <a:noFill/>
                </a:ln>
                <a:solidFill>
                  <a:srgbClr val="C00000"/>
                </a:solidFill>
                <a:effectLst/>
                <a:latin typeface="Arial" panose="020B0604020202020204" pitchFamily="34" charset="0"/>
              </a:rPr>
              <a:t> </a:t>
            </a:r>
            <a:r>
              <a:rPr kumimoji="0" lang="en-US" sz="1200" b="0" i="0" u="none" strike="noStrike" cap="none" normalizeH="0" baseline="0" dirty="0">
                <a:ln>
                  <a:noFill/>
                </a:ln>
                <a:solidFill>
                  <a:schemeClr val="tx1"/>
                </a:solidFill>
                <a:effectLst/>
                <a:latin typeface="Arial" panose="020B0604020202020204" pitchFamily="34" charset="0"/>
              </a:rPr>
              <a:t>- Program Information Files: </a:t>
            </a:r>
            <a:r>
              <a:rPr kumimoji="0" lang="en-US" sz="1200" b="0" i="0" u="none" strike="noStrike" cap="none" normalizeH="0" baseline="0" dirty="0" err="1">
                <a:ln>
                  <a:noFill/>
                </a:ln>
                <a:solidFill>
                  <a:schemeClr val="tx1"/>
                </a:solidFill>
                <a:effectLst/>
                <a:latin typeface="Arial" panose="020B0604020202020204" pitchFamily="34" charset="0"/>
              </a:rPr>
              <a:t>Folosite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sistemele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mai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vechi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pentru</a:t>
            </a:r>
            <a:r>
              <a:rPr kumimoji="0" lang="en-US" sz="1200" b="0" i="0" u="none" strike="noStrike" cap="none" normalizeH="0" baseline="0" dirty="0">
                <a:ln>
                  <a:noFill/>
                </a:ln>
                <a:solidFill>
                  <a:schemeClr val="tx1"/>
                </a:solidFill>
                <a:effectLst/>
                <a:latin typeface="Arial" panose="020B0604020202020204" pitchFamily="34" charset="0"/>
              </a:rPr>
              <a:t> a </a:t>
            </a:r>
            <a:r>
              <a:rPr kumimoji="0" lang="en-US" sz="1200" b="0" i="0" u="none" strike="noStrike" cap="none" normalizeH="0" baseline="0" dirty="0" err="1">
                <a:ln>
                  <a:noFill/>
                </a:ln>
                <a:solidFill>
                  <a:schemeClr val="tx1"/>
                </a:solidFill>
                <a:effectLst/>
                <a:latin typeface="Arial" panose="020B0604020202020204" pitchFamily="34" charset="0"/>
              </a:rPr>
              <a:t>defini</a:t>
            </a:r>
            <a:r>
              <a:rPr kumimoji="0" lang="en-US" sz="1200" b="0" i="0" u="none" strike="noStrike" cap="none" normalizeH="0" baseline="0" dirty="0">
                <a:ln>
                  <a:noFill/>
                </a:ln>
                <a:solidFill>
                  <a:schemeClr val="tx1"/>
                </a:solidFill>
                <a:effectLst/>
                <a:latin typeface="Arial" panose="020B0604020202020204" pitchFamily="34" charset="0"/>
              </a:rPr>
              <a:t> cum </a:t>
            </a:r>
            <a:r>
              <a:rPr kumimoji="0" lang="en-US" sz="1200" b="0" i="0" u="none" strike="noStrike" cap="none" normalizeH="0" baseline="0" dirty="0" err="1">
                <a:ln>
                  <a:noFill/>
                </a:ln>
                <a:solidFill>
                  <a:schemeClr val="tx1"/>
                </a:solidFill>
                <a:effectLst/>
                <a:latin typeface="Arial" panose="020B0604020202020204" pitchFamily="34" charset="0"/>
              </a:rPr>
              <a:t>ar</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trebui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executate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programele</a:t>
            </a:r>
            <a:r>
              <a:rPr kumimoji="0" lang="en-US" sz="1200" b="0" i="0" u="none" strike="noStrike" cap="none" normalizeH="0" baseline="0" dirty="0">
                <a:ln>
                  <a:noFill/>
                </a:ln>
                <a:solidFill>
                  <a:schemeClr val="tx1"/>
                </a:solidFill>
                <a:effectLst/>
                <a:latin typeface="Arial" panose="020B0604020202020204" pitchFamily="34" charset="0"/>
              </a:rPr>
              <a:t> DOS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Windows, </a:t>
            </a:r>
            <a:r>
              <a:rPr kumimoji="0" lang="en-US" sz="1200" b="0" i="0" u="none" strike="noStrike" cap="none" normalizeH="0" baseline="0" dirty="0" err="1">
                <a:ln>
                  <a:noFill/>
                </a:ln>
                <a:solidFill>
                  <a:schemeClr val="tx1"/>
                </a:solidFill>
                <a:effectLst/>
                <a:latin typeface="Arial" panose="020B0604020202020204" pitchFamily="34" charset="0"/>
              </a:rPr>
              <a:t>inclusiv</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setările</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memorie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setările</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tastatură</a:t>
            </a:r>
            <a:r>
              <a:rPr kumimoji="0" lang="en-US" sz="1200" b="0" i="0" u="none" strike="noStrike" cap="none" normalizeH="0" baseline="0" dirty="0">
                <a:ln>
                  <a:noFill/>
                </a:ln>
                <a:solidFill>
                  <a:schemeClr val="tx1"/>
                </a:solidFill>
                <a:effectLst/>
                <a:latin typeface="Arial" panose="020B0604020202020204" pitchFamily="34" charset="0"/>
              </a:rPr>
              <a:t> etc. </a:t>
            </a:r>
            <a:r>
              <a:rPr kumimoji="0" lang="en-US" sz="1200" b="0" i="0" u="none" strike="noStrike" cap="none" normalizeH="0" baseline="0" dirty="0" err="1">
                <a:ln>
                  <a:noFill/>
                </a:ln>
                <a:solidFill>
                  <a:schemeClr val="tx1"/>
                </a:solidFill>
                <a:effectLst/>
                <a:latin typeface="Arial" panose="020B0604020202020204" pitchFamily="34" charset="0"/>
              </a:rPr>
              <a:t>Deși</a:t>
            </a:r>
            <a:r>
              <a:rPr kumimoji="0" lang="en-US" sz="1200" b="0" i="0" u="none" strike="noStrike" cap="none" normalizeH="0" baseline="0" dirty="0">
                <a:ln>
                  <a:noFill/>
                </a:ln>
                <a:solidFill>
                  <a:schemeClr val="tx1"/>
                </a:solidFill>
                <a:effectLst/>
                <a:latin typeface="Arial" panose="020B0604020202020204" pitchFamily="34" charset="0"/>
              </a:rPr>
              <a:t> nu sunt </a:t>
            </a:r>
            <a:r>
              <a:rPr kumimoji="0" lang="en-US" sz="1200" b="0" i="0" u="none" strike="noStrike" cap="none" normalizeH="0" baseline="0" dirty="0" err="1">
                <a:ln>
                  <a:noFill/>
                </a:ln>
                <a:solidFill>
                  <a:schemeClr val="tx1"/>
                </a:solidFill>
                <a:effectLst/>
                <a:latin typeface="Arial" panose="020B0604020202020204" pitchFamily="34" charset="0"/>
              </a:rPr>
              <a:t>executabile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sine, </a:t>
            </a:r>
            <a:r>
              <a:rPr kumimoji="0" lang="en-US" sz="1200" b="0" i="0" u="none" strike="noStrike" cap="none" normalizeH="0" baseline="0" dirty="0" err="1">
                <a:ln>
                  <a:noFill/>
                </a:ln>
                <a:solidFill>
                  <a:schemeClr val="tx1"/>
                </a:solidFill>
                <a:effectLst/>
                <a:latin typeface="Arial" panose="020B0604020202020204" pitchFamily="34" charset="0"/>
              </a:rPr>
              <a:t>ele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indică</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și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configurează</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execuția</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unui</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fișier</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executabil</a:t>
            </a:r>
            <a:r>
              <a:rPr kumimoji="0" lang="en-US" sz="12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err="1">
                <a:ln>
                  <a:noFill/>
                </a:ln>
                <a:solidFill>
                  <a:schemeClr val="tx1"/>
                </a:solidFill>
                <a:effectLst/>
                <a:latin typeface="Arial" panose="020B0604020202020204" pitchFamily="34" charset="0"/>
              </a:rPr>
              <a:t>Toate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aceste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tipuri</a:t>
            </a:r>
            <a:r>
              <a:rPr kumimoji="0" lang="en-US" sz="1200" b="0" i="0" u="none" strike="noStrike" cap="none" normalizeH="0" baseline="0" dirty="0">
                <a:ln>
                  <a:noFill/>
                </a:ln>
                <a:solidFill>
                  <a:schemeClr val="tx1"/>
                </a:solidFill>
                <a:effectLst/>
                <a:latin typeface="Arial" panose="020B0604020202020204" pitchFamily="34" charset="0"/>
              </a:rPr>
              <a:t> de </a:t>
            </a:r>
            <a:r>
              <a:rPr kumimoji="0" lang="en-US" sz="1200" b="0" i="0" u="none" strike="noStrike" cap="none" normalizeH="0" baseline="0" dirty="0" err="1">
                <a:ln>
                  <a:noFill/>
                </a:ln>
                <a:solidFill>
                  <a:schemeClr val="tx1"/>
                </a:solidFill>
                <a:effectLst/>
                <a:latin typeface="Arial" panose="020B0604020202020204" pitchFamily="34" charset="0"/>
              </a:rPr>
              <a:t>fișiere</a:t>
            </a:r>
            <a:r>
              <a:rPr kumimoji="0" lang="en-US" sz="1200" b="0" i="0" u="none" strike="noStrike" cap="none" normalizeH="0" baseline="0" dirty="0">
                <a:ln>
                  <a:noFill/>
                </a:ln>
                <a:solidFill>
                  <a:schemeClr val="tx1"/>
                </a:solidFill>
                <a:effectLst/>
                <a:latin typeface="Arial" panose="020B0604020202020204" pitchFamily="34" charset="0"/>
              </a:rPr>
              <a:t> sunt </a:t>
            </a:r>
            <a:r>
              <a:rPr kumimoji="0" lang="en-US" sz="1200" b="0" i="0" u="none" strike="noStrike" cap="none" normalizeH="0" baseline="0" dirty="0" err="1">
                <a:ln>
                  <a:noFill/>
                </a:ln>
                <a:solidFill>
                  <a:schemeClr val="tx1"/>
                </a:solidFill>
                <a:effectLst/>
                <a:latin typeface="Arial" panose="020B0604020202020204" pitchFamily="34" charset="0"/>
              </a:rPr>
              <a:t>bazate</a:t>
            </a:r>
            <a:r>
              <a:rPr kumimoji="0" lang="en-US" sz="1200" b="0" i="0" u="none" strike="noStrike" cap="none" normalizeH="0" baseline="0" dirty="0">
                <a:ln>
                  <a:noFill/>
                </a:ln>
                <a:solidFill>
                  <a:schemeClr val="tx1"/>
                </a:solidFill>
                <a:effectLst/>
                <a:latin typeface="Arial" panose="020B0604020202020204" pitchFamily="34" charset="0"/>
              </a:rPr>
              <a:t> pe </a:t>
            </a:r>
            <a:r>
              <a:rPr kumimoji="0" lang="en-US" sz="1200" b="0" i="0" u="none" strike="noStrike" cap="none" normalizeH="0" baseline="0" dirty="0" err="1">
                <a:ln>
                  <a:noFill/>
                </a:ln>
                <a:solidFill>
                  <a:schemeClr val="tx1"/>
                </a:solidFill>
                <a:effectLst/>
                <a:latin typeface="Arial" panose="020B0604020202020204" pitchFamily="34" charset="0"/>
              </a:rPr>
              <a:t>formatul</a:t>
            </a:r>
            <a:r>
              <a:rPr kumimoji="0" lang="en-US" sz="1200" b="0" i="0" u="none" strike="noStrike" cap="none" normalizeH="0" baseline="0" dirty="0">
                <a:ln>
                  <a:noFill/>
                </a:ln>
                <a:solidFill>
                  <a:schemeClr val="tx1"/>
                </a:solidFill>
                <a:effectLst/>
                <a:latin typeface="Arial" panose="020B0604020202020204" pitchFamily="34" charset="0"/>
              </a:rPr>
              <a:t> PE </a:t>
            </a:r>
            <a:r>
              <a:rPr kumimoji="0" lang="en-US" sz="1200" b="0" i="0" u="none" strike="noStrike" cap="none" normalizeH="0" baseline="0" dirty="0" err="1">
                <a:ln>
                  <a:noFill/>
                </a:ln>
                <a:solidFill>
                  <a:schemeClr val="tx1"/>
                </a:solidFill>
                <a:effectLst/>
                <a:latin typeface="Arial" panose="020B0604020202020204" pitchFamily="34" charset="0"/>
              </a:rPr>
              <a:t>și</a:t>
            </a:r>
            <a:r>
              <a:rPr kumimoji="0" lang="en-US" sz="1200" b="0" i="0" u="none" strike="noStrike" cap="none" normalizeH="0" baseline="0" dirty="0">
                <a:ln>
                  <a:noFill/>
                </a:ln>
                <a:solidFill>
                  <a:schemeClr val="tx1"/>
                </a:solidFill>
                <a:effectLst/>
                <a:latin typeface="Arial" panose="020B0604020202020204" pitchFamily="34" charset="0"/>
              </a:rPr>
              <a:t> pot </a:t>
            </a:r>
            <a:r>
              <a:rPr kumimoji="0" lang="en-US" sz="1200" b="0" i="0" u="none" strike="noStrike" cap="none" normalizeH="0" baseline="0" dirty="0" err="1">
                <a:ln>
                  <a:noFill/>
                </a:ln>
                <a:solidFill>
                  <a:schemeClr val="tx1"/>
                </a:solidFill>
                <a:effectLst/>
                <a:latin typeface="Arial" panose="020B0604020202020204" pitchFamily="34" charset="0"/>
              </a:rPr>
              <a:t>conține</a:t>
            </a:r>
            <a:r>
              <a:rPr kumimoji="0" lang="en-US" sz="1200" b="0" i="0" u="none" strike="noStrike" cap="none" normalizeH="0" baseline="0" dirty="0">
                <a:ln>
                  <a:noFill/>
                </a:ln>
                <a:solidFill>
                  <a:schemeClr val="tx1"/>
                </a:solidFill>
                <a:effectLst/>
                <a:latin typeface="Arial" panose="020B0604020202020204" pitchFamily="34" charset="0"/>
              </a:rPr>
              <a:t> cod </a:t>
            </a:r>
            <a:r>
              <a:rPr kumimoji="0" lang="en-US" sz="1200" b="0" i="0" u="none" strike="noStrike" cap="none" normalizeH="0" baseline="0" dirty="0" err="1">
                <a:ln>
                  <a:noFill/>
                </a:ln>
                <a:solidFill>
                  <a:schemeClr val="tx1"/>
                </a:solidFill>
                <a:effectLst/>
                <a:latin typeface="Arial" panose="020B0604020202020204" pitchFamily="34" charset="0"/>
              </a:rPr>
              <a:t>executabil</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dar</a:t>
            </a:r>
            <a:r>
              <a:rPr kumimoji="0" lang="en-US" sz="1200" b="0" i="0" u="none" strike="noStrike" cap="none" normalizeH="0" baseline="0" dirty="0">
                <a:ln>
                  <a:noFill/>
                </a:ln>
                <a:solidFill>
                  <a:schemeClr val="tx1"/>
                </a:solidFill>
                <a:effectLst/>
                <a:latin typeface="Arial" panose="020B0604020202020204" pitchFamily="34" charset="0"/>
              </a:rPr>
              <a:t> sunt </a:t>
            </a:r>
            <a:r>
              <a:rPr kumimoji="0" lang="en-US" sz="1200" b="0" i="0" u="none" strike="noStrike" cap="none" normalizeH="0" baseline="0" dirty="0" err="1">
                <a:ln>
                  <a:noFill/>
                </a:ln>
                <a:solidFill>
                  <a:schemeClr val="tx1"/>
                </a:solidFill>
                <a:effectLst/>
                <a:latin typeface="Arial" panose="020B0604020202020204" pitchFamily="34" charset="0"/>
              </a:rPr>
              <a:t>distinse</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prin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modul</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care sunt </a:t>
            </a:r>
            <a:r>
              <a:rPr kumimoji="0" lang="en-US" sz="1200" b="0" i="0" u="none" strike="noStrike" cap="none" normalizeH="0" baseline="0" dirty="0" err="1">
                <a:ln>
                  <a:noFill/>
                </a:ln>
                <a:solidFill>
                  <a:schemeClr val="tx1"/>
                </a:solidFill>
                <a:effectLst/>
                <a:latin typeface="Arial" panose="020B0604020202020204" pitchFamily="34" charset="0"/>
              </a:rPr>
              <a:t>utilizate</a:t>
            </a:r>
            <a:r>
              <a:rPr kumimoji="0" lang="en-US" sz="1200" b="0" i="0" u="none" strike="noStrike" cap="none" normalizeH="0" baseline="0" dirty="0">
                <a:ln>
                  <a:noFill/>
                </a:ln>
                <a:solidFill>
                  <a:schemeClr val="tx1"/>
                </a:solidFill>
                <a:effectLst/>
                <a:latin typeface="Arial" panose="020B0604020202020204" pitchFamily="34" charset="0"/>
              </a:rPr>
              <a:t> de Windows. </a:t>
            </a:r>
            <a:r>
              <a:rPr kumimoji="0" lang="en-US" sz="1200" b="0" i="0" u="none" strike="noStrike" cap="none" normalizeH="0" baseline="0" dirty="0" err="1">
                <a:ln>
                  <a:noFill/>
                </a:ln>
                <a:solidFill>
                  <a:schemeClr val="tx1"/>
                </a:solidFill>
                <a:effectLst/>
                <a:latin typeface="Arial" panose="020B0604020202020204" pitchFamily="34" charset="0"/>
              </a:rPr>
              <a:t>În</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cazul</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err="1">
                <a:ln>
                  <a:noFill/>
                </a:ln>
                <a:solidFill>
                  <a:schemeClr val="tx1"/>
                </a:solidFill>
                <a:effectLst/>
                <a:latin typeface="Arial" panose="020B0604020202020204" pitchFamily="34" charset="0"/>
              </a:rPr>
              <a:t>fișierelor</a:t>
            </a:r>
            <a:r>
              <a:rPr kumimoji="0" lang="en-US" sz="1200" b="0" i="0" u="none" strike="noStrike" cap="none" normalizeH="0" baseline="0" dirty="0">
                <a:ln>
                  <a:noFill/>
                </a:ln>
                <a:solidFill>
                  <a:schemeClr val="tx1"/>
                </a:solidFill>
                <a:effectLst/>
                <a:latin typeface="Arial" panose="020B0604020202020204" pitchFamily="34" charset="0"/>
              </a:rPr>
              <a:t> </a:t>
            </a:r>
            <a:r>
              <a:rPr kumimoji="0" lang="en-US" sz="1200" b="0" i="0" u="none" strike="noStrike" cap="none" normalizeH="0" baseline="0" dirty="0">
                <a:ln>
                  <a:noFill/>
                </a:ln>
                <a:solidFill>
                  <a:schemeClr val="tx1"/>
                </a:solidFill>
                <a:effectLst/>
                <a:latin typeface="Arial Unicode MS" panose="020B0604020202020204" pitchFamily="34" charset="-128"/>
              </a:rPr>
              <a:t>.</a:t>
            </a:r>
            <a:r>
              <a:rPr kumimoji="0" lang="en-US" sz="1200" b="0" i="0" u="none" strike="noStrike" cap="none" normalizeH="0" baseline="0" dirty="0" err="1">
                <a:ln>
                  <a:noFill/>
                </a:ln>
                <a:solidFill>
                  <a:schemeClr val="tx1"/>
                </a:solidFill>
                <a:effectLst/>
                <a:latin typeface="Arial Unicode MS" panose="020B0604020202020204" pitchFamily="34" charset="-128"/>
              </a:rPr>
              <a:t>scr</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și</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a:ln>
                  <a:noFill/>
                </a:ln>
                <a:solidFill>
                  <a:schemeClr val="tx1"/>
                </a:solidFill>
                <a:effectLst/>
                <a:latin typeface="Arial Unicode MS" panose="020B0604020202020204" pitchFamily="34" charset="-128"/>
              </a:rPr>
              <a:t>.</a:t>
            </a:r>
            <a:r>
              <a:rPr kumimoji="0" lang="en-US" sz="1200" b="0" i="0" u="none" strike="noStrike" cap="none" normalizeH="0" baseline="0" dirty="0" err="1">
                <a:ln>
                  <a:noFill/>
                </a:ln>
                <a:solidFill>
                  <a:schemeClr val="tx1"/>
                </a:solidFill>
                <a:effectLst/>
                <a:latin typeface="Arial Unicode MS" panose="020B0604020202020204" pitchFamily="34" charset="-128"/>
              </a:rPr>
              <a:t>pif</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deși</a:t>
            </a:r>
            <a:r>
              <a:rPr kumimoji="0" lang="en-US" sz="1200" b="0" i="0" u="none" strike="noStrike" cap="none" normalizeH="0" baseline="0" dirty="0">
                <a:ln>
                  <a:noFill/>
                </a:ln>
                <a:solidFill>
                  <a:schemeClr val="tx1"/>
                </a:solidFill>
                <a:effectLst/>
              </a:rPr>
              <a:t> se </a:t>
            </a:r>
            <a:r>
              <a:rPr kumimoji="0" lang="en-US" sz="1200" b="0" i="0" u="none" strike="noStrike" cap="none" normalizeH="0" baseline="0" dirty="0" err="1">
                <a:ln>
                  <a:noFill/>
                </a:ln>
                <a:solidFill>
                  <a:schemeClr val="tx1"/>
                </a:solidFill>
                <a:effectLst/>
              </a:rPr>
              <a:t>bazează</a:t>
            </a:r>
            <a:r>
              <a:rPr kumimoji="0" lang="en-US" sz="1200" b="0" i="0" u="none" strike="noStrike" cap="none" normalizeH="0" baseline="0" dirty="0">
                <a:ln>
                  <a:noFill/>
                </a:ln>
                <a:solidFill>
                  <a:schemeClr val="tx1"/>
                </a:solidFill>
                <a:effectLst/>
              </a:rPr>
              <a:t> pe </a:t>
            </a:r>
            <a:r>
              <a:rPr kumimoji="0" lang="en-US" sz="1200" b="0" i="0" u="none" strike="noStrike" cap="none" normalizeH="0" baseline="0" dirty="0" err="1">
                <a:ln>
                  <a:noFill/>
                </a:ln>
                <a:solidFill>
                  <a:schemeClr val="tx1"/>
                </a:solidFill>
                <a:effectLst/>
              </a:rPr>
              <a:t>formatul</a:t>
            </a:r>
            <a:r>
              <a:rPr kumimoji="0" lang="en-US" sz="1200" b="0" i="0" u="none" strike="noStrike" cap="none" normalizeH="0" baseline="0" dirty="0">
                <a:ln>
                  <a:noFill/>
                </a:ln>
                <a:solidFill>
                  <a:schemeClr val="tx1"/>
                </a:solidFill>
                <a:effectLst/>
              </a:rPr>
              <a:t> PE, </a:t>
            </a:r>
            <a:r>
              <a:rPr kumimoji="0" lang="en-US" sz="1200" b="0" i="0" u="none" strike="noStrike" cap="none" normalizeH="0" baseline="0" dirty="0" err="1">
                <a:ln>
                  <a:noFill/>
                </a:ln>
                <a:solidFill>
                  <a:schemeClr val="tx1"/>
                </a:solidFill>
                <a:effectLst/>
              </a:rPr>
              <a:t>modul</a:t>
            </a:r>
            <a:r>
              <a:rPr kumimoji="0" lang="en-US" sz="1200" b="0" i="0" u="none" strike="noStrike" cap="none" normalizeH="0" baseline="0" dirty="0">
                <a:ln>
                  <a:noFill/>
                </a:ln>
                <a:solidFill>
                  <a:schemeClr val="tx1"/>
                </a:solidFill>
                <a:effectLst/>
              </a:rPr>
              <a:t> lor specific de </a:t>
            </a:r>
            <a:r>
              <a:rPr kumimoji="0" lang="en-US" sz="1200" b="0" i="0" u="none" strike="noStrike" cap="none" normalizeH="0" baseline="0" dirty="0" err="1">
                <a:ln>
                  <a:noFill/>
                </a:ln>
                <a:solidFill>
                  <a:schemeClr val="tx1"/>
                </a:solidFill>
                <a:effectLst/>
              </a:rPr>
              <a:t>utilizare</a:t>
            </a:r>
            <a:r>
              <a:rPr kumimoji="0" lang="en-US" sz="1200" b="0" i="0" u="none" strike="noStrike" cap="none" normalizeH="0" baseline="0" dirty="0">
                <a:ln>
                  <a:noFill/>
                </a:ln>
                <a:solidFill>
                  <a:schemeClr val="tx1"/>
                </a:solidFill>
                <a:effectLst/>
              </a:rPr>
              <a:t> le </a:t>
            </a:r>
            <a:r>
              <a:rPr kumimoji="0" lang="en-US" sz="1200" b="0" i="0" u="none" strike="noStrike" cap="none" normalizeH="0" baseline="0" dirty="0" err="1">
                <a:ln>
                  <a:noFill/>
                </a:ln>
                <a:solidFill>
                  <a:schemeClr val="tx1"/>
                </a:solidFill>
                <a:effectLst/>
              </a:rPr>
              <a:t>diferențiază</a:t>
            </a:r>
            <a:r>
              <a:rPr kumimoji="0" lang="en-US" sz="1200" b="0" i="0" u="none" strike="noStrike" cap="none" normalizeH="0" baseline="0" dirty="0">
                <a:ln>
                  <a:noFill/>
                </a:ln>
                <a:solidFill>
                  <a:schemeClr val="tx1"/>
                </a:solidFill>
                <a:effectLst/>
              </a:rPr>
              <a:t> de </a:t>
            </a:r>
            <a:r>
              <a:rPr kumimoji="0" lang="en-US" sz="1200" b="0" i="0" u="none" strike="noStrike" cap="none" normalizeH="0" baseline="0" dirty="0" err="1">
                <a:ln>
                  <a:noFill/>
                </a:ln>
                <a:solidFill>
                  <a:schemeClr val="tx1"/>
                </a:solidFill>
                <a:effectLst/>
              </a:rPr>
              <a:t>fișierele</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a:ln>
                  <a:noFill/>
                </a:ln>
                <a:solidFill>
                  <a:schemeClr val="tx1"/>
                </a:solidFill>
                <a:effectLst/>
                <a:latin typeface="Arial Unicode MS" panose="020B0604020202020204" pitchFamily="34" charset="-128"/>
              </a:rPr>
              <a:t>.exe</a:t>
            </a:r>
            <a:r>
              <a:rPr kumimoji="0" lang="en-US" sz="1200" b="0" i="0" u="none" strike="noStrike" cap="none" normalizeH="0" baseline="0" dirty="0">
                <a:ln>
                  <a:noFill/>
                </a:ln>
                <a:solidFill>
                  <a:schemeClr val="tx1"/>
                </a:solidFill>
                <a:effectLst/>
              </a:rPr>
              <a:t> standard. </a:t>
            </a:r>
            <a:r>
              <a:rPr kumimoji="0" lang="en-US" sz="1200" b="0" i="0" u="none" strike="noStrike" cap="none" normalizeH="0" baseline="0" dirty="0" err="1">
                <a:ln>
                  <a:noFill/>
                </a:ln>
                <a:solidFill>
                  <a:schemeClr val="tx1"/>
                </a:solidFill>
                <a:effectLst/>
              </a:rPr>
              <a:t>Fișierele</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a:ln>
                  <a:noFill/>
                </a:ln>
                <a:solidFill>
                  <a:schemeClr val="tx1"/>
                </a:solidFill>
                <a:effectLst/>
                <a:latin typeface="Arial Unicode MS" panose="020B0604020202020204" pitchFamily="34" charset="-128"/>
              </a:rPr>
              <a:t>.</a:t>
            </a:r>
            <a:r>
              <a:rPr kumimoji="0" lang="en-US" sz="1200" b="0" i="0" u="none" strike="noStrike" cap="none" normalizeH="0" baseline="0" dirty="0" err="1">
                <a:ln>
                  <a:noFill/>
                </a:ln>
                <a:solidFill>
                  <a:schemeClr val="tx1"/>
                </a:solidFill>
                <a:effectLst/>
                <a:latin typeface="Arial Unicode MS" panose="020B0604020202020204" pitchFamily="34" charset="-128"/>
              </a:rPr>
              <a:t>scr</a:t>
            </a:r>
            <a:r>
              <a:rPr kumimoji="0" lang="en-US" sz="1200" b="0" i="0" u="none" strike="noStrike" cap="none" normalizeH="0" baseline="0" dirty="0">
                <a:ln>
                  <a:noFill/>
                </a:ln>
                <a:solidFill>
                  <a:schemeClr val="tx1"/>
                </a:solidFill>
                <a:effectLst/>
              </a:rPr>
              <a:t> sunt </a:t>
            </a:r>
            <a:r>
              <a:rPr kumimoji="0" lang="en-US" sz="1200" b="0" i="0" u="none" strike="noStrike" cap="none" normalizeH="0" baseline="0" dirty="0" err="1">
                <a:ln>
                  <a:noFill/>
                </a:ln>
                <a:solidFill>
                  <a:schemeClr val="tx1"/>
                </a:solidFill>
                <a:effectLst/>
              </a:rPr>
              <a:t>tratate</a:t>
            </a:r>
            <a:r>
              <a:rPr kumimoji="0" lang="en-US" sz="1200" b="0" i="0" u="none" strike="noStrike" cap="none" normalizeH="0" baseline="0" dirty="0">
                <a:ln>
                  <a:noFill/>
                </a:ln>
                <a:solidFill>
                  <a:schemeClr val="tx1"/>
                </a:solidFill>
                <a:effectLst/>
              </a:rPr>
              <a:t> ca </a:t>
            </a:r>
            <a:r>
              <a:rPr kumimoji="0" lang="en-US" sz="1200" b="0" i="0" u="none" strike="noStrike" cap="none" normalizeH="0" baseline="0" dirty="0" err="1">
                <a:ln>
                  <a:noFill/>
                </a:ln>
                <a:solidFill>
                  <a:schemeClr val="tx1"/>
                </a:solidFill>
                <a:effectLst/>
              </a:rPr>
              <a:t>protecții</a:t>
            </a:r>
            <a:r>
              <a:rPr kumimoji="0" lang="en-US" sz="1200" b="0" i="0" u="none" strike="noStrike" cap="none" normalizeH="0" baseline="0" dirty="0">
                <a:ln>
                  <a:noFill/>
                </a:ln>
                <a:solidFill>
                  <a:schemeClr val="tx1"/>
                </a:solidFill>
                <a:effectLst/>
              </a:rPr>
              <a:t> de </a:t>
            </a:r>
            <a:r>
              <a:rPr kumimoji="0" lang="en-US" sz="1200" b="0" i="0" u="none" strike="noStrike" cap="none" normalizeH="0" baseline="0" dirty="0" err="1">
                <a:ln>
                  <a:noFill/>
                </a:ln>
                <a:solidFill>
                  <a:schemeClr val="tx1"/>
                </a:solidFill>
                <a:effectLst/>
              </a:rPr>
              <a:t>ecran</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și</a:t>
            </a:r>
            <a:r>
              <a:rPr kumimoji="0" lang="en-US" sz="1200" b="0" i="0" u="none" strike="noStrike" cap="none" normalizeH="0" baseline="0" dirty="0">
                <a:ln>
                  <a:noFill/>
                </a:ln>
                <a:solidFill>
                  <a:schemeClr val="tx1"/>
                </a:solidFill>
                <a:effectLst/>
              </a:rPr>
              <a:t> pot fi configurate </a:t>
            </a:r>
            <a:r>
              <a:rPr kumimoji="0" lang="en-US" sz="1200" b="0" i="0" u="none" strike="noStrike" cap="none" normalizeH="0" baseline="0" dirty="0" err="1">
                <a:ln>
                  <a:noFill/>
                </a:ln>
                <a:solidFill>
                  <a:schemeClr val="tx1"/>
                </a:solidFill>
                <a:effectLst/>
              </a:rPr>
              <a:t>prin</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dialogul</a:t>
            </a:r>
            <a:r>
              <a:rPr kumimoji="0" lang="en-US" sz="1200" b="0" i="0" u="none" strike="noStrike" cap="none" normalizeH="0" baseline="0" dirty="0">
                <a:ln>
                  <a:noFill/>
                </a:ln>
                <a:solidFill>
                  <a:schemeClr val="tx1"/>
                </a:solidFill>
                <a:effectLst/>
              </a:rPr>
              <a:t> de </a:t>
            </a:r>
            <a:r>
              <a:rPr kumimoji="0" lang="en-US" sz="1200" b="0" i="0" u="none" strike="noStrike" cap="none" normalizeH="0" baseline="0" dirty="0" err="1">
                <a:ln>
                  <a:noFill/>
                </a:ln>
                <a:solidFill>
                  <a:schemeClr val="tx1"/>
                </a:solidFill>
                <a:effectLst/>
              </a:rPr>
              <a:t>proprietăți</a:t>
            </a:r>
            <a:r>
              <a:rPr kumimoji="0" lang="en-US" sz="1200" b="0" i="0" u="none" strike="noStrike" cap="none" normalizeH="0" baseline="0" dirty="0">
                <a:ln>
                  <a:noFill/>
                </a:ln>
                <a:solidFill>
                  <a:schemeClr val="tx1"/>
                </a:solidFill>
                <a:effectLst/>
              </a:rPr>
              <a:t> al </a:t>
            </a:r>
            <a:r>
              <a:rPr kumimoji="0" lang="en-US" sz="1200" b="0" i="0" u="none" strike="noStrike" cap="none" normalizeH="0" baseline="0" dirty="0" err="1">
                <a:ln>
                  <a:noFill/>
                </a:ln>
                <a:solidFill>
                  <a:schemeClr val="tx1"/>
                </a:solidFill>
                <a:effectLst/>
              </a:rPr>
              <a:t>protecției</a:t>
            </a:r>
            <a:r>
              <a:rPr kumimoji="0" lang="en-US" sz="1200" b="0" i="0" u="none" strike="noStrike" cap="none" normalizeH="0" baseline="0" dirty="0">
                <a:ln>
                  <a:noFill/>
                </a:ln>
                <a:solidFill>
                  <a:schemeClr val="tx1"/>
                </a:solidFill>
                <a:effectLst/>
              </a:rPr>
              <a:t> de </a:t>
            </a:r>
            <a:r>
              <a:rPr kumimoji="0" lang="en-US" sz="1200" b="0" i="0" u="none" strike="noStrike" cap="none" normalizeH="0" baseline="0" dirty="0" err="1">
                <a:ln>
                  <a:noFill/>
                </a:ln>
                <a:solidFill>
                  <a:schemeClr val="tx1"/>
                </a:solidFill>
                <a:effectLst/>
              </a:rPr>
              <a:t>ecran</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în</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timp</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ce</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fișierele</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a:ln>
                  <a:noFill/>
                </a:ln>
                <a:solidFill>
                  <a:schemeClr val="tx1"/>
                </a:solidFill>
                <a:effectLst/>
                <a:latin typeface="Arial Unicode MS" panose="020B0604020202020204" pitchFamily="34" charset="-128"/>
              </a:rPr>
              <a:t>.</a:t>
            </a:r>
            <a:r>
              <a:rPr kumimoji="0" lang="en-US" sz="1200" b="0" i="0" u="none" strike="noStrike" cap="none" normalizeH="0" baseline="0" dirty="0" err="1">
                <a:ln>
                  <a:noFill/>
                </a:ln>
                <a:solidFill>
                  <a:schemeClr val="tx1"/>
                </a:solidFill>
                <a:effectLst/>
                <a:latin typeface="Arial Unicode MS" panose="020B0604020202020204" pitchFamily="34" charset="-128"/>
              </a:rPr>
              <a:t>pif</a:t>
            </a:r>
            <a:r>
              <a:rPr kumimoji="0" lang="en-US" sz="1200" b="0" i="0" u="none" strike="noStrike" cap="none" normalizeH="0" baseline="0" dirty="0">
                <a:ln>
                  <a:noFill/>
                </a:ln>
                <a:solidFill>
                  <a:schemeClr val="tx1"/>
                </a:solidFill>
                <a:effectLst/>
              </a:rPr>
              <a:t> sunt </a:t>
            </a:r>
            <a:r>
              <a:rPr kumimoji="0" lang="en-US" sz="1200" b="0" i="0" u="none" strike="noStrike" cap="none" normalizeH="0" baseline="0" dirty="0" err="1">
                <a:ln>
                  <a:noFill/>
                </a:ln>
                <a:solidFill>
                  <a:schemeClr val="tx1"/>
                </a:solidFill>
                <a:effectLst/>
              </a:rPr>
              <a:t>folosite</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mai</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degrabă</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pentru</a:t>
            </a:r>
            <a:r>
              <a:rPr kumimoji="0" lang="en-US" sz="1200" b="0" i="0" u="none" strike="noStrike" cap="none" normalizeH="0" baseline="0" dirty="0">
                <a:ln>
                  <a:noFill/>
                </a:ln>
                <a:solidFill>
                  <a:schemeClr val="tx1"/>
                </a:solidFill>
                <a:effectLst/>
              </a:rPr>
              <a:t> a </a:t>
            </a:r>
            <a:r>
              <a:rPr kumimoji="0" lang="en-US" sz="1200" b="0" i="0" u="none" strike="noStrike" cap="none" normalizeH="0" baseline="0" dirty="0" err="1">
                <a:ln>
                  <a:noFill/>
                </a:ln>
                <a:solidFill>
                  <a:schemeClr val="tx1"/>
                </a:solidFill>
                <a:effectLst/>
              </a:rPr>
              <a:t>oferi</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informații</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despre</a:t>
            </a:r>
            <a:r>
              <a:rPr kumimoji="0" lang="en-US" sz="1200" b="0" i="0" u="none" strike="noStrike" cap="none" normalizeH="0" baseline="0" dirty="0">
                <a:ln>
                  <a:noFill/>
                </a:ln>
                <a:solidFill>
                  <a:schemeClr val="tx1"/>
                </a:solidFill>
                <a:effectLst/>
              </a:rPr>
              <a:t> cum </a:t>
            </a:r>
            <a:r>
              <a:rPr kumimoji="0" lang="en-US" sz="1200" b="0" i="0" u="none" strike="noStrike" cap="none" normalizeH="0" baseline="0" dirty="0" err="1">
                <a:ln>
                  <a:noFill/>
                </a:ln>
                <a:solidFill>
                  <a:schemeClr val="tx1"/>
                </a:solidFill>
                <a:effectLst/>
              </a:rPr>
              <a:t>să</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ruleze</a:t>
            </a:r>
            <a:r>
              <a:rPr kumimoji="0" lang="en-US" sz="1200" b="0" i="0" u="none" strike="noStrike" cap="none" normalizeH="0" baseline="0" dirty="0">
                <a:ln>
                  <a:noFill/>
                </a:ln>
                <a:solidFill>
                  <a:schemeClr val="tx1"/>
                </a:solidFill>
                <a:effectLst/>
              </a:rPr>
              <a:t> o </a:t>
            </a:r>
            <a:r>
              <a:rPr kumimoji="0" lang="en-US" sz="1200" b="0" i="0" u="none" strike="noStrike" cap="none" normalizeH="0" baseline="0" dirty="0" err="1">
                <a:ln>
                  <a:noFill/>
                </a:ln>
                <a:solidFill>
                  <a:schemeClr val="tx1"/>
                </a:solidFill>
                <a:effectLst/>
              </a:rPr>
              <a:t>aplicație</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în</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medii</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specifice</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decât</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pentru</a:t>
            </a:r>
            <a:r>
              <a:rPr kumimoji="0" lang="en-US" sz="1200" b="0" i="0" u="none" strike="noStrike" cap="none" normalizeH="0" baseline="0" dirty="0">
                <a:ln>
                  <a:noFill/>
                </a:ln>
                <a:solidFill>
                  <a:schemeClr val="tx1"/>
                </a:solidFill>
                <a:effectLst/>
              </a:rPr>
              <a:t> a </a:t>
            </a:r>
            <a:r>
              <a:rPr kumimoji="0" lang="en-US" sz="1200" b="0" i="0" u="none" strike="noStrike" cap="none" normalizeH="0" baseline="0" dirty="0" err="1">
                <a:ln>
                  <a:noFill/>
                </a:ln>
                <a:solidFill>
                  <a:schemeClr val="tx1"/>
                </a:solidFill>
                <a:effectLst/>
              </a:rPr>
              <a:t>conține</a:t>
            </a:r>
            <a:r>
              <a:rPr kumimoji="0" lang="en-US" sz="1200" b="0" i="0" u="none" strike="noStrike" cap="none" normalizeH="0" baseline="0" dirty="0">
                <a:ln>
                  <a:noFill/>
                </a:ln>
                <a:solidFill>
                  <a:schemeClr val="tx1"/>
                </a:solidFill>
                <a:effectLst/>
              </a:rPr>
              <a:t> cod </a:t>
            </a:r>
            <a:r>
              <a:rPr kumimoji="0" lang="en-US" sz="1200" b="0" i="0" u="none" strike="noStrike" cap="none" normalizeH="0" baseline="0" dirty="0" err="1">
                <a:ln>
                  <a:noFill/>
                </a:ln>
                <a:solidFill>
                  <a:schemeClr val="tx1"/>
                </a:solidFill>
                <a:effectLst/>
              </a:rPr>
              <a:t>executabil</a:t>
            </a:r>
            <a:r>
              <a:rPr kumimoji="0" lang="en-US" sz="1200" b="0" i="0" u="none" strike="noStrike" cap="none" normalizeH="0" baseline="0" dirty="0">
                <a:ln>
                  <a:noFill/>
                </a:ln>
                <a:solidFill>
                  <a:schemeClr val="tx1"/>
                </a:solidFill>
                <a:effectLst/>
              </a:rPr>
              <a:t> </a:t>
            </a:r>
            <a:r>
              <a:rPr kumimoji="0" lang="en-US" sz="1200" b="0" i="0" u="none" strike="noStrike" cap="none" normalizeH="0" baseline="0" dirty="0" err="1">
                <a:ln>
                  <a:noFill/>
                </a:ln>
                <a:solidFill>
                  <a:schemeClr val="tx1"/>
                </a:solidFill>
                <a:effectLst/>
              </a:rPr>
              <a:t>propriu-zis</a:t>
            </a:r>
            <a:r>
              <a:rPr kumimoji="0" lang="en-US" sz="1200" b="0" i="0" u="none" strike="noStrike" cap="none" normalizeH="0" baseline="0" dirty="0">
                <a:ln>
                  <a:noFill/>
                </a:ln>
                <a:solidFill>
                  <a:schemeClr val="tx1"/>
                </a:solidFill>
                <a:effectLst/>
              </a:rPr>
              <a:t>.</a:t>
            </a:r>
            <a:endParaRPr kumimoji="0" lang="en-US" sz="1200" b="0" i="0" u="none" strike="noStrike" cap="none" normalizeH="0" baseline="0" dirty="0">
              <a:ln>
                <a:noFill/>
              </a:ln>
              <a:solidFill>
                <a:schemeClr val="tx1"/>
              </a:solidFill>
              <a:effectLst/>
              <a:latin typeface="Arial" panose="020B0604020202020204" pitchFamily="34" charset="0"/>
            </a:endParaRPr>
          </a:p>
        </p:txBody>
      </p:sp>
      <p:sp>
        <p:nvSpPr>
          <p:cNvPr id="5" name="Flowchart: Process 4"/>
          <p:cNvSpPr/>
          <p:nvPr/>
        </p:nvSpPr>
        <p:spPr>
          <a:xfrm>
            <a:off x="451262" y="1957630"/>
            <a:ext cx="11289474" cy="4535846"/>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2720405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Fișierele .com</a:t>
            </a:r>
          </a:p>
        </p:txBody>
      </p:sp>
      <p:sp>
        <p:nvSpPr>
          <p:cNvPr id="4" name="Rectangle 1"/>
          <p:cNvSpPr>
            <a:spLocks noGrp="1" noChangeArrowheads="1"/>
          </p:cNvSpPr>
          <p:nvPr>
            <p:ph idx="1"/>
          </p:nvPr>
        </p:nvSpPr>
        <p:spPr bwMode="auto">
          <a:xfrm>
            <a:off x="581192" y="2182067"/>
            <a:ext cx="10673443"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Fișierele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200" b="0" i="0" u="none" strike="noStrike" cap="none" normalizeH="0" baseline="0" dirty="0">
                <a:ln>
                  <a:noFill/>
                </a:ln>
                <a:solidFill>
                  <a:schemeClr val="tx1">
                    <a:lumMod val="50000"/>
                    <a:lumOff val="50000"/>
                  </a:schemeClr>
                </a:solidFill>
                <a:effectLst/>
              </a:rPr>
              <a:t> sunt un tip </a:t>
            </a:r>
            <a:r>
              <a:rPr kumimoji="0" lang="en-US" sz="1200" b="0" i="0" u="none" strike="noStrike" cap="none" normalizeH="0" baseline="0" dirty="0" err="1">
                <a:ln>
                  <a:noFill/>
                </a:ln>
                <a:solidFill>
                  <a:schemeClr val="tx1">
                    <a:lumMod val="50000"/>
                    <a:lumOff val="50000"/>
                  </a:schemeClr>
                </a:solidFill>
                <a:effectLst/>
              </a:rPr>
              <a:t>vechi</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executabil</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folosit</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sistemele</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operare</a:t>
            </a:r>
            <a:r>
              <a:rPr kumimoji="0" lang="en-US" sz="1200" b="0" i="0" u="none" strike="noStrike" cap="none" normalizeH="0" baseline="0" dirty="0">
                <a:ln>
                  <a:noFill/>
                </a:ln>
                <a:solidFill>
                  <a:schemeClr val="tx1">
                    <a:lumMod val="50000"/>
                    <a:lumOff val="50000"/>
                  </a:schemeClr>
                </a:solidFill>
                <a:effectLst/>
              </a:rPr>
              <a:t> DOS </a:t>
            </a:r>
            <a:r>
              <a:rPr kumimoji="0" lang="en-US" sz="1200" b="0" i="0" u="none" strike="noStrike" cap="none" normalizeH="0" baseline="0" dirty="0" err="1">
                <a:ln>
                  <a:noFill/>
                </a:ln>
                <a:solidFill>
                  <a:schemeClr val="tx1">
                    <a:lumMod val="50000"/>
                    <a:lumOff val="50000"/>
                  </a:schemeClr>
                </a:solidFill>
                <a:effectLst/>
              </a:rPr>
              <a:t>și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primele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versiuni</a:t>
            </a:r>
            <a:r>
              <a:rPr kumimoji="0" lang="en-US" sz="1200" b="0" i="0" u="none" strike="noStrike" cap="none" normalizeH="0" baseline="0" dirty="0">
                <a:ln>
                  <a:noFill/>
                </a:ln>
                <a:solidFill>
                  <a:schemeClr val="tx1">
                    <a:lumMod val="50000"/>
                    <a:lumOff val="50000"/>
                  </a:schemeClr>
                </a:solidFill>
                <a:effectLst/>
              </a:rPr>
              <a:t> de Windows. </a:t>
            </a:r>
            <a:r>
              <a:rPr kumimoji="0" lang="en-US" sz="1200" b="0" i="0" u="none" strike="noStrike" cap="none" normalizeH="0" baseline="0" dirty="0" err="1">
                <a:ln>
                  <a:noFill/>
                </a:ln>
                <a:solidFill>
                  <a:schemeClr val="tx1">
                    <a:lumMod val="50000"/>
                    <a:lumOff val="50000"/>
                  </a:schemeClr>
                </a:solidFill>
                <a:effectLst/>
              </a:rPr>
              <a:t>Spre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deosebire</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formatul</a:t>
            </a:r>
            <a:r>
              <a:rPr kumimoji="0" lang="en-US" sz="1200" b="0" i="0" u="none" strike="noStrike" cap="none" normalizeH="0" baseline="0" dirty="0">
                <a:ln>
                  <a:noFill/>
                </a:ln>
                <a:solidFill>
                  <a:schemeClr val="tx1">
                    <a:lumMod val="50000"/>
                    <a:lumOff val="50000"/>
                  </a:schemeClr>
                </a:solidFill>
                <a:effectLst/>
              </a:rPr>
              <a:t> Portable Executable (PE) </a:t>
            </a:r>
            <a:r>
              <a:rPr kumimoji="0" lang="en-US" sz="1200" b="0" i="0" u="none" strike="noStrike" cap="none" normalizeH="0" baseline="0" dirty="0" err="1">
                <a:ln>
                  <a:noFill/>
                </a:ln>
                <a:solidFill>
                  <a:schemeClr val="tx1">
                    <a:lumMod val="50000"/>
                    <a:lumOff val="50000"/>
                  </a:schemeClr>
                </a:solidFill>
                <a:effectLst/>
              </a:rPr>
              <a:t>utilizat</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.exe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a:t>
            </a:r>
            <a:r>
              <a:rPr kumimoji="0" lang="en-US" sz="1200" b="0" i="0" u="none" strike="noStrike" cap="none" normalizeH="0" baseline="0" dirty="0" err="1">
                <a:ln>
                  <a:noFill/>
                </a:ln>
                <a:solidFill>
                  <a:schemeClr val="tx1">
                    <a:lumMod val="50000"/>
                    <a:lumOff val="50000"/>
                  </a:schemeClr>
                </a:solidFill>
                <a:effectLst/>
                <a:latin typeface="Arial Unicode MS" panose="020B0604020202020204" pitchFamily="34" charset="-128"/>
              </a:rPr>
              <a:t>dll</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.sys</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și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alte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extensii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sistemele</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operare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moderne</a:t>
            </a:r>
            <a:r>
              <a:rPr kumimoji="0" lang="en-US" sz="1200" b="0" i="0" u="none" strike="noStrike" cap="none" normalizeH="0" baseline="0" dirty="0">
                <a:ln>
                  <a:noFill/>
                </a:ln>
                <a:solidFill>
                  <a:schemeClr val="tx1">
                    <a:lumMod val="50000"/>
                    <a:lumOff val="50000"/>
                  </a:schemeClr>
                </a:solidFill>
                <a:effectLst/>
              </a:rPr>
              <a:t> Windows, </a:t>
            </a:r>
            <a:r>
              <a:rPr kumimoji="0" lang="en-US" sz="1200" b="0" i="0" u="none" strike="noStrike" cap="none" normalizeH="0" baseline="0" dirty="0" err="1">
                <a:ln>
                  <a:noFill/>
                </a:ln>
                <a:solidFill>
                  <a:schemeClr val="tx1">
                    <a:lumMod val="50000"/>
                    <a:lumOff val="50000"/>
                  </a:schemeClr>
                </a:solidFill>
                <a:effectLst/>
              </a:rPr>
              <a:t>fișierele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200" b="0" i="0" u="none" strike="noStrike" cap="none" normalizeH="0" baseline="0" dirty="0">
                <a:ln>
                  <a:noFill/>
                </a:ln>
                <a:solidFill>
                  <a:schemeClr val="tx1">
                    <a:lumMod val="50000"/>
                    <a:lumOff val="50000"/>
                  </a:schemeClr>
                </a:solidFill>
                <a:effectLst/>
              </a:rPr>
              <a:t> sunt </a:t>
            </a:r>
            <a:r>
              <a:rPr kumimoji="0" lang="en-US" sz="1200" b="0" i="0" u="none" strike="noStrike" cap="none" normalizeH="0" baseline="0" dirty="0" err="1">
                <a:ln>
                  <a:noFill/>
                </a:ln>
                <a:solidFill>
                  <a:schemeClr val="tx1">
                    <a:lumMod val="50000"/>
                    <a:lumOff val="50000"/>
                  </a:schemeClr>
                </a:solidFill>
                <a:effectLst/>
              </a:rPr>
              <a:t>mult</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mai</a:t>
            </a:r>
            <a:r>
              <a:rPr kumimoji="0" lang="en-US" sz="1200" b="0" i="0" u="none" strike="noStrike" cap="none" normalizeH="0" baseline="0" dirty="0">
                <a:ln>
                  <a:noFill/>
                </a:ln>
                <a:solidFill>
                  <a:schemeClr val="tx1">
                    <a:lumMod val="50000"/>
                    <a:lumOff val="50000"/>
                  </a:schemeClr>
                </a:solidFill>
                <a:effectLst/>
              </a:rPr>
              <a:t> simple din </a:t>
            </a:r>
            <a:r>
              <a:rPr kumimoji="0" lang="en-US" sz="1200" b="0" i="0" u="none" strike="noStrike" cap="none" normalizeH="0" baseline="0" dirty="0" err="1">
                <a:ln>
                  <a:noFill/>
                </a:ln>
                <a:solidFill>
                  <a:schemeClr val="tx1">
                    <a:lumMod val="50000"/>
                    <a:lumOff val="50000"/>
                  </a:schemeClr>
                </a:solidFill>
                <a:effectLst/>
              </a:rPr>
              <a:t>punct</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vedere</a:t>
            </a:r>
            <a:r>
              <a:rPr kumimoji="0" lang="en-US" sz="1200" b="0" i="0" u="none" strike="noStrike" cap="none" normalizeH="0" baseline="0" dirty="0">
                <a:ln>
                  <a:noFill/>
                </a:ln>
                <a:solidFill>
                  <a:schemeClr val="tx1">
                    <a:lumMod val="50000"/>
                    <a:lumOff val="50000"/>
                  </a:schemeClr>
                </a:solidFill>
                <a:effectLst/>
              </a:rPr>
              <a:t> structural.</a:t>
            </a:r>
          </a:p>
          <a:p>
            <a:pPr marL="0" marR="0" lvl="0" indent="0" algn="l" defTabSz="914400" rtl="0" eaLnBrk="0" fontAlgn="base" latinLnBrk="0" hangingPunct="0">
              <a:lnSpc>
                <a:spcPct val="100000"/>
              </a:lnSpc>
              <a:spcBef>
                <a:spcPct val="0"/>
              </a:spcBef>
              <a:spcAft>
                <a:spcPct val="0"/>
              </a:spcAft>
              <a:buClrTx/>
              <a:buSzTx/>
              <a:buFontTx/>
              <a:buNone/>
              <a:tabLst/>
            </a:pPr>
            <a:endParaRPr lang="en-US" sz="1200" b="1" dirty="0">
              <a:solidFill>
                <a:schemeClr val="tx1">
                  <a:lumMod val="50000"/>
                  <a:lumOff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1" i="0" u="sng" strike="noStrike" cap="none" normalizeH="0" baseline="0" dirty="0" err="1">
                <a:ln>
                  <a:noFill/>
                </a:ln>
                <a:solidFill>
                  <a:schemeClr val="tx1">
                    <a:lumMod val="50000"/>
                    <a:lumOff val="50000"/>
                  </a:schemeClr>
                </a:solidFill>
                <a:effectLst/>
                <a:latin typeface="Arial" panose="020B0604020202020204" pitchFamily="34" charset="0"/>
              </a:rPr>
              <a:t>Structura</a:t>
            </a:r>
            <a:r>
              <a:rPr kumimoji="0" lang="en-US" sz="1200" b="1" i="0" u="sng" strike="noStrike" cap="none" normalizeH="0" baseline="0" dirty="0">
                <a:ln>
                  <a:noFill/>
                </a:ln>
                <a:solidFill>
                  <a:schemeClr val="tx1">
                    <a:lumMod val="50000"/>
                    <a:lumOff val="50000"/>
                  </a:schemeClr>
                </a:solidFill>
                <a:effectLst/>
                <a:latin typeface="Arial" panose="020B0604020202020204" pitchFamily="34" charset="0"/>
              </a:rPr>
              <a:t> Fișierelor </a:t>
            </a:r>
            <a:r>
              <a:rPr kumimoji="0" lang="en-US" sz="1200" b="1" i="0" u="sng" strike="noStrike" cap="none" normalizeH="0" baseline="0" dirty="0">
                <a:ln>
                  <a:noFill/>
                </a:ln>
                <a:solidFill>
                  <a:srgbClr val="C00000"/>
                </a:solidFill>
                <a:effectLst/>
                <a:latin typeface="Arial Unicode MS" panose="020B0604020202020204" pitchFamily="34" charset="-128"/>
              </a:rPr>
              <a:t>.com</a:t>
            </a:r>
            <a:endParaRPr kumimoji="0" lang="en-US" sz="1200" b="1" i="0" u="sng" strike="noStrike" cap="none" normalizeH="0" baseline="0" dirty="0">
              <a:ln>
                <a:noFill/>
              </a:ln>
              <a:solidFill>
                <a:srgbClr val="C0000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2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200" b="1" i="0" u="none" strike="noStrike" cap="none" normalizeH="0" baseline="0" dirty="0" err="1">
                <a:ln>
                  <a:noFill/>
                </a:ln>
                <a:solidFill>
                  <a:schemeClr val="tx1">
                    <a:lumMod val="50000"/>
                    <a:lumOff val="50000"/>
                  </a:schemeClr>
                </a:solidFill>
                <a:effectLst/>
                <a:latin typeface="Arial" panose="020B0604020202020204" pitchFamily="34" charset="0"/>
              </a:rPr>
              <a:t>Simplă</a:t>
            </a:r>
            <a:r>
              <a:rPr kumimoji="0" lang="en-US" sz="12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1"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2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1" i="0" u="none" strike="noStrike" cap="none" normalizeH="0" baseline="0" dirty="0" err="1">
                <a:ln>
                  <a:noFill/>
                </a:ln>
                <a:solidFill>
                  <a:schemeClr val="tx1">
                    <a:lumMod val="50000"/>
                    <a:lumOff val="50000"/>
                  </a:schemeClr>
                </a:solidFill>
                <a:effectLst/>
                <a:latin typeface="Arial" panose="020B0604020202020204" pitchFamily="34" charset="0"/>
              </a:rPr>
              <a:t>liniară</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Fișierele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200" b="0" i="0" u="none" strike="noStrike" cap="none" normalizeH="0" baseline="0" dirty="0">
                <a:ln>
                  <a:noFill/>
                </a:ln>
                <a:solidFill>
                  <a:schemeClr val="tx1">
                    <a:lumMod val="50000"/>
                    <a:lumOff val="50000"/>
                  </a:schemeClr>
                </a:solidFill>
                <a:effectLst/>
              </a:rPr>
              <a:t> nu au </a:t>
            </a:r>
            <a:r>
              <a:rPr kumimoji="0" lang="en-US" sz="1200" b="0" i="0" u="none" strike="noStrike" cap="none" normalizeH="0" baseline="0" dirty="0" err="1">
                <a:ln>
                  <a:noFill/>
                </a:ln>
                <a:solidFill>
                  <a:schemeClr val="tx1">
                    <a:lumMod val="50000"/>
                    <a:lumOff val="50000"/>
                  </a:schemeClr>
                </a:solidFill>
                <a:effectLst/>
              </a:rPr>
              <a:t>antete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sau</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secțiuni</a:t>
            </a:r>
            <a:r>
              <a:rPr kumimoji="0" lang="en-US" sz="1200" b="0" i="0" u="none" strike="noStrike" cap="none" normalizeH="0" baseline="0" dirty="0">
                <a:ln>
                  <a:noFill/>
                </a:ln>
                <a:solidFill>
                  <a:schemeClr val="tx1">
                    <a:lumMod val="50000"/>
                    <a:lumOff val="50000"/>
                  </a:schemeClr>
                </a:solidFill>
                <a:effectLst/>
              </a:rPr>
              <a:t>. Ele sunt </a:t>
            </a:r>
            <a:r>
              <a:rPr kumimoji="0" lang="en-US" sz="1200" b="0" i="0" u="none" strike="noStrike" cap="none" normalizeH="0" baseline="0" dirty="0" err="1">
                <a:ln>
                  <a:noFill/>
                </a:ln>
                <a:solidFill>
                  <a:schemeClr val="tx1">
                    <a:lumMod val="50000"/>
                    <a:lumOff val="50000"/>
                  </a:schemeClr>
                </a:solidFill>
                <a:effectLst/>
              </a:rPr>
              <a:t>executate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modul</a:t>
            </a:r>
            <a:r>
              <a:rPr kumimoji="0" lang="en-US" sz="1200" b="0" i="0" u="none" strike="noStrike" cap="none" normalizeH="0" baseline="0" dirty="0">
                <a:ln>
                  <a:noFill/>
                </a:ln>
                <a:solidFill>
                  <a:schemeClr val="tx1">
                    <a:lumMod val="50000"/>
                    <a:lumOff val="50000"/>
                  </a:schemeClr>
                </a:solidFill>
                <a:effectLst/>
              </a:rPr>
              <a:t> real al </a:t>
            </a:r>
            <a:r>
              <a:rPr kumimoji="0" lang="en-US" sz="1200" b="0" i="0" u="none" strike="noStrike" cap="none" normalizeH="0" baseline="0" dirty="0" err="1">
                <a:ln>
                  <a:noFill/>
                </a:ln>
                <a:solidFill>
                  <a:schemeClr val="tx1">
                    <a:lumMod val="50000"/>
                    <a:lumOff val="50000"/>
                  </a:schemeClr>
                </a:solidFill>
                <a:effectLst/>
              </a:rPr>
              <a:t>procesorului</a:t>
            </a:r>
            <a:r>
              <a:rPr kumimoji="0" lang="en-US" sz="1200" b="0" i="0" u="none" strike="noStrike" cap="none" normalizeH="0" baseline="0" dirty="0">
                <a:ln>
                  <a:noFill/>
                </a:ln>
                <a:solidFill>
                  <a:schemeClr val="tx1">
                    <a:lumMod val="50000"/>
                    <a:lumOff val="50000"/>
                  </a:schemeClr>
                </a:solidFill>
                <a:effectLst/>
              </a:rPr>
              <a:t>, care </a:t>
            </a:r>
            <a:r>
              <a:rPr kumimoji="0" lang="en-US" sz="1200" b="0" i="0" u="none" strike="noStrike" cap="none" normalizeH="0" baseline="0" dirty="0" err="1">
                <a:ln>
                  <a:noFill/>
                </a:ln>
                <a:solidFill>
                  <a:schemeClr val="tx1">
                    <a:lumMod val="50000"/>
                    <a:lumOff val="50000"/>
                  </a:schemeClr>
                </a:solidFill>
                <a:effectLst/>
              </a:rPr>
              <a:t>oferă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acces</a:t>
            </a:r>
            <a:r>
              <a:rPr kumimoji="0" lang="en-US" sz="1200" b="0" i="0" u="none" strike="noStrike" cap="none" normalizeH="0" baseline="0" dirty="0">
                <a:ln>
                  <a:noFill/>
                </a:ln>
                <a:solidFill>
                  <a:schemeClr val="tx1">
                    <a:lumMod val="50000"/>
                    <a:lumOff val="50000"/>
                  </a:schemeClr>
                </a:solidFill>
                <a:effectLst/>
              </a:rPr>
              <a:t> direct </a:t>
            </a:r>
            <a:r>
              <a:rPr kumimoji="0" lang="en-US" sz="1200" b="0" i="0" u="none" strike="noStrike" cap="none" normalizeH="0" baseline="0" dirty="0" err="1">
                <a:ln>
                  <a:noFill/>
                </a:ln>
                <a:solidFill>
                  <a:schemeClr val="tx1">
                    <a:lumMod val="50000"/>
                    <a:lumOff val="50000"/>
                  </a:schemeClr>
                </a:solidFill>
                <a:effectLst/>
              </a:rPr>
              <a:t>și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complet</a:t>
            </a:r>
            <a:r>
              <a:rPr kumimoji="0" lang="en-US" sz="1200" b="0" i="0" u="none" strike="noStrike" cap="none" normalizeH="0" baseline="0" dirty="0">
                <a:ln>
                  <a:noFill/>
                </a:ln>
                <a:solidFill>
                  <a:schemeClr val="tx1">
                    <a:lumMod val="50000"/>
                    <a:lumOff val="50000"/>
                  </a:schemeClr>
                </a:solidFill>
                <a:effectLst/>
              </a:rPr>
              <a:t> la hardware </a:t>
            </a:r>
            <a:r>
              <a:rPr kumimoji="0" lang="en-US" sz="1200" b="0" i="0" u="none" strike="noStrike" cap="none" normalizeH="0" baseline="0" dirty="0" err="1">
                <a:ln>
                  <a:noFill/>
                </a:ln>
                <a:solidFill>
                  <a:schemeClr val="tx1">
                    <a:lumMod val="50000"/>
                    <a:lumOff val="50000"/>
                  </a:schemeClr>
                </a:solidFill>
                <a:effectLst/>
              </a:rPr>
              <a:t>și</a:t>
            </a:r>
            <a:r>
              <a:rPr kumimoji="0" lang="en-US" sz="1200" b="0" i="0" u="none" strike="noStrike" cap="none" normalizeH="0" baseline="0" dirty="0">
                <a:ln>
                  <a:noFill/>
                </a:ln>
                <a:solidFill>
                  <a:schemeClr val="tx1">
                    <a:lumMod val="50000"/>
                    <a:lumOff val="50000"/>
                  </a:schemeClr>
                </a:solidFill>
                <a:effectLst/>
              </a:rPr>
              <a:t> la </a:t>
            </a:r>
            <a:r>
              <a:rPr kumimoji="0" lang="en-US" sz="1200" b="0" i="0" u="none" strike="noStrike" cap="none" normalizeH="0" baseline="0" dirty="0" err="1">
                <a:ln>
                  <a:noFill/>
                </a:ln>
                <a:solidFill>
                  <a:schemeClr val="tx1">
                    <a:lumMod val="50000"/>
                    <a:lumOff val="50000"/>
                  </a:schemeClr>
                </a:solidFill>
                <a:effectLst/>
              </a:rPr>
              <a:t>toate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adresele</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memorie</a:t>
            </a:r>
            <a:r>
              <a:rPr kumimoji="0" lang="en-US" sz="1200" b="0" i="0" u="none" strike="noStrike" cap="none" normalizeH="0" baseline="0" dirty="0">
                <a:ln>
                  <a:noFill/>
                </a:ln>
                <a:solidFill>
                  <a:schemeClr val="tx1">
                    <a:lumMod val="50000"/>
                    <a:lumOff val="50000"/>
                  </a:schemeClr>
                </a:solidFill>
                <a:effectLst/>
              </a:rPr>
              <a:t>.</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sz="12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200" b="1" i="0" u="none" strike="noStrike" cap="none" normalizeH="0" baseline="0" dirty="0" err="1">
                <a:ln>
                  <a:noFill/>
                </a:ln>
                <a:solidFill>
                  <a:schemeClr val="tx1">
                    <a:lumMod val="50000"/>
                    <a:lumOff val="50000"/>
                  </a:schemeClr>
                </a:solidFill>
                <a:effectLst/>
                <a:latin typeface="Arial" panose="020B0604020202020204" pitchFamily="34" charset="0"/>
              </a:rPr>
              <a:t>Dimensiune</a:t>
            </a:r>
            <a:r>
              <a:rPr kumimoji="0" lang="en-US" sz="12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1" i="0" u="none" strike="noStrike" cap="none" normalizeH="0" baseline="0" dirty="0" err="1">
                <a:ln>
                  <a:noFill/>
                </a:ln>
                <a:solidFill>
                  <a:schemeClr val="tx1">
                    <a:lumMod val="50000"/>
                    <a:lumOff val="50000"/>
                  </a:schemeClr>
                </a:solidFill>
                <a:effectLst/>
                <a:latin typeface="Arial" panose="020B0604020202020204" pitchFamily="34" charset="0"/>
              </a:rPr>
              <a:t>limitată</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Fișierele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trebuie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încapă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într</a:t>
            </a:r>
            <a:r>
              <a:rPr kumimoji="0" lang="en-US" sz="1200" b="0" i="0" u="none" strike="noStrike" cap="none" normalizeH="0" baseline="0" dirty="0">
                <a:ln>
                  <a:noFill/>
                </a:ln>
                <a:solidFill>
                  <a:schemeClr val="tx1">
                    <a:lumMod val="50000"/>
                    <a:lumOff val="50000"/>
                  </a:schemeClr>
                </a:solidFill>
                <a:effectLst/>
              </a:rPr>
              <a:t>-un </a:t>
            </a:r>
            <a:r>
              <a:rPr kumimoji="0" lang="en-US" sz="1200" b="0" i="0" u="none" strike="noStrike" cap="none" normalizeH="0" baseline="0" dirty="0" err="1">
                <a:ln>
                  <a:noFill/>
                </a:ln>
                <a:solidFill>
                  <a:schemeClr val="tx1">
                    <a:lumMod val="50000"/>
                    <a:lumOff val="50000"/>
                  </a:schemeClr>
                </a:solidFill>
                <a:effectLst/>
              </a:rPr>
              <a:t>singur</a:t>
            </a:r>
            <a:r>
              <a:rPr kumimoji="0" lang="en-US" sz="1200" b="0" i="0" u="none" strike="noStrike" cap="none" normalizeH="0" baseline="0" dirty="0">
                <a:ln>
                  <a:noFill/>
                </a:ln>
                <a:solidFill>
                  <a:schemeClr val="tx1">
                    <a:lumMod val="50000"/>
                    <a:lumOff val="50000"/>
                  </a:schemeClr>
                </a:solidFill>
                <a:effectLst/>
              </a:rPr>
              <a:t> segment de </a:t>
            </a:r>
            <a:r>
              <a:rPr kumimoji="0" lang="en-US" sz="1200" b="0" i="0" u="none" strike="noStrike" cap="none" normalizeH="0" baseline="0" dirty="0" err="1">
                <a:ln>
                  <a:noFill/>
                </a:ln>
                <a:solidFill>
                  <a:schemeClr val="tx1">
                    <a:lumMod val="50000"/>
                    <a:lumOff val="50000"/>
                  </a:schemeClr>
                </a:solidFill>
                <a:effectLst/>
              </a:rPr>
              <a:t>memorie</a:t>
            </a:r>
            <a:r>
              <a:rPr kumimoji="0" lang="en-US" sz="1200" b="0" i="0" u="none" strike="noStrike" cap="none" normalizeH="0" baseline="0" dirty="0">
                <a:ln>
                  <a:noFill/>
                </a:ln>
                <a:solidFill>
                  <a:schemeClr val="tx1">
                    <a:lumMod val="50000"/>
                    <a:lumOff val="50000"/>
                  </a:schemeClr>
                </a:solidFill>
                <a:effectLst/>
              </a:rPr>
              <a:t> de 64 KB, </a:t>
            </a:r>
            <a:r>
              <a:rPr kumimoji="0" lang="en-US" sz="1200" b="0" i="0" u="none" strike="noStrike" cap="none" normalizeH="0" baseline="0" dirty="0" err="1">
                <a:ln>
                  <a:noFill/>
                </a:ln>
                <a:solidFill>
                  <a:schemeClr val="tx1">
                    <a:lumMod val="50000"/>
                    <a:lumOff val="50000"/>
                  </a:schemeClr>
                </a:solidFill>
                <a:effectLst/>
              </a:rPr>
              <a:t>deoarece</a:t>
            </a:r>
            <a:r>
              <a:rPr kumimoji="0" lang="en-US" sz="1200" b="0" i="0" u="none" strike="noStrike" cap="none" normalizeH="0" baseline="0" dirty="0">
                <a:ln>
                  <a:noFill/>
                </a:ln>
                <a:solidFill>
                  <a:schemeClr val="tx1">
                    <a:lumMod val="50000"/>
                    <a:lumOff val="50000"/>
                  </a:schemeClr>
                </a:solidFill>
                <a:effectLst/>
              </a:rPr>
              <a:t> sunt </a:t>
            </a:r>
            <a:r>
              <a:rPr kumimoji="0" lang="en-US" sz="1200" b="0" i="0" u="none" strike="noStrike" cap="none" normalizeH="0" baseline="0" dirty="0" err="1">
                <a:ln>
                  <a:noFill/>
                </a:ln>
                <a:solidFill>
                  <a:schemeClr val="tx1">
                    <a:lumMod val="50000"/>
                    <a:lumOff val="50000"/>
                  </a:schemeClr>
                </a:solidFill>
                <a:effectLst/>
              </a:rPr>
              <a:t>executate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modul</a:t>
            </a:r>
            <a:r>
              <a:rPr kumimoji="0" lang="en-US" sz="1200" b="0" i="0" u="none" strike="noStrike" cap="none" normalizeH="0" baseline="0" dirty="0">
                <a:ln>
                  <a:noFill/>
                </a:ln>
                <a:solidFill>
                  <a:schemeClr val="tx1">
                    <a:lumMod val="50000"/>
                    <a:lumOff val="50000"/>
                  </a:schemeClr>
                </a:solidFill>
                <a:effectLst/>
              </a:rPr>
              <a:t> real, care nu </a:t>
            </a:r>
            <a:r>
              <a:rPr kumimoji="0" lang="en-US" sz="1200" b="0" i="0" u="none" strike="noStrike" cap="none" normalizeH="0" baseline="0" dirty="0" err="1">
                <a:ln>
                  <a:noFill/>
                </a:ln>
                <a:solidFill>
                  <a:schemeClr val="tx1">
                    <a:lumMod val="50000"/>
                    <a:lumOff val="50000"/>
                  </a:schemeClr>
                </a:solidFill>
                <a:effectLst/>
              </a:rPr>
              <a:t>suportă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adrese</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memorie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peste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această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limită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Aceasta</a:t>
            </a:r>
            <a:r>
              <a:rPr kumimoji="0" lang="en-US" sz="1200" b="0" i="0" u="none" strike="noStrike" cap="none" normalizeH="0" baseline="0" dirty="0">
                <a:ln>
                  <a:noFill/>
                </a:ln>
                <a:solidFill>
                  <a:schemeClr val="tx1">
                    <a:lumMod val="50000"/>
                    <a:lumOff val="50000"/>
                  </a:schemeClr>
                </a:solidFill>
                <a:effectLst/>
              </a:rPr>
              <a:t> include </a:t>
            </a:r>
            <a:r>
              <a:rPr kumimoji="0" lang="en-US" sz="1200" b="0" i="0" u="none" strike="noStrike" cap="none" normalizeH="0" baseline="0" dirty="0" err="1">
                <a:ln>
                  <a:noFill/>
                </a:ln>
                <a:solidFill>
                  <a:schemeClr val="tx1">
                    <a:lumMod val="50000"/>
                    <a:lumOff val="50000"/>
                  </a:schemeClr>
                </a:solidFill>
                <a:effectLst/>
              </a:rPr>
              <a:t>codul</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datele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și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stiva</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programului</a:t>
            </a:r>
            <a:r>
              <a:rPr kumimoji="0" lang="en-US" sz="1200" b="0" i="0" u="none" strike="noStrike" cap="none" normalizeH="0" baseline="0" dirty="0">
                <a:ln>
                  <a:noFill/>
                </a:ln>
                <a:solidFill>
                  <a:schemeClr val="tx1">
                    <a:lumMod val="50000"/>
                    <a:lumOff val="50000"/>
                  </a:schemeClr>
                </a:solidFill>
                <a:effectLst/>
              </a:rPr>
              <a:t>.</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sz="12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200" b="1" i="0" u="none" strike="noStrike" cap="none" normalizeH="0" baseline="0" dirty="0">
                <a:ln>
                  <a:noFill/>
                </a:ln>
                <a:solidFill>
                  <a:schemeClr val="tx1">
                    <a:lumMod val="50000"/>
                    <a:lumOff val="50000"/>
                  </a:schemeClr>
                </a:solidFill>
                <a:effectLst/>
                <a:latin typeface="Arial" panose="020B0604020202020204" pitchFamily="34" charset="0"/>
              </a:rPr>
              <a:t>Cod de start la </a:t>
            </a:r>
            <a:r>
              <a:rPr kumimoji="0" lang="en-US" sz="1200" b="1" i="0" u="none" strike="noStrike" cap="none" normalizeH="0" baseline="0" dirty="0" err="1">
                <a:ln>
                  <a:noFill/>
                </a:ln>
                <a:solidFill>
                  <a:schemeClr val="tx1">
                    <a:lumMod val="50000"/>
                    <a:lumOff val="50000"/>
                  </a:schemeClr>
                </a:solidFill>
                <a:effectLst/>
                <a:latin typeface="Arial" panose="020B0604020202020204" pitchFamily="34" charset="0"/>
              </a:rPr>
              <a:t>început</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Execuția</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unui</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fișier</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începe</a:t>
            </a:r>
            <a:r>
              <a:rPr kumimoji="0" lang="en-US" sz="1200" b="0" i="0" u="none" strike="noStrike" cap="none" normalizeH="0" baseline="0" dirty="0">
                <a:ln>
                  <a:noFill/>
                </a:ln>
                <a:solidFill>
                  <a:schemeClr val="tx1">
                    <a:lumMod val="50000"/>
                    <a:lumOff val="50000"/>
                  </a:schemeClr>
                </a:solidFill>
                <a:effectLst/>
              </a:rPr>
              <a:t> de la </a:t>
            </a:r>
            <a:r>
              <a:rPr kumimoji="0" lang="en-US" sz="1200" b="0" i="0" u="none" strike="noStrike" cap="none" normalizeH="0" baseline="0" dirty="0" err="1">
                <a:ln>
                  <a:noFill/>
                </a:ln>
                <a:solidFill>
                  <a:schemeClr val="tx1">
                    <a:lumMod val="50000"/>
                    <a:lumOff val="50000"/>
                  </a:schemeClr>
                </a:solidFill>
                <a:effectLst/>
              </a:rPr>
              <a:t>primul</a:t>
            </a:r>
            <a:r>
              <a:rPr kumimoji="0" lang="en-US" sz="1200" b="0" i="0" u="none" strike="noStrike" cap="none" normalizeH="0" baseline="0" dirty="0">
                <a:ln>
                  <a:noFill/>
                </a:ln>
                <a:solidFill>
                  <a:schemeClr val="tx1">
                    <a:lumMod val="50000"/>
                    <a:lumOff val="50000"/>
                  </a:schemeClr>
                </a:solidFill>
                <a:effectLst/>
              </a:rPr>
              <a:t> byte din </a:t>
            </a:r>
            <a:r>
              <a:rPr kumimoji="0" lang="en-US" sz="1200" b="0" i="0" u="none" strike="noStrike" cap="none" normalizeH="0" baseline="0" dirty="0" err="1">
                <a:ln>
                  <a:noFill/>
                </a:ln>
                <a:solidFill>
                  <a:schemeClr val="tx1">
                    <a:lumMod val="50000"/>
                    <a:lumOff val="50000"/>
                  </a:schemeClr>
                </a:solidFill>
                <a:effectLst/>
              </a:rPr>
              <a:t>fișier</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fără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nicio</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instrucțiune</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inițializare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specială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sau</a:t>
            </a:r>
            <a:r>
              <a:rPr kumimoji="0" lang="en-US" sz="1200" b="0" i="0" u="none" strike="noStrike" cap="none" normalizeH="0" baseline="0" dirty="0">
                <a:ln>
                  <a:noFill/>
                </a:ln>
                <a:solidFill>
                  <a:schemeClr val="tx1">
                    <a:lumMod val="50000"/>
                    <a:lumOff val="50000"/>
                  </a:schemeClr>
                </a:solidFill>
                <a:effectLst/>
              </a:rPr>
              <a:t> setup, </a:t>
            </a:r>
            <a:r>
              <a:rPr kumimoji="0" lang="en-US" sz="1200" b="0" i="0" u="none" strike="noStrike" cap="none" normalizeH="0" baseline="0" dirty="0" err="1">
                <a:ln>
                  <a:noFill/>
                </a:ln>
                <a:solidFill>
                  <a:schemeClr val="tx1">
                    <a:lumMod val="50000"/>
                    <a:lumOff val="50000"/>
                  </a:schemeClr>
                </a:solidFill>
                <a:effectLst/>
              </a:rPr>
              <a:t>spre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deosebire</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fișierele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.exe</a:t>
            </a:r>
            <a:r>
              <a:rPr kumimoji="0" lang="en-US" sz="1200" b="0" i="0" u="none" strike="noStrike" cap="none" normalizeH="0" baseline="0" dirty="0">
                <a:ln>
                  <a:noFill/>
                </a:ln>
                <a:solidFill>
                  <a:schemeClr val="tx1">
                    <a:lumMod val="50000"/>
                    <a:lumOff val="50000"/>
                  </a:schemeClr>
                </a:solidFill>
                <a:effectLst/>
              </a:rPr>
              <a:t> PE, care au un </a:t>
            </a:r>
            <a:r>
              <a:rPr kumimoji="0" lang="en-US" sz="1200" b="0" i="0" u="none" strike="noStrike" cap="none" normalizeH="0" baseline="0" dirty="0" err="1">
                <a:ln>
                  <a:noFill/>
                </a:ln>
                <a:solidFill>
                  <a:schemeClr val="tx1">
                    <a:lumMod val="50000"/>
                    <a:lumOff val="50000"/>
                  </a:schemeClr>
                </a:solidFill>
                <a:effectLst/>
              </a:rPr>
              <a:t>punct</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intrare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specificat</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antet</a:t>
            </a:r>
            <a:r>
              <a:rPr kumimoji="0" lang="en-US" sz="1200" b="0" i="0" u="none" strike="noStrike" cap="none" normalizeH="0" baseline="0" dirty="0">
                <a:ln>
                  <a:noFill/>
                </a:ln>
                <a:solidFill>
                  <a:schemeClr val="tx1">
                    <a:lumMod val="50000"/>
                    <a:lumOff val="50000"/>
                  </a:schemeClr>
                </a:solidFill>
                <a:effectLst/>
              </a:rPr>
              <a:t>.</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sz="12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200" b="1" i="0" u="none" strike="noStrike" cap="none" normalizeH="0" baseline="0" dirty="0" err="1">
                <a:ln>
                  <a:noFill/>
                </a:ln>
                <a:solidFill>
                  <a:schemeClr val="tx1">
                    <a:lumMod val="50000"/>
                    <a:lumOff val="50000"/>
                  </a:schemeClr>
                </a:solidFill>
                <a:effectLst/>
                <a:latin typeface="Arial" panose="020B0604020202020204" pitchFamily="34" charset="0"/>
              </a:rPr>
              <a:t>Lipsa</a:t>
            </a:r>
            <a:r>
              <a:rPr kumimoji="0" lang="en-US" sz="12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1" i="0" u="none" strike="noStrike" cap="none" normalizeH="0" baseline="0" dirty="0" err="1">
                <a:ln>
                  <a:noFill/>
                </a:ln>
                <a:solidFill>
                  <a:schemeClr val="tx1">
                    <a:lumMod val="50000"/>
                    <a:lumOff val="50000"/>
                  </a:schemeClr>
                </a:solidFill>
                <a:effectLst/>
                <a:latin typeface="Arial" panose="020B0604020202020204" pitchFamily="34" charset="0"/>
              </a:rPr>
              <a:t>funcționalităților</a:t>
            </a:r>
            <a:r>
              <a:rPr kumimoji="0" lang="en-US" sz="12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1" i="0" u="none" strike="noStrike" cap="none" normalizeH="0" baseline="0" dirty="0" err="1">
                <a:ln>
                  <a:noFill/>
                </a:ln>
                <a:solidFill>
                  <a:schemeClr val="tx1">
                    <a:lumMod val="50000"/>
                    <a:lumOff val="50000"/>
                  </a:schemeClr>
                </a:solidFill>
                <a:effectLst/>
                <a:latin typeface="Arial" panose="020B0604020202020204" pitchFamily="34" charset="0"/>
              </a:rPr>
              <a:t>avansate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Nu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suportă</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caracteristici</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moderne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precum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bibliotecile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dinamice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execuția</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în</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modul</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protejat</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sau</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alte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funcționalități</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complexe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disponibile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în</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formatul</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PE.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Principala</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diferență</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între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err="1">
                <a:ln>
                  <a:noFill/>
                </a:ln>
                <a:solidFill>
                  <a:schemeClr val="tx1">
                    <a:lumMod val="50000"/>
                    <a:lumOff val="50000"/>
                  </a:schemeClr>
                </a:solidFill>
                <a:effectLst/>
                <a:latin typeface="Arial" panose="020B0604020202020204" pitchFamily="34" charset="0"/>
              </a:rPr>
              <a:t>fișierele</a:t>
            </a:r>
            <a:r>
              <a:rPr kumimoji="0" lang="en-US" sz="12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și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cele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a:t>
            </a:r>
            <a:r>
              <a:rPr kumimoji="0" lang="en-US" sz="1200" b="0" i="0" u="none" strike="noStrike" cap="none" normalizeH="0" baseline="0" dirty="0">
                <a:ln>
                  <a:noFill/>
                </a:ln>
                <a:solidFill>
                  <a:schemeClr val="tx1">
                    <a:lumMod val="50000"/>
                    <a:lumOff val="50000"/>
                  </a:schemeClr>
                </a:solidFill>
                <a:effectLst/>
              </a:rPr>
              <a:t> format PE (cum </a:t>
            </a:r>
            <a:r>
              <a:rPr kumimoji="0" lang="en-US" sz="1200" b="0" i="0" u="none" strike="noStrike" cap="none" normalizeH="0" baseline="0" dirty="0" err="1">
                <a:ln>
                  <a:noFill/>
                </a:ln>
                <a:solidFill>
                  <a:schemeClr val="tx1">
                    <a:lumMod val="50000"/>
                    <a:lumOff val="50000"/>
                  </a:schemeClr>
                </a:solidFill>
                <a:effectLst/>
              </a:rPr>
              <a:t>ar</a:t>
            </a:r>
            <a:r>
              <a:rPr kumimoji="0" lang="en-US" sz="1200" b="0" i="0" u="none" strike="noStrike" cap="none" normalizeH="0" baseline="0" dirty="0">
                <a:ln>
                  <a:noFill/>
                </a:ln>
                <a:solidFill>
                  <a:schemeClr val="tx1">
                    <a:lumMod val="50000"/>
                    <a:lumOff val="50000"/>
                  </a:schemeClr>
                </a:solidFill>
                <a:effectLst/>
              </a:rPr>
              <a:t> fi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.exe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a:t>
            </a:r>
            <a:r>
              <a:rPr kumimoji="0" lang="en-US" sz="1200" b="0" i="0" u="none" strike="noStrike" cap="none" normalizeH="0" baseline="0" dirty="0" err="1">
                <a:ln>
                  <a:noFill/>
                </a:ln>
                <a:solidFill>
                  <a:schemeClr val="tx1">
                    <a:lumMod val="50000"/>
                    <a:lumOff val="50000"/>
                  </a:schemeClr>
                </a:solidFill>
                <a:effectLst/>
                <a:latin typeface="Arial Unicode MS" panose="020B0604020202020204" pitchFamily="34" charset="-128"/>
              </a:rPr>
              <a:t>dll</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.sys</a:t>
            </a:r>
            <a:r>
              <a:rPr kumimoji="0" lang="en-US" sz="1200" b="0" i="0" u="none" strike="noStrike" cap="none" normalizeH="0" baseline="0" dirty="0">
                <a:ln>
                  <a:noFill/>
                </a:ln>
                <a:solidFill>
                  <a:schemeClr val="tx1">
                    <a:lumMod val="50000"/>
                    <a:lumOff val="50000"/>
                  </a:schemeClr>
                </a:solidFill>
                <a:effectLst/>
              </a:rPr>
              <a:t>) este </a:t>
            </a:r>
            <a:r>
              <a:rPr kumimoji="0" lang="en-US" sz="1200" b="0" i="0" u="none" strike="noStrike" cap="none" normalizeH="0" baseline="0" dirty="0" err="1">
                <a:ln>
                  <a:noFill/>
                </a:ln>
                <a:solidFill>
                  <a:schemeClr val="tx1">
                    <a:lumMod val="50000"/>
                    <a:lumOff val="50000"/>
                  </a:schemeClr>
                </a:solidFill>
                <a:effectLst/>
              </a:rPr>
              <a:t>complexitatea</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Fișierele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200" b="0" i="0" u="none" strike="noStrike" cap="none" normalizeH="0" baseline="0" dirty="0">
                <a:ln>
                  <a:noFill/>
                </a:ln>
                <a:solidFill>
                  <a:schemeClr val="tx1">
                    <a:lumMod val="50000"/>
                    <a:lumOff val="50000"/>
                  </a:schemeClr>
                </a:solidFill>
                <a:effectLst/>
              </a:rPr>
              <a:t> sunt </a:t>
            </a:r>
            <a:r>
              <a:rPr kumimoji="0" lang="en-US" sz="1200" b="0" i="0" u="none" strike="noStrike" cap="none" normalizeH="0" baseline="0" dirty="0" err="1">
                <a:ln>
                  <a:noFill/>
                </a:ln>
                <a:solidFill>
                  <a:schemeClr val="tx1">
                    <a:lumMod val="50000"/>
                    <a:lumOff val="50000"/>
                  </a:schemeClr>
                </a:solidFill>
                <a:effectLst/>
              </a:rPr>
              <a:t>mult</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mai</a:t>
            </a:r>
            <a:r>
              <a:rPr kumimoji="0" lang="en-US" sz="1200" b="0" i="0" u="none" strike="noStrike" cap="none" normalizeH="0" baseline="0" dirty="0">
                <a:ln>
                  <a:noFill/>
                </a:ln>
                <a:solidFill>
                  <a:schemeClr val="tx1">
                    <a:lumMod val="50000"/>
                    <a:lumOff val="50000"/>
                  </a:schemeClr>
                </a:solidFill>
                <a:effectLst/>
              </a:rPr>
              <a:t> simple, </a:t>
            </a:r>
            <a:r>
              <a:rPr kumimoji="0" lang="en-US" sz="1200" b="0" i="0" u="none" strike="noStrike" cap="none" normalizeH="0" baseline="0" dirty="0" err="1">
                <a:ln>
                  <a:noFill/>
                </a:ln>
                <a:solidFill>
                  <a:schemeClr val="tx1">
                    <a:lumMod val="50000"/>
                    <a:lumOff val="50000"/>
                  </a:schemeClr>
                </a:solidFill>
                <a:effectLst/>
              </a:rPr>
              <a:t>fără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structură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internă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complexă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menite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pentru</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execuție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directă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și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rapidă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medii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limitate</a:t>
            </a:r>
            <a:r>
              <a:rPr kumimoji="0" lang="en-US" sz="1200" b="0" i="0" u="none" strike="noStrike" cap="none" normalizeH="0" baseline="0" dirty="0">
                <a:ln>
                  <a:noFill/>
                </a:ln>
                <a:solidFill>
                  <a:schemeClr val="tx1">
                    <a:lumMod val="50000"/>
                    <a:lumOff val="50000"/>
                  </a:schemeClr>
                </a:solidFill>
                <a:effectLst/>
              </a:rPr>
              <a:t>, precum DOS-</a:t>
            </a:r>
            <a:r>
              <a:rPr kumimoji="0" lang="en-US" sz="1200" b="0" i="0" u="none" strike="noStrike" cap="none" normalizeH="0" baseline="0" dirty="0" err="1">
                <a:ln>
                  <a:noFill/>
                </a:ln>
                <a:solidFill>
                  <a:schemeClr val="tx1">
                    <a:lumMod val="50000"/>
                    <a:lumOff val="50000"/>
                  </a:schemeClr>
                </a:solidFill>
                <a:effectLst/>
              </a:rPr>
              <a:t>ul</a:t>
            </a:r>
            <a:r>
              <a:rPr kumimoji="0" lang="en-US" sz="1200" b="0" i="0" u="none" strike="noStrike" cap="none" normalizeH="0" baseline="0" dirty="0">
                <a:ln>
                  <a:noFill/>
                </a:ln>
                <a:solidFill>
                  <a:schemeClr val="tx1">
                    <a:lumMod val="50000"/>
                    <a:lumOff val="50000"/>
                  </a:schemeClr>
                </a:solidFill>
                <a:effectLst/>
              </a:rPr>
              <a:t>. Pe de </a:t>
            </a:r>
            <a:r>
              <a:rPr kumimoji="0" lang="en-US" sz="1200" b="0" i="0" u="none" strike="noStrike" cap="none" normalizeH="0" baseline="0" dirty="0" err="1">
                <a:ln>
                  <a:noFill/>
                </a:ln>
                <a:solidFill>
                  <a:schemeClr val="tx1">
                    <a:lumMod val="50000"/>
                    <a:lumOff val="50000"/>
                  </a:schemeClr>
                </a:solidFill>
                <a:effectLst/>
              </a:rPr>
              <a:t>altă</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parte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formatul</a:t>
            </a:r>
            <a:r>
              <a:rPr kumimoji="0" lang="en-US" sz="1200" b="0" i="0" u="none" strike="noStrike" cap="none" normalizeH="0" baseline="0" dirty="0">
                <a:ln>
                  <a:noFill/>
                </a:ln>
                <a:solidFill>
                  <a:schemeClr val="tx1">
                    <a:lumMod val="50000"/>
                    <a:lumOff val="50000"/>
                  </a:schemeClr>
                </a:solidFill>
                <a:effectLst/>
              </a:rPr>
              <a:t> PE </a:t>
            </a:r>
            <a:r>
              <a:rPr kumimoji="0" lang="en-US" sz="1200" b="0" i="0" u="none" strike="noStrike" cap="none" normalizeH="0" baseline="0" dirty="0" err="1">
                <a:ln>
                  <a:noFill/>
                </a:ln>
                <a:solidFill>
                  <a:schemeClr val="tx1">
                    <a:lumMod val="50000"/>
                    <a:lumOff val="50000"/>
                  </a:schemeClr>
                </a:solidFill>
                <a:effectLst/>
              </a:rPr>
              <a:t>suportă</a:t>
            </a:r>
            <a:r>
              <a:rPr kumimoji="0" lang="en-US" sz="1200" b="0" i="0" u="none" strike="noStrike" cap="none" normalizeH="0" baseline="0" dirty="0">
                <a:ln>
                  <a:noFill/>
                </a:ln>
                <a:solidFill>
                  <a:schemeClr val="tx1">
                    <a:lumMod val="50000"/>
                    <a:lumOff val="50000"/>
                  </a:schemeClr>
                </a:solidFill>
                <a:effectLst/>
              </a:rPr>
              <a:t> o </a:t>
            </a:r>
            <a:r>
              <a:rPr kumimoji="0" lang="en-US" sz="1200" b="0" i="0" u="none" strike="noStrike" cap="none" normalizeH="0" baseline="0" dirty="0" err="1">
                <a:ln>
                  <a:noFill/>
                </a:ln>
                <a:solidFill>
                  <a:schemeClr val="tx1">
                    <a:lumMod val="50000"/>
                    <a:lumOff val="50000"/>
                  </a:schemeClr>
                </a:solidFill>
                <a:effectLst/>
              </a:rPr>
              <a:t>multitudine</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caracteristici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avansate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necesare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pentru</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aplicațiile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moderne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inclusiv</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modularitatea</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compatibilitatea</a:t>
            </a:r>
            <a:r>
              <a:rPr kumimoji="0" lang="en-US" sz="1200" b="0" i="0" u="none" strike="noStrike" cap="none" normalizeH="0" baseline="0" dirty="0">
                <a:ln>
                  <a:noFill/>
                </a:ln>
                <a:solidFill>
                  <a:schemeClr val="tx1">
                    <a:lumMod val="50000"/>
                    <a:lumOff val="50000"/>
                  </a:schemeClr>
                </a:solidFill>
                <a:effectLst/>
              </a:rPr>
              <a:t> cu </a:t>
            </a:r>
            <a:r>
              <a:rPr kumimoji="0" lang="en-US" sz="1200" b="0" i="0" u="none" strike="noStrike" cap="none" normalizeH="0" baseline="0" dirty="0" err="1">
                <a:ln>
                  <a:noFill/>
                </a:ln>
                <a:solidFill>
                  <a:schemeClr val="tx1">
                    <a:lumMod val="50000"/>
                    <a:lumOff val="50000"/>
                  </a:schemeClr>
                </a:solidFill>
                <a:effectLst/>
              </a:rPr>
              <a:t>mai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multe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platforme</a:t>
            </a:r>
            <a:r>
              <a:rPr kumimoji="0" lang="en-US" sz="1200" b="0" i="0" u="none" strike="noStrike" cap="none" normalizeH="0" baseline="0" dirty="0">
                <a:ln>
                  <a:noFill/>
                </a:ln>
                <a:solidFill>
                  <a:schemeClr val="tx1">
                    <a:lumMod val="50000"/>
                    <a:lumOff val="50000"/>
                  </a:schemeClr>
                </a:solidFill>
                <a:effectLst/>
              </a:rPr>
              <a:t> de hardware </a:t>
            </a:r>
            <a:r>
              <a:rPr kumimoji="0" lang="en-US" sz="1200" b="0" i="0" u="none" strike="noStrike" cap="none" normalizeH="0" baseline="0" dirty="0" err="1">
                <a:ln>
                  <a:noFill/>
                </a:ln>
                <a:solidFill>
                  <a:schemeClr val="tx1">
                    <a:lumMod val="50000"/>
                    <a:lumOff val="50000"/>
                  </a:schemeClr>
                </a:solidFill>
                <a:effectLst/>
              </a:rPr>
              <a:t>și</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suportul</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pentru</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execuție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în</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medii</a:t>
            </a:r>
            <a:r>
              <a:rPr kumimoji="0" lang="en-US" sz="1200" b="0" i="0" u="none" strike="noStrike" cap="none" normalizeH="0" baseline="0" dirty="0">
                <a:ln>
                  <a:noFill/>
                </a:ln>
                <a:solidFill>
                  <a:schemeClr val="tx1">
                    <a:lumMod val="50000"/>
                    <a:lumOff val="50000"/>
                  </a:schemeClr>
                </a:solidFill>
                <a:effectLst/>
              </a:rPr>
              <a:t> de </a:t>
            </a:r>
            <a:r>
              <a:rPr kumimoji="0" lang="en-US" sz="1200" b="0" i="0" u="none" strike="noStrike" cap="none" normalizeH="0" baseline="0" dirty="0" err="1">
                <a:ln>
                  <a:noFill/>
                </a:ln>
                <a:solidFill>
                  <a:schemeClr val="tx1">
                    <a:lumMod val="50000"/>
                    <a:lumOff val="50000"/>
                  </a:schemeClr>
                </a:solidFill>
                <a:effectLst/>
              </a:rPr>
              <a:t>operare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protejate</a:t>
            </a:r>
            <a:r>
              <a:rPr kumimoji="0" lang="en-US" sz="1200" b="0" i="0" u="none" strike="noStrike" cap="none" normalizeH="0" baseline="0" dirty="0">
                <a:ln>
                  <a:noFill/>
                </a:ln>
                <a:solidFill>
                  <a:schemeClr val="tx1">
                    <a:lumMod val="50000"/>
                    <a:lumOff val="50000"/>
                  </a:schemeClr>
                </a:solidFill>
                <a:effectLst/>
              </a:rPr>
              <a:t> </a:t>
            </a:r>
            <a:r>
              <a:rPr kumimoji="0" lang="en-US" sz="1200" b="0" i="0" u="none" strike="noStrike" cap="none" normalizeH="0" baseline="0" dirty="0" err="1">
                <a:ln>
                  <a:noFill/>
                </a:ln>
                <a:solidFill>
                  <a:schemeClr val="tx1">
                    <a:lumMod val="50000"/>
                    <a:lumOff val="50000"/>
                  </a:schemeClr>
                </a:solidFill>
                <a:effectLst/>
              </a:rPr>
              <a:t>și</a:t>
            </a:r>
            <a:r>
              <a:rPr kumimoji="0" lang="en-US" sz="1200" b="0" i="0" u="none" strike="noStrike" cap="none" normalizeH="0" baseline="0" dirty="0">
                <a:ln>
                  <a:noFill/>
                </a:ln>
                <a:solidFill>
                  <a:schemeClr val="tx1">
                    <a:lumMod val="50000"/>
                    <a:lumOff val="50000"/>
                  </a:schemeClr>
                </a:solidFill>
                <a:effectLst/>
              </a:rPr>
              <a:t> multi-tasking.</a:t>
            </a:r>
            <a:endParaRPr kumimoji="0" lang="en-US" sz="1200" b="0" i="0" u="none" strike="noStrike" cap="none" normalizeH="0" baseline="0" dirty="0">
              <a:ln>
                <a:noFill/>
              </a:ln>
              <a:solidFill>
                <a:schemeClr val="tx1">
                  <a:lumMod val="50000"/>
                  <a:lumOff val="50000"/>
                </a:schemeClr>
              </a:solidFill>
              <a:effectLst/>
              <a:latin typeface="Arial" panose="020B0604020202020204" pitchFamily="34"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22996" y="702157"/>
            <a:ext cx="987812" cy="987812"/>
          </a:xfrm>
          <a:prstGeom prst="rect">
            <a:avLst/>
          </a:prstGeom>
        </p:spPr>
      </p:pic>
      <p:sp>
        <p:nvSpPr>
          <p:cNvPr id="7" name="Flowchart: Process 6"/>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1514714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Process 7"/>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Fișierele .com</a:t>
            </a:r>
            <a:br>
              <a:rPr lang="en-US"/>
            </a:br>
            <a:r>
              <a:rPr lang="en-US"/>
              <a:t>compatibilitate</a:t>
            </a:r>
          </a:p>
        </p:txBody>
      </p:sp>
      <p:sp>
        <p:nvSpPr>
          <p:cNvPr id="4" name="Rectangle 1"/>
          <p:cNvSpPr>
            <a:spLocks noGrp="1" noChangeArrowheads="1"/>
          </p:cNvSpPr>
          <p:nvPr>
            <p:ph idx="1"/>
          </p:nvPr>
        </p:nvSpPr>
        <p:spPr bwMode="auto">
          <a:xfrm>
            <a:off x="612508" y="2266352"/>
            <a:ext cx="11029616"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teorie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Windows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menține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o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compatibilitate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pentru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executa</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fișiere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tradiționale</a:t>
            </a:r>
            <a:r>
              <a:rPr kumimoji="0" lang="en-US" sz="1400" b="0" i="0" u="none" strike="noStrike" cap="none" normalizeH="0" baseline="0" dirty="0">
                <a:ln>
                  <a:noFill/>
                </a:ln>
                <a:solidFill>
                  <a:schemeClr val="tx1">
                    <a:lumMod val="50000"/>
                    <a:lumOff val="50000"/>
                  </a:schemeClr>
                </a:solidFill>
                <a:effectLst/>
              </a:rPr>
              <a:t> din era DOS, </a:t>
            </a:r>
            <a:r>
              <a:rPr kumimoji="0" lang="en-US" sz="1400" b="0" i="0" u="none" strike="noStrike" cap="none" normalizeH="0" baseline="0" dirty="0" err="1">
                <a:ln>
                  <a:noFill/>
                </a:ln>
                <a:solidFill>
                  <a:schemeClr val="tx1">
                    <a:lumMod val="50000"/>
                    <a:lumOff val="50000"/>
                  </a:schemeClr>
                </a:solidFill>
                <a:effectLst/>
              </a:rPr>
              <a:t>dar</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practică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modul</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care </a:t>
            </a:r>
            <a:r>
              <a:rPr kumimoji="0" lang="en-US" sz="1400" b="0" i="0" u="none" strike="noStrike" cap="none" normalizeH="0" baseline="0" dirty="0" err="1">
                <a:ln>
                  <a:noFill/>
                </a:ln>
                <a:solidFill>
                  <a:schemeClr val="tx1">
                    <a:lumMod val="50000"/>
                    <a:lumOff val="50000"/>
                  </a:schemeClr>
                </a:solidFill>
                <a:effectLst/>
              </a:rPr>
              <a:t>aceste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fișiere</a:t>
            </a:r>
            <a:r>
              <a:rPr kumimoji="0" lang="en-US" sz="1400" b="0" i="0" u="none" strike="noStrike" cap="none" normalizeH="0" baseline="0" dirty="0">
                <a:ln>
                  <a:noFill/>
                </a:ln>
                <a:solidFill>
                  <a:schemeClr val="tx1">
                    <a:lumMod val="50000"/>
                    <a:lumOff val="50000"/>
                  </a:schemeClr>
                </a:solidFill>
                <a:effectLst/>
              </a:rPr>
              <a:t> sunt </a:t>
            </a:r>
            <a:r>
              <a:rPr kumimoji="0" lang="en-US" sz="1400" b="0" i="0" u="none" strike="noStrike" cap="none" normalizeH="0" baseline="0" dirty="0" err="1">
                <a:ln>
                  <a:noFill/>
                </a:ln>
                <a:solidFill>
                  <a:schemeClr val="tx1">
                    <a:lumMod val="50000"/>
                    <a:lumOff val="50000"/>
                  </a:schemeClr>
                </a:solidFill>
                <a:effectLst/>
              </a:rPr>
              <a:t>tratate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și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executate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versiunile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moderne</a:t>
            </a:r>
            <a:r>
              <a:rPr kumimoji="0" lang="en-US" sz="1400" b="0" i="0" u="none" strike="noStrike" cap="none" normalizeH="0" baseline="0" dirty="0">
                <a:ln>
                  <a:noFill/>
                </a:ln>
                <a:solidFill>
                  <a:schemeClr val="tx1">
                    <a:lumMod val="50000"/>
                    <a:lumOff val="50000"/>
                  </a:schemeClr>
                </a:solidFill>
                <a:effectLst/>
              </a:rPr>
              <a:t> de Windows, cum </a:t>
            </a:r>
            <a:r>
              <a:rPr kumimoji="0" lang="en-US" sz="1400" b="0" i="0" u="none" strike="noStrike" cap="none" normalizeH="0" baseline="0" dirty="0" err="1">
                <a:ln>
                  <a:noFill/>
                </a:ln>
                <a:solidFill>
                  <a:schemeClr val="tx1">
                    <a:lumMod val="50000"/>
                    <a:lumOff val="50000"/>
                  </a:schemeClr>
                </a:solidFill>
                <a:effectLst/>
              </a:rPr>
              <a:t>ar</a:t>
            </a:r>
            <a:r>
              <a:rPr kumimoji="0" lang="en-US" sz="1400" b="0" i="0" u="none" strike="noStrike" cap="none" normalizeH="0" baseline="0" dirty="0">
                <a:ln>
                  <a:noFill/>
                </a:ln>
                <a:solidFill>
                  <a:schemeClr val="tx1">
                    <a:lumMod val="50000"/>
                    <a:lumOff val="50000"/>
                  </a:schemeClr>
                </a:solidFill>
                <a:effectLst/>
              </a:rPr>
              <a:t> fi Windows 10 </a:t>
            </a:r>
            <a:r>
              <a:rPr kumimoji="0" lang="en-US" sz="1400" b="0" i="0" u="none" strike="noStrike" cap="none" normalizeH="0" baseline="0" dirty="0" err="1">
                <a:ln>
                  <a:noFill/>
                </a:ln>
                <a:solidFill>
                  <a:schemeClr val="tx1">
                    <a:lumMod val="50000"/>
                    <a:lumOff val="50000"/>
                  </a:schemeClr>
                </a:solidFill>
                <a:effectLst/>
              </a:rPr>
              <a:t>sau</a:t>
            </a:r>
            <a:r>
              <a:rPr kumimoji="0" lang="en-US" sz="1400" b="0" i="0" u="none" strike="noStrike" cap="none" normalizeH="0" baseline="0" dirty="0">
                <a:ln>
                  <a:noFill/>
                </a:ln>
                <a:solidFill>
                  <a:schemeClr val="tx1">
                    <a:lumMod val="50000"/>
                    <a:lumOff val="50000"/>
                  </a:schemeClr>
                </a:solidFill>
                <a:effectLst/>
              </a:rPr>
              <a:t> Windows 11, este </a:t>
            </a:r>
            <a:r>
              <a:rPr kumimoji="0" lang="en-US" sz="1400" b="0" i="0" u="none" strike="noStrike" cap="none" normalizeH="0" baseline="0" dirty="0" err="1">
                <a:ln>
                  <a:noFill/>
                </a:ln>
                <a:solidFill>
                  <a:schemeClr val="tx1">
                    <a:lumMod val="50000"/>
                    <a:lumOff val="50000"/>
                  </a:schemeClr>
                </a:solidFill>
                <a:effectLst/>
              </a:rPr>
              <a:t>diferit</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față</a:t>
            </a:r>
            <a:r>
              <a:rPr kumimoji="0" lang="en-US" sz="1400" b="0" i="0" u="none" strike="noStrike" cap="none" normalizeH="0" baseline="0" dirty="0">
                <a:ln>
                  <a:noFill/>
                </a:ln>
                <a:solidFill>
                  <a:schemeClr val="tx1">
                    <a:lumMod val="50000"/>
                    <a:lumOff val="50000"/>
                  </a:schemeClr>
                </a:solidFill>
                <a:effectLst/>
              </a:rPr>
              <a:t> de </a:t>
            </a:r>
            <a:r>
              <a:rPr kumimoji="0" lang="en-US" sz="1400" b="0" i="0" u="none" strike="noStrike" cap="none" normalizeH="0" baseline="0" dirty="0" err="1">
                <a:ln>
                  <a:noFill/>
                </a:ln>
                <a:solidFill>
                  <a:schemeClr val="tx1">
                    <a:lumMod val="50000"/>
                    <a:lumOff val="50000"/>
                  </a:schemeClr>
                </a:solidFill>
                <a:effectLst/>
              </a:rPr>
              <a:t>modul</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care </a:t>
            </a:r>
            <a:r>
              <a:rPr kumimoji="0" lang="en-US" sz="1400" b="0" i="0" u="none" strike="noStrike" cap="none" normalizeH="0" baseline="0" dirty="0" err="1">
                <a:ln>
                  <a:noFill/>
                </a:ln>
                <a:solidFill>
                  <a:schemeClr val="tx1">
                    <a:lumMod val="50000"/>
                    <a:lumOff val="50000"/>
                  </a:schemeClr>
                </a:solidFill>
                <a:effectLst/>
              </a:rPr>
              <a:t>erau</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executate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DOS </a:t>
            </a:r>
            <a:r>
              <a:rPr kumimoji="0" lang="en-US" sz="1400" b="0" i="0" u="none" strike="noStrike" cap="none" normalizeH="0" baseline="0" dirty="0" err="1">
                <a:ln>
                  <a:noFill/>
                </a:ln>
                <a:solidFill>
                  <a:schemeClr val="tx1">
                    <a:lumMod val="50000"/>
                    <a:lumOff val="50000"/>
                  </a:schemeClr>
                </a:solidFill>
                <a:effectLst/>
              </a:rPr>
              <a:t>sau</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primele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versiuni</a:t>
            </a:r>
            <a:r>
              <a:rPr kumimoji="0" lang="en-US" sz="1400" b="0" i="0" u="none" strike="noStrike" cap="none" normalizeH="0" baseline="0" dirty="0">
                <a:ln>
                  <a:noFill/>
                </a:ln>
                <a:solidFill>
                  <a:schemeClr val="tx1">
                    <a:lumMod val="50000"/>
                    <a:lumOff val="50000"/>
                  </a:schemeClr>
                </a:solidFill>
                <a:effectLst/>
              </a:rPr>
              <a:t> de Windows.</a:t>
            </a:r>
            <a:endParaRPr kumimoji="0" lang="en-US" sz="14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Când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încerci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rulezi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un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fișier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400" b="0" i="0" u="none" strike="noStrike" cap="none" normalizeH="0" baseline="0" dirty="0">
                <a:ln>
                  <a:noFill/>
                </a:ln>
                <a:solidFill>
                  <a:schemeClr val="tx1">
                    <a:lumMod val="50000"/>
                    <a:lumOff val="50000"/>
                  </a:schemeClr>
                </a:solidFill>
                <a:effectLst/>
              </a:rPr>
              <a:t> pe un </a:t>
            </a:r>
            <a:r>
              <a:rPr kumimoji="0" lang="en-US" sz="1400" b="0" i="0" u="none" strike="noStrike" cap="none" normalizeH="0" baseline="0" dirty="0" err="1">
                <a:ln>
                  <a:noFill/>
                </a:ln>
                <a:solidFill>
                  <a:schemeClr val="tx1">
                    <a:lumMod val="50000"/>
                    <a:lumOff val="50000"/>
                  </a:schemeClr>
                </a:solidFill>
                <a:effectLst/>
              </a:rPr>
              <a:t>sistem</a:t>
            </a:r>
            <a:r>
              <a:rPr kumimoji="0" lang="en-US" sz="1400" b="0" i="0" u="none" strike="noStrike" cap="none" normalizeH="0" baseline="0" dirty="0">
                <a:ln>
                  <a:noFill/>
                </a:ln>
                <a:solidFill>
                  <a:schemeClr val="tx1">
                    <a:lumMod val="50000"/>
                    <a:lumOff val="50000"/>
                  </a:schemeClr>
                </a:solidFill>
                <a:effectLst/>
              </a:rPr>
              <a:t> Windows modern: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400" b="1" i="0" u="none" strike="noStrike" cap="none" normalizeH="0" baseline="0" dirty="0" err="1">
                <a:ln>
                  <a:noFill/>
                </a:ln>
                <a:solidFill>
                  <a:srgbClr val="C00000"/>
                </a:solidFill>
                <a:effectLst/>
                <a:latin typeface="Arial" panose="020B0604020202020204" pitchFamily="34" charset="0"/>
              </a:rPr>
              <a:t>Compatibilitatea</a:t>
            </a:r>
            <a:r>
              <a:rPr kumimoji="0" lang="en-US" sz="1400" b="0" i="0" u="none" strike="noStrike" cap="none" normalizeH="0" baseline="0" dirty="0">
                <a:ln>
                  <a:noFill/>
                </a:ln>
                <a:solidFill>
                  <a:srgbClr val="C00000"/>
                </a:solidFill>
                <a:effectLst/>
                <a:latin typeface="Arial" panose="020B0604020202020204" pitchFamily="34" charset="0"/>
              </a:rPr>
              <a:t>. </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Windows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încearcă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ruleze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fișierul</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într</a:t>
            </a:r>
            <a:r>
              <a:rPr kumimoji="0" lang="en-US" sz="1400" b="0" i="0" u="none" strike="noStrike" cap="none" normalizeH="0" baseline="0" dirty="0">
                <a:ln>
                  <a:noFill/>
                </a:ln>
                <a:solidFill>
                  <a:schemeClr val="tx1">
                    <a:lumMod val="50000"/>
                    <a:lumOff val="50000"/>
                  </a:schemeClr>
                </a:solidFill>
                <a:effectLst/>
              </a:rPr>
              <a:t>-un </a:t>
            </a:r>
            <a:r>
              <a:rPr kumimoji="0" lang="en-US" sz="1400" b="0" i="0" u="none" strike="noStrike" cap="none" normalizeH="0" baseline="0" dirty="0" err="1">
                <a:ln>
                  <a:noFill/>
                </a:ln>
                <a:solidFill>
                  <a:schemeClr val="tx1">
                    <a:lumMod val="50000"/>
                    <a:lumOff val="50000"/>
                  </a:schemeClr>
                </a:solidFill>
                <a:effectLst/>
              </a:rPr>
              <a:t>mediu</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virtualizat</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sau</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emulat</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pentru</a:t>
            </a:r>
            <a:r>
              <a:rPr kumimoji="0" lang="en-US" sz="1400" b="0" i="0" u="none" strike="noStrike" cap="none" normalizeH="0" baseline="0" dirty="0">
                <a:ln>
                  <a:noFill/>
                </a:ln>
                <a:solidFill>
                  <a:schemeClr val="tx1">
                    <a:lumMod val="50000"/>
                    <a:lumOff val="50000"/>
                  </a:schemeClr>
                </a:solidFill>
                <a:effectLst/>
              </a:rPr>
              <a:t> DOS, de </a:t>
            </a:r>
            <a:r>
              <a:rPr kumimoji="0" lang="en-US" sz="1400" b="0" i="0" u="none" strike="noStrike" cap="none" normalizeH="0" baseline="0" dirty="0" err="1">
                <a:ln>
                  <a:noFill/>
                </a:ln>
                <a:solidFill>
                  <a:schemeClr val="tx1">
                    <a:lumMod val="50000"/>
                    <a:lumOff val="50000"/>
                  </a:schemeClr>
                </a:solidFill>
                <a:effectLst/>
              </a:rPr>
              <a:t>obicei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prin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intermediul</a:t>
            </a:r>
            <a:r>
              <a:rPr kumimoji="0" lang="en-US" sz="1400" b="0" i="0" u="none" strike="noStrike" cap="none" normalizeH="0" baseline="0" dirty="0">
                <a:ln>
                  <a:noFill/>
                </a:ln>
                <a:solidFill>
                  <a:schemeClr val="tx1">
                    <a:lumMod val="50000"/>
                    <a:lumOff val="50000"/>
                  </a:schemeClr>
                </a:solidFill>
                <a:effectLst/>
              </a:rPr>
              <a:t> NTVDM (NT Virtual DOS Machine) pe </a:t>
            </a:r>
            <a:r>
              <a:rPr kumimoji="0" lang="en-US" sz="1400" b="0" i="0" u="none" strike="noStrike" cap="none" normalizeH="0" baseline="0" dirty="0" err="1">
                <a:ln>
                  <a:noFill/>
                </a:ln>
                <a:solidFill>
                  <a:schemeClr val="tx1">
                    <a:lumMod val="50000"/>
                    <a:lumOff val="50000"/>
                  </a:schemeClr>
                </a:solidFill>
                <a:effectLst/>
              </a:rPr>
              <a:t>versiunile</a:t>
            </a:r>
            <a:r>
              <a:rPr kumimoji="0" lang="en-US" sz="1400" b="0" i="0" u="none" strike="noStrike" cap="none" normalizeH="0" baseline="0" dirty="0">
                <a:ln>
                  <a:noFill/>
                </a:ln>
                <a:solidFill>
                  <a:schemeClr val="tx1">
                    <a:lumMod val="50000"/>
                    <a:lumOff val="50000"/>
                  </a:schemeClr>
                </a:solidFill>
                <a:effectLst/>
              </a:rPr>
              <a:t> de 32 de </a:t>
            </a:r>
            <a:r>
              <a:rPr kumimoji="0" lang="en-US" sz="1400" b="0" i="0" u="none" strike="noStrike" cap="none" normalizeH="0" baseline="0" dirty="0" err="1">
                <a:ln>
                  <a:noFill/>
                </a:ln>
                <a:solidFill>
                  <a:schemeClr val="tx1">
                    <a:lumMod val="50000"/>
                    <a:lumOff val="50000"/>
                  </a:schemeClr>
                </a:solidFill>
                <a:effectLst/>
              </a:rPr>
              <a:t>biți</a:t>
            </a:r>
            <a:r>
              <a:rPr kumimoji="0" lang="en-US" sz="1400" b="0" i="0" u="none" strike="noStrike" cap="none" normalizeH="0" baseline="0" dirty="0">
                <a:ln>
                  <a:noFill/>
                </a:ln>
                <a:solidFill>
                  <a:schemeClr val="tx1">
                    <a:lumMod val="50000"/>
                    <a:lumOff val="50000"/>
                  </a:schemeClr>
                </a:solidFill>
                <a:effectLst/>
              </a:rPr>
              <a:t> ale Windows. Pe </a:t>
            </a:r>
            <a:r>
              <a:rPr kumimoji="0" lang="en-US" sz="1400" b="0" i="0" u="none" strike="noStrike" cap="none" normalizeH="0" baseline="0" dirty="0" err="1">
                <a:ln>
                  <a:noFill/>
                </a:ln>
                <a:solidFill>
                  <a:schemeClr val="tx1">
                    <a:lumMod val="50000"/>
                    <a:lumOff val="50000"/>
                  </a:schemeClr>
                </a:solidFill>
                <a:effectLst/>
              </a:rPr>
              <a:t>sistemele</a:t>
            </a:r>
            <a:r>
              <a:rPr kumimoji="0" lang="en-US" sz="1400" b="0" i="0" u="none" strike="noStrike" cap="none" normalizeH="0" baseline="0" dirty="0">
                <a:ln>
                  <a:noFill/>
                </a:ln>
                <a:solidFill>
                  <a:schemeClr val="tx1">
                    <a:lumMod val="50000"/>
                    <a:lumOff val="50000"/>
                  </a:schemeClr>
                </a:solidFill>
                <a:effectLst/>
              </a:rPr>
              <a:t> de 64 de </a:t>
            </a:r>
            <a:r>
              <a:rPr kumimoji="0" lang="en-US" sz="1400" b="0" i="0" u="none" strike="noStrike" cap="none" normalizeH="0" baseline="0" dirty="0" err="1">
                <a:ln>
                  <a:noFill/>
                </a:ln>
                <a:solidFill>
                  <a:schemeClr val="tx1">
                    <a:lumMod val="50000"/>
                    <a:lumOff val="50000"/>
                  </a:schemeClr>
                </a:solidFill>
                <a:effectLst/>
              </a:rPr>
              <a:t>biți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suportul</a:t>
            </a:r>
            <a:r>
              <a:rPr kumimoji="0" lang="en-US" sz="1400" b="0" i="0" u="none" strike="noStrike" cap="none" normalizeH="0" baseline="0" dirty="0">
                <a:ln>
                  <a:noFill/>
                </a:ln>
                <a:solidFill>
                  <a:schemeClr val="tx1">
                    <a:lumMod val="50000"/>
                    <a:lumOff val="50000"/>
                  </a:schemeClr>
                </a:solidFill>
                <a:effectLst/>
              </a:rPr>
              <a:t> NTVDM este absent, </a:t>
            </a:r>
            <a:r>
              <a:rPr kumimoji="0" lang="en-US" sz="1400" b="0" i="0" u="none" strike="noStrike" cap="none" normalizeH="0" baseline="0" dirty="0" err="1">
                <a:ln>
                  <a:noFill/>
                </a:ln>
                <a:solidFill>
                  <a:schemeClr val="tx1">
                    <a:lumMod val="50000"/>
                    <a:lumOff val="50000"/>
                  </a:schemeClr>
                </a:solidFill>
                <a:effectLst/>
              </a:rPr>
              <a:t>ceea</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ce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înseamnă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că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fișierele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400" b="0" i="0" u="none" strike="noStrike" cap="none" normalizeH="0" baseline="0" dirty="0">
                <a:ln>
                  <a:noFill/>
                </a:ln>
                <a:solidFill>
                  <a:schemeClr val="tx1">
                    <a:lumMod val="50000"/>
                    <a:lumOff val="50000"/>
                  </a:schemeClr>
                </a:solidFill>
                <a:effectLst/>
              </a:rPr>
              <a:t> nu pot fi </a:t>
            </a:r>
            <a:r>
              <a:rPr kumimoji="0" lang="en-US" sz="1400" b="0" i="0" u="none" strike="noStrike" cap="none" normalizeH="0" baseline="0" dirty="0" err="1">
                <a:ln>
                  <a:noFill/>
                </a:ln>
                <a:solidFill>
                  <a:schemeClr val="tx1">
                    <a:lumMod val="50000"/>
                    <a:lumOff val="50000"/>
                  </a:schemeClr>
                </a:solidFill>
                <a:effectLst/>
              </a:rPr>
              <a:t>rulate</a:t>
            </a:r>
            <a:r>
              <a:rPr kumimoji="0" lang="en-US" sz="1400" b="0" i="0" u="none" strike="noStrike" cap="none" normalizeH="0" baseline="0" dirty="0">
                <a:ln>
                  <a:noFill/>
                </a:ln>
                <a:solidFill>
                  <a:schemeClr val="tx1">
                    <a:lumMod val="50000"/>
                    <a:lumOff val="50000"/>
                  </a:schemeClr>
                </a:solidFill>
                <a:effectLst/>
              </a:rPr>
              <a:t> direct </a:t>
            </a:r>
            <a:r>
              <a:rPr kumimoji="0" lang="en-US" sz="1400" b="0" i="0" u="none" strike="noStrike" cap="none" normalizeH="0" baseline="0" dirty="0" err="1">
                <a:ln>
                  <a:noFill/>
                </a:ln>
                <a:solidFill>
                  <a:schemeClr val="tx1">
                    <a:lumMod val="50000"/>
                    <a:lumOff val="50000"/>
                  </a:schemeClr>
                </a:solidFill>
                <a:effectLst/>
              </a:rPr>
              <a:t>fără</a:t>
            </a:r>
            <a:r>
              <a:rPr kumimoji="0" lang="en-US" sz="1400" b="0" i="0" u="none" strike="noStrike" cap="none" normalizeH="0" baseline="0" dirty="0">
                <a:ln>
                  <a:noFill/>
                </a:ln>
                <a:solidFill>
                  <a:schemeClr val="tx1">
                    <a:lumMod val="50000"/>
                    <a:lumOff val="50000"/>
                  </a:schemeClr>
                </a:solidFill>
                <a:effectLst/>
              </a:rPr>
              <a:t> un emulator de </a:t>
            </a:r>
            <a:r>
              <a:rPr kumimoji="0" lang="en-US" sz="1400" b="0" i="0" u="none" strike="noStrike" cap="none" normalizeH="0" baseline="0" dirty="0" err="1">
                <a:ln>
                  <a:noFill/>
                </a:ln>
                <a:solidFill>
                  <a:schemeClr val="tx1">
                    <a:lumMod val="50000"/>
                    <a:lumOff val="50000"/>
                  </a:schemeClr>
                </a:solidFill>
                <a:effectLst/>
              </a:rPr>
              <a:t>terțe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părți</a:t>
            </a:r>
            <a:r>
              <a:rPr kumimoji="0" lang="en-US" sz="1400" b="0" i="0" u="none" strike="noStrike" cap="none" normalizeH="0" baseline="0" dirty="0">
                <a:ln>
                  <a:noFill/>
                </a:ln>
                <a:solidFill>
                  <a:schemeClr val="tx1">
                    <a:lumMod val="50000"/>
                    <a:lumOff val="50000"/>
                  </a:schemeClr>
                </a:solidFill>
                <a:effectLst/>
              </a:rPr>
              <a:t>, cum </a:t>
            </a:r>
            <a:r>
              <a:rPr kumimoji="0" lang="en-US" sz="1400" b="0" i="0" u="none" strike="noStrike" cap="none" normalizeH="0" baseline="0" dirty="0" err="1">
                <a:ln>
                  <a:noFill/>
                </a:ln>
                <a:solidFill>
                  <a:schemeClr val="tx1">
                    <a:lumMod val="50000"/>
                    <a:lumOff val="50000"/>
                  </a:schemeClr>
                </a:solidFill>
                <a:effectLst/>
              </a:rPr>
              <a:t>ar</a:t>
            </a:r>
            <a:r>
              <a:rPr kumimoji="0" lang="en-US" sz="1400" b="0" i="0" u="none" strike="noStrike" cap="none" normalizeH="0" baseline="0" dirty="0">
                <a:ln>
                  <a:noFill/>
                </a:ln>
                <a:solidFill>
                  <a:schemeClr val="tx1">
                    <a:lumMod val="50000"/>
                    <a:lumOff val="50000"/>
                  </a:schemeClr>
                </a:solidFill>
                <a:effectLst/>
              </a:rPr>
              <a:t> fi DOSBox.</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4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400" b="1" i="0" u="none" strike="noStrike" cap="none" normalizeH="0" baseline="0" dirty="0" err="1">
                <a:ln>
                  <a:noFill/>
                </a:ln>
                <a:solidFill>
                  <a:srgbClr val="C00000"/>
                </a:solidFill>
                <a:effectLst/>
                <a:latin typeface="Arial" panose="020B0604020202020204" pitchFamily="34" charset="0"/>
              </a:rPr>
              <a:t>Securitatea</a:t>
            </a:r>
            <a:r>
              <a:rPr kumimoji="0" lang="en-US" sz="1400" b="0" i="0" u="none" strike="noStrike" cap="none" normalizeH="0" baseline="0" dirty="0">
                <a:ln>
                  <a:noFill/>
                </a:ln>
                <a:solidFill>
                  <a:srgbClr val="C00000"/>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Sistemele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moderne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operare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inclusiv</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Windows,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impun</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restricții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stricte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securitate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izolare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proceselor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limitând</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accesul</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direct la hardware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la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spațiul</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memorie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Aceasta</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înseamnă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că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chiar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dacă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un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fișier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400" b="0" i="0" u="none" strike="noStrike" cap="none" normalizeH="0" baseline="0" dirty="0">
                <a:ln>
                  <a:noFill/>
                </a:ln>
                <a:solidFill>
                  <a:schemeClr val="tx1">
                    <a:lumMod val="50000"/>
                    <a:lumOff val="50000"/>
                  </a:schemeClr>
                </a:solidFill>
                <a:effectLst/>
              </a:rPr>
              <a:t> este </a:t>
            </a:r>
            <a:r>
              <a:rPr kumimoji="0" lang="en-US" sz="1400" b="0" i="0" u="none" strike="noStrike" cap="none" normalizeH="0" baseline="0" dirty="0" err="1">
                <a:ln>
                  <a:noFill/>
                </a:ln>
                <a:solidFill>
                  <a:schemeClr val="tx1">
                    <a:lumMod val="50000"/>
                    <a:lumOff val="50000"/>
                  </a:schemeClr>
                </a:solidFill>
                <a:effectLst/>
              </a:rPr>
              <a:t>executat</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el</a:t>
            </a:r>
            <a:r>
              <a:rPr kumimoji="0" lang="en-US" sz="1400" b="0" i="0" u="none" strike="noStrike" cap="none" normalizeH="0" baseline="0" dirty="0">
                <a:ln>
                  <a:noFill/>
                </a:ln>
                <a:solidFill>
                  <a:schemeClr val="tx1">
                    <a:lumMod val="50000"/>
                    <a:lumOff val="50000"/>
                  </a:schemeClr>
                </a:solidFill>
                <a:effectLst/>
              </a:rPr>
              <a:t> nu </a:t>
            </a:r>
            <a:r>
              <a:rPr kumimoji="0" lang="en-US" sz="1400" b="0" i="0" u="none" strike="noStrike" cap="none" normalizeH="0" baseline="0" dirty="0" err="1">
                <a:ln>
                  <a:noFill/>
                </a:ln>
                <a:solidFill>
                  <a:schemeClr val="tx1">
                    <a:lumMod val="50000"/>
                    <a:lumOff val="50000"/>
                  </a:schemeClr>
                </a:solidFill>
                <a:effectLst/>
              </a:rPr>
              <a:t>va</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avea</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același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nivel</a:t>
            </a:r>
            <a:r>
              <a:rPr kumimoji="0" lang="en-US" sz="1400" b="0" i="0" u="none" strike="noStrike" cap="none" normalizeH="0" baseline="0" dirty="0">
                <a:ln>
                  <a:noFill/>
                </a:ln>
                <a:solidFill>
                  <a:schemeClr val="tx1">
                    <a:lumMod val="50000"/>
                    <a:lumOff val="50000"/>
                  </a:schemeClr>
                </a:solidFill>
                <a:effectLst/>
              </a:rPr>
              <a:t> de </a:t>
            </a:r>
            <a:r>
              <a:rPr kumimoji="0" lang="en-US" sz="1400" b="0" i="0" u="none" strike="noStrike" cap="none" normalizeH="0" baseline="0" dirty="0" err="1">
                <a:ln>
                  <a:noFill/>
                </a:ln>
                <a:solidFill>
                  <a:schemeClr val="tx1">
                    <a:lumMod val="50000"/>
                    <a:lumOff val="50000"/>
                  </a:schemeClr>
                </a:solidFill>
                <a:effectLst/>
              </a:rPr>
              <a:t>acces</a:t>
            </a:r>
            <a:r>
              <a:rPr kumimoji="0" lang="en-US" sz="1400" b="0" i="0" u="none" strike="noStrike" cap="none" normalizeH="0" baseline="0" dirty="0">
                <a:ln>
                  <a:noFill/>
                </a:ln>
                <a:solidFill>
                  <a:schemeClr val="tx1">
                    <a:lumMod val="50000"/>
                    <a:lumOff val="50000"/>
                  </a:schemeClr>
                </a:solidFill>
                <a:effectLst/>
              </a:rPr>
              <a:t> direct la </a:t>
            </a:r>
            <a:r>
              <a:rPr kumimoji="0" lang="en-US" sz="1400" b="0" i="0" u="none" strike="noStrike" cap="none" normalizeH="0" baseline="0" dirty="0" err="1">
                <a:ln>
                  <a:noFill/>
                </a:ln>
                <a:solidFill>
                  <a:schemeClr val="tx1">
                    <a:lumMod val="50000"/>
                    <a:lumOff val="50000"/>
                  </a:schemeClr>
                </a:solidFill>
                <a:effectLst/>
              </a:rPr>
              <a:t>resursele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sistemului</a:t>
            </a:r>
            <a:r>
              <a:rPr kumimoji="0" lang="en-US" sz="1400" b="0" i="0" u="none" strike="noStrike" cap="none" normalizeH="0" baseline="0" dirty="0">
                <a:ln>
                  <a:noFill/>
                </a:ln>
                <a:solidFill>
                  <a:schemeClr val="tx1">
                    <a:lumMod val="50000"/>
                    <a:lumOff val="50000"/>
                  </a:schemeClr>
                </a:solidFill>
                <a:effectLst/>
              </a:rPr>
              <a:t> cum </a:t>
            </a:r>
            <a:r>
              <a:rPr kumimoji="0" lang="en-US" sz="1400" b="0" i="0" u="none" strike="noStrike" cap="none" normalizeH="0" baseline="0" dirty="0" err="1">
                <a:ln>
                  <a:noFill/>
                </a:ln>
                <a:solidFill>
                  <a:schemeClr val="tx1">
                    <a:lumMod val="50000"/>
                    <a:lumOff val="50000"/>
                  </a:schemeClr>
                </a:solidFill>
                <a:effectLst/>
              </a:rPr>
              <a:t>avea</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DOS.</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4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400" b="1" i="0" u="none" strike="noStrike" cap="none" normalizeH="0" baseline="0" dirty="0" err="1">
                <a:ln>
                  <a:noFill/>
                </a:ln>
                <a:solidFill>
                  <a:srgbClr val="C00000"/>
                </a:solidFill>
                <a:effectLst/>
                <a:latin typeface="Arial" panose="020B0604020202020204" pitchFamily="34" charset="0"/>
              </a:rPr>
              <a:t>Compatibilitatea</a:t>
            </a:r>
            <a:r>
              <a:rPr kumimoji="0" lang="en-US" sz="1400" b="1" i="0" u="none" strike="noStrike" cap="none" normalizeH="0" baseline="0" dirty="0">
                <a:ln>
                  <a:noFill/>
                </a:ln>
                <a:solidFill>
                  <a:srgbClr val="C00000"/>
                </a:solidFill>
                <a:effectLst/>
                <a:latin typeface="Arial" panose="020B0604020202020204" pitchFamily="34" charset="0"/>
              </a:rPr>
              <a:t> cu hardware</a:t>
            </a:r>
            <a:r>
              <a:rPr kumimoji="0" lang="en-US" sz="1400" b="0" i="0" u="none" strike="noStrike" cap="none" normalizeH="0" baseline="0" dirty="0">
                <a:ln>
                  <a:noFill/>
                </a:ln>
                <a:solidFill>
                  <a:srgbClr val="C00000"/>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Majoritatea</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hardware-</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ului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modern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mediilor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sistem</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operare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sunt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construite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jurul</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unor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modele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securitate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arhitectură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care nu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mai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suportă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modul</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real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sau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tehnicile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programare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utilizate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fișierele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400" b="0" i="0" u="none" strike="noStrike" cap="none" normalizeH="0" baseline="0" dirty="0">
                <a:ln>
                  <a:noFill/>
                </a:ln>
                <a:solidFill>
                  <a:schemeClr val="tx1">
                    <a:lumMod val="50000"/>
                    <a:lumOff val="50000"/>
                  </a:schemeClr>
                </a:solidFill>
                <a:effectLst/>
              </a:rPr>
              <a: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Deci,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chiar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dacă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teoretic</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poți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plasa</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cod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mașină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într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-un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fișier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și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încerci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să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îl</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execuți</a:t>
            </a:r>
            <a:r>
              <a:rPr kumimoji="0" lang="en-US" sz="1400" b="0" i="0" u="none" strike="noStrike" cap="none" normalizeH="0" baseline="0" dirty="0">
                <a:ln>
                  <a:noFill/>
                </a:ln>
                <a:solidFill>
                  <a:schemeClr val="tx1">
                    <a:lumMod val="50000"/>
                    <a:lumOff val="50000"/>
                  </a:schemeClr>
                </a:solidFill>
                <a:effectLst/>
              </a:rPr>
              <a:t> pe un </a:t>
            </a:r>
            <a:r>
              <a:rPr kumimoji="0" lang="en-US" sz="1400" b="0" i="0" u="none" strike="noStrike" cap="none" normalizeH="0" baseline="0" dirty="0" err="1">
                <a:ln>
                  <a:noFill/>
                </a:ln>
                <a:solidFill>
                  <a:schemeClr val="tx1">
                    <a:lumMod val="50000"/>
                    <a:lumOff val="50000"/>
                  </a:schemeClr>
                </a:solidFill>
                <a:effectLst/>
              </a:rPr>
              <a:t>sistem</a:t>
            </a:r>
            <a:r>
              <a:rPr kumimoji="0" lang="en-US" sz="1400" b="0" i="0" u="none" strike="noStrike" cap="none" normalizeH="0" baseline="0" dirty="0">
                <a:ln>
                  <a:noFill/>
                </a:ln>
                <a:solidFill>
                  <a:schemeClr val="tx1">
                    <a:lumMod val="50000"/>
                    <a:lumOff val="50000"/>
                  </a:schemeClr>
                </a:solidFill>
                <a:effectLst/>
              </a:rPr>
              <a:t> Windows modern, </a:t>
            </a:r>
            <a:r>
              <a:rPr kumimoji="0" lang="en-US" sz="1400" b="0" i="0" u="none" strike="noStrike" cap="none" normalizeH="0" baseline="0" dirty="0" err="1">
                <a:ln>
                  <a:noFill/>
                </a:ln>
                <a:solidFill>
                  <a:schemeClr val="tx1">
                    <a:lumMod val="50000"/>
                    <a:lumOff val="50000"/>
                  </a:schemeClr>
                </a:solidFill>
                <a:effectLst/>
              </a:rPr>
              <a:t>există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mai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multe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straturi</a:t>
            </a:r>
            <a:r>
              <a:rPr kumimoji="0" lang="en-US" sz="1400" b="0" i="0" u="none" strike="noStrike" cap="none" normalizeH="0" baseline="0" dirty="0">
                <a:ln>
                  <a:noFill/>
                </a:ln>
                <a:solidFill>
                  <a:schemeClr val="tx1">
                    <a:lumMod val="50000"/>
                    <a:lumOff val="50000"/>
                  </a:schemeClr>
                </a:solidFill>
                <a:effectLst/>
              </a:rPr>
              <a:t> de </a:t>
            </a:r>
            <a:r>
              <a:rPr kumimoji="0" lang="en-US" sz="1400" b="0" i="0" u="none" strike="noStrike" cap="none" normalizeH="0" baseline="0" dirty="0" err="1">
                <a:ln>
                  <a:noFill/>
                </a:ln>
                <a:solidFill>
                  <a:schemeClr val="tx1">
                    <a:lumMod val="50000"/>
                    <a:lumOff val="50000"/>
                  </a:schemeClr>
                </a:solidFill>
                <a:effectLst/>
              </a:rPr>
              <a:t>compatibilitate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și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securitate</a:t>
            </a:r>
            <a:r>
              <a:rPr kumimoji="0" lang="en-US" sz="1400" b="0" i="0" u="none" strike="noStrike" cap="none" normalizeH="0" baseline="0" dirty="0">
                <a:ln>
                  <a:noFill/>
                </a:ln>
                <a:solidFill>
                  <a:schemeClr val="tx1">
                    <a:lumMod val="50000"/>
                    <a:lumOff val="50000"/>
                  </a:schemeClr>
                </a:solidFill>
                <a:effectLst/>
              </a:rPr>
              <a:t> care </a:t>
            </a:r>
            <a:r>
              <a:rPr kumimoji="0" lang="en-US" sz="1400" b="0" i="0" u="none" strike="noStrike" cap="none" normalizeH="0" baseline="0" dirty="0" err="1">
                <a:ln>
                  <a:noFill/>
                </a:ln>
                <a:solidFill>
                  <a:schemeClr val="tx1">
                    <a:lumMod val="50000"/>
                    <a:lumOff val="50000"/>
                  </a:schemeClr>
                </a:solidFill>
                <a:effectLst/>
              </a:rPr>
              <a:t>vor</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influența</a:t>
            </a:r>
            <a:r>
              <a:rPr kumimoji="0" lang="en-US" sz="1400" b="0" i="0" u="none" strike="noStrike" cap="none" normalizeH="0" baseline="0" dirty="0">
                <a:ln>
                  <a:noFill/>
                </a:ln>
                <a:solidFill>
                  <a:schemeClr val="tx1">
                    <a:lumMod val="50000"/>
                    <a:lumOff val="50000"/>
                  </a:schemeClr>
                </a:solidFill>
                <a:effectLst/>
              </a:rPr>
              <a:t> cum (</a:t>
            </a:r>
            <a:r>
              <a:rPr kumimoji="0" lang="en-US" sz="1400" b="0" i="0" u="none" strike="noStrike" cap="none" normalizeH="0" baseline="0" dirty="0" err="1">
                <a:ln>
                  <a:noFill/>
                </a:ln>
                <a:solidFill>
                  <a:schemeClr val="tx1">
                    <a:lumMod val="50000"/>
                    <a:lumOff val="50000"/>
                  </a:schemeClr>
                </a:solidFill>
                <a:effectLst/>
              </a:rPr>
              <a:t>și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dacă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acel</a:t>
            </a:r>
            <a:r>
              <a:rPr kumimoji="0" lang="en-US" sz="1400" b="0" i="0" u="none" strike="noStrike" cap="none" normalizeH="0" baseline="0" dirty="0">
                <a:ln>
                  <a:noFill/>
                </a:ln>
                <a:solidFill>
                  <a:schemeClr val="tx1">
                    <a:lumMod val="50000"/>
                    <a:lumOff val="50000"/>
                  </a:schemeClr>
                </a:solidFill>
                <a:effectLst/>
              </a:rPr>
              <a:t> cod </a:t>
            </a:r>
            <a:r>
              <a:rPr kumimoji="0" lang="en-US" sz="1400" b="0" i="0" u="none" strike="noStrike" cap="none" normalizeH="0" baseline="0" dirty="0" err="1">
                <a:ln>
                  <a:noFill/>
                </a:ln>
                <a:solidFill>
                  <a:schemeClr val="tx1">
                    <a:lumMod val="50000"/>
                    <a:lumOff val="50000"/>
                  </a:schemeClr>
                </a:solidFill>
                <a:effectLst/>
              </a:rPr>
              <a:t>va</a:t>
            </a:r>
            <a:r>
              <a:rPr kumimoji="0" lang="en-US" sz="1400" b="0" i="0" u="none" strike="noStrike" cap="none" normalizeH="0" baseline="0" dirty="0">
                <a:ln>
                  <a:noFill/>
                </a:ln>
                <a:solidFill>
                  <a:schemeClr val="tx1">
                    <a:lumMod val="50000"/>
                    <a:lumOff val="50000"/>
                  </a:schemeClr>
                </a:solidFill>
                <a:effectLst/>
              </a:rPr>
              <a:t> fi </a:t>
            </a:r>
            <a:r>
              <a:rPr kumimoji="0" lang="en-US" sz="1400" b="0" i="0" u="none" strike="noStrike" cap="none" normalizeH="0" baseline="0" dirty="0" err="1">
                <a:ln>
                  <a:noFill/>
                </a:ln>
                <a:solidFill>
                  <a:schemeClr val="tx1">
                    <a:lumMod val="50000"/>
                    <a:lumOff val="50000"/>
                  </a:schemeClr>
                </a:solidFill>
                <a:effectLst/>
              </a:rPr>
              <a:t>executat</a:t>
            </a:r>
            <a:r>
              <a:rPr kumimoji="0" lang="en-US" sz="1400" b="0" i="0" u="none" strike="noStrike" cap="none" normalizeH="0" baseline="0" dirty="0">
                <a:ln>
                  <a:noFill/>
                </a:ln>
                <a:solidFill>
                  <a:schemeClr val="tx1">
                    <a:lumMod val="50000"/>
                    <a:lumOff val="50000"/>
                  </a:schemeClr>
                </a:solidFill>
                <a:effectLst/>
              </a:rPr>
              <a:t>. Pe un </a:t>
            </a:r>
            <a:r>
              <a:rPr kumimoji="0" lang="en-US" sz="1400" b="0" i="0" u="none" strike="noStrike" cap="none" normalizeH="0" baseline="0" dirty="0" err="1">
                <a:ln>
                  <a:noFill/>
                </a:ln>
                <a:solidFill>
                  <a:schemeClr val="tx1">
                    <a:lumMod val="50000"/>
                    <a:lumOff val="50000"/>
                  </a:schemeClr>
                </a:solidFill>
                <a:effectLst/>
              </a:rPr>
              <a:t>sistem</a:t>
            </a:r>
            <a:r>
              <a:rPr kumimoji="0" lang="en-US" sz="1400" b="0" i="0" u="none" strike="noStrike" cap="none" normalizeH="0" baseline="0" dirty="0">
                <a:ln>
                  <a:noFill/>
                </a:ln>
                <a:solidFill>
                  <a:schemeClr val="tx1">
                    <a:lumMod val="50000"/>
                    <a:lumOff val="50000"/>
                  </a:schemeClr>
                </a:solidFill>
                <a:effectLst/>
              </a:rPr>
              <a:t> de 64 de </a:t>
            </a:r>
            <a:r>
              <a:rPr kumimoji="0" lang="en-US" sz="1400" b="0" i="0" u="none" strike="noStrike" cap="none" normalizeH="0" baseline="0" dirty="0" err="1">
                <a:ln>
                  <a:noFill/>
                </a:ln>
                <a:solidFill>
                  <a:schemeClr val="tx1">
                    <a:lumMod val="50000"/>
                    <a:lumOff val="50000"/>
                  </a:schemeClr>
                </a:solidFill>
                <a:effectLst/>
              </a:rPr>
              <a:t>biți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vei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avea</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nevoie</a:t>
            </a:r>
            <a:r>
              <a:rPr kumimoji="0" lang="en-US" sz="1400" b="0" i="0" u="none" strike="noStrike" cap="none" normalizeH="0" baseline="0" dirty="0">
                <a:ln>
                  <a:noFill/>
                </a:ln>
                <a:solidFill>
                  <a:schemeClr val="tx1">
                    <a:lumMod val="50000"/>
                    <a:lumOff val="50000"/>
                  </a:schemeClr>
                </a:solidFill>
                <a:effectLst/>
              </a:rPr>
              <a:t> de un emulator </a:t>
            </a:r>
            <a:r>
              <a:rPr kumimoji="0" lang="en-US" sz="1400" b="0" i="0" u="none" strike="noStrike" cap="none" normalizeH="0" baseline="0" dirty="0" err="1">
                <a:ln>
                  <a:noFill/>
                </a:ln>
                <a:solidFill>
                  <a:schemeClr val="tx1">
                    <a:lumMod val="50000"/>
                    <a:lumOff val="50000"/>
                  </a:schemeClr>
                </a:solidFill>
                <a:effectLst/>
              </a:rPr>
              <a:t>pentru</a:t>
            </a:r>
            <a:r>
              <a:rPr kumimoji="0" lang="en-US" sz="1400" b="0" i="0" u="none" strike="noStrike" cap="none" normalizeH="0" baseline="0" dirty="0">
                <a:ln>
                  <a:noFill/>
                </a:ln>
                <a:solidFill>
                  <a:schemeClr val="tx1">
                    <a:lumMod val="50000"/>
                    <a:lumOff val="50000"/>
                  </a:schemeClr>
                </a:solidFill>
                <a:effectLst/>
              </a:rPr>
              <a:t> a </a:t>
            </a:r>
            <a:r>
              <a:rPr kumimoji="0" lang="en-US" sz="1400" b="0" i="0" u="none" strike="noStrike" cap="none" normalizeH="0" baseline="0" dirty="0" err="1">
                <a:ln>
                  <a:noFill/>
                </a:ln>
                <a:solidFill>
                  <a:schemeClr val="tx1">
                    <a:lumMod val="50000"/>
                    <a:lumOff val="50000"/>
                  </a:schemeClr>
                </a:solidFill>
                <a:effectLst/>
              </a:rPr>
              <a:t>rula</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fișierele</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.com</a:t>
            </a:r>
            <a:r>
              <a:rPr kumimoji="0" lang="en-US" sz="1400" b="0" i="0" u="none" strike="noStrike" cap="none" normalizeH="0" baseline="0" dirty="0">
                <a:ln>
                  <a:noFill/>
                </a:ln>
                <a:solidFill>
                  <a:schemeClr val="tx1">
                    <a:lumMod val="50000"/>
                    <a:lumOff val="50000"/>
                  </a:schemeClr>
                </a:solidFill>
                <a:effectLs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lumMod val="50000"/>
                  <a:lumOff val="50000"/>
                </a:schemeClr>
              </a:solidFill>
              <a:effectLst/>
              <a:latin typeface="Arial" panose="020B0604020202020204" pitchFamily="34"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22996" y="702157"/>
            <a:ext cx="987812" cy="987812"/>
          </a:xfrm>
          <a:prstGeom prst="rect">
            <a:avLst/>
          </a:prstGeom>
        </p:spPr>
      </p:pic>
    </p:spTree>
    <p:extLst>
      <p:ext uri="{BB962C8B-B14F-4D97-AF65-F5344CB8AC3E}">
        <p14:creationId xmlns:p14="http://schemas.microsoft.com/office/powerpoint/2010/main" val="41254894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108554" y="1640151"/>
            <a:ext cx="10513639" cy="2766528"/>
          </a:xfrm>
        </p:spPr>
        <p:txBody>
          <a:bodyPr>
            <a:normAutofit fontScale="90000"/>
          </a:bodyPr>
          <a:lstStyle/>
          <a:p>
            <a:r>
              <a:rPr lang="en-US" u="sng" dirty="0"/>
              <a:t>C.6.3</a:t>
            </a:r>
            <a:br>
              <a:rPr lang="en-US" dirty="0"/>
            </a:br>
            <a:r>
              <a:rPr lang="en-US" dirty="0" err="1"/>
              <a:t>Tipul</a:t>
            </a:r>
            <a:r>
              <a:rPr lang="en-US" dirty="0"/>
              <a:t> de </a:t>
            </a:r>
            <a:r>
              <a:rPr lang="en-US" dirty="0" err="1"/>
              <a:t>informații</a:t>
            </a:r>
            <a:r>
              <a:rPr lang="en-US" dirty="0"/>
              <a:t>, </a:t>
            </a:r>
            <a:r>
              <a:rPr lang="en-US" dirty="0" err="1"/>
              <a:t>ofuscarea</a:t>
            </a:r>
            <a:r>
              <a:rPr lang="en-US" dirty="0"/>
              <a:t> </a:t>
            </a:r>
            <a:r>
              <a:rPr lang="en-US" dirty="0" err="1"/>
              <a:t>și</a:t>
            </a:r>
            <a:r>
              <a:rPr lang="en-US" dirty="0"/>
              <a:t> </a:t>
            </a:r>
            <a:r>
              <a:rPr lang="en-US" dirty="0" err="1"/>
              <a:t>detectarea</a:t>
            </a:r>
            <a:r>
              <a:rPr lang="en-US" dirty="0"/>
              <a:t> </a:t>
            </a:r>
            <a:r>
              <a:rPr lang="en-US" dirty="0" err="1"/>
              <a:t>criptării</a:t>
            </a:r>
            <a:endParaRPr lang="en-US"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4414454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Cum </a:t>
            </a:r>
            <a:r>
              <a:rPr lang="en-US" dirty="0" err="1"/>
              <a:t>determinăm</a:t>
            </a:r>
            <a:r>
              <a:rPr lang="en-US" dirty="0"/>
              <a:t> </a:t>
            </a:r>
            <a:r>
              <a:rPr lang="en-US" dirty="0" err="1"/>
              <a:t>dacă</a:t>
            </a:r>
            <a:r>
              <a:rPr lang="en-US" dirty="0"/>
              <a:t> </a:t>
            </a:r>
            <a:br>
              <a:rPr lang="en-US" dirty="0"/>
            </a:br>
            <a:r>
              <a:rPr lang="en-US" sz="1800" dirty="0"/>
              <a:t>un </a:t>
            </a:r>
            <a:r>
              <a:rPr lang="en-US" sz="1800" dirty="0" err="1"/>
              <a:t>fișier</a:t>
            </a:r>
            <a:r>
              <a:rPr lang="en-US" sz="1800" dirty="0"/>
              <a:t> este text (human-readable)?</a:t>
            </a:r>
          </a:p>
        </p:txBody>
      </p:sp>
      <p:sp>
        <p:nvSpPr>
          <p:cNvPr id="3" name="Content Placeholder 2"/>
          <p:cNvSpPr>
            <a:spLocks noGrp="1"/>
          </p:cNvSpPr>
          <p:nvPr>
            <p:ph idx="1"/>
          </p:nvPr>
        </p:nvSpPr>
        <p:spPr>
          <a:xfrm>
            <a:off x="653697" y="2052077"/>
            <a:ext cx="11029615" cy="3678303"/>
          </a:xfrm>
        </p:spPr>
        <p:txBody>
          <a:bodyPr>
            <a:normAutofit fontScale="62500" lnSpcReduction="20000"/>
          </a:bodyPr>
          <a:lstStyle/>
          <a:p>
            <a:pPr marL="0" indent="0">
              <a:buNone/>
            </a:pPr>
            <a:r>
              <a:rPr lang="en-US" dirty="0">
                <a:solidFill>
                  <a:schemeClr val="accent5">
                    <a:lumMod val="75000"/>
                  </a:schemeClr>
                </a:solidFill>
              </a:rPr>
              <a:t>1. </a:t>
            </a:r>
            <a:r>
              <a:rPr lang="en-US" dirty="0" err="1">
                <a:solidFill>
                  <a:schemeClr val="accent5">
                    <a:lumMod val="75000"/>
                  </a:schemeClr>
                </a:solidFill>
              </a:rPr>
              <a:t>Verificarea</a:t>
            </a:r>
            <a:r>
              <a:rPr lang="en-US" dirty="0">
                <a:solidFill>
                  <a:schemeClr val="accent5">
                    <a:lumMod val="75000"/>
                  </a:schemeClr>
                </a:solidFill>
              </a:rPr>
              <a:t> </a:t>
            </a:r>
            <a:r>
              <a:rPr lang="en-US" dirty="0" err="1">
                <a:solidFill>
                  <a:schemeClr val="accent5">
                    <a:lumMod val="75000"/>
                  </a:schemeClr>
                </a:solidFill>
              </a:rPr>
              <a:t>Caracterelor</a:t>
            </a:r>
            <a:r>
              <a:rPr lang="en-US" dirty="0">
                <a:solidFill>
                  <a:schemeClr val="accent5">
                    <a:lumMod val="75000"/>
                  </a:schemeClr>
                </a:solidFill>
              </a:rPr>
              <a:t> de Control</a:t>
            </a:r>
          </a:p>
          <a:p>
            <a:pPr marL="0" indent="0">
              <a:buNone/>
            </a:pPr>
            <a:r>
              <a:rPr lang="en-US" dirty="0" err="1"/>
              <a:t>Fișierele</a:t>
            </a:r>
            <a:r>
              <a:rPr lang="en-US" dirty="0"/>
              <a:t> text sunt de </a:t>
            </a:r>
            <a:r>
              <a:rPr lang="en-US" dirty="0" err="1"/>
              <a:t>obicei</a:t>
            </a:r>
            <a:r>
              <a:rPr lang="en-US" dirty="0"/>
              <a:t> </a:t>
            </a:r>
            <a:r>
              <a:rPr lang="en-US" dirty="0" err="1"/>
              <a:t>compuse</a:t>
            </a:r>
            <a:r>
              <a:rPr lang="en-US" dirty="0"/>
              <a:t> din </a:t>
            </a:r>
            <a:r>
              <a:rPr lang="en-US" dirty="0" err="1"/>
              <a:t>caractere</a:t>
            </a:r>
            <a:r>
              <a:rPr lang="en-US" dirty="0"/>
              <a:t> </a:t>
            </a:r>
            <a:r>
              <a:rPr lang="en-US" dirty="0" err="1"/>
              <a:t>imprimabile</a:t>
            </a:r>
            <a:r>
              <a:rPr lang="en-US" dirty="0"/>
              <a:t> </a:t>
            </a:r>
            <a:r>
              <a:rPr lang="en-US" dirty="0" err="1"/>
              <a:t>și</a:t>
            </a:r>
            <a:r>
              <a:rPr lang="en-US" dirty="0"/>
              <a:t> </a:t>
            </a:r>
            <a:r>
              <a:rPr lang="en-US" dirty="0" err="1"/>
              <a:t>câteva</a:t>
            </a:r>
            <a:r>
              <a:rPr lang="en-US" dirty="0"/>
              <a:t> </a:t>
            </a:r>
            <a:r>
              <a:rPr lang="en-US" dirty="0" err="1"/>
              <a:t>caractere</a:t>
            </a:r>
            <a:r>
              <a:rPr lang="en-US" dirty="0"/>
              <a:t> de control </a:t>
            </a:r>
            <a:r>
              <a:rPr lang="en-US" dirty="0" err="1"/>
              <a:t>specifice</a:t>
            </a:r>
            <a:r>
              <a:rPr lang="en-US" dirty="0"/>
              <a:t>, cum </a:t>
            </a:r>
            <a:r>
              <a:rPr lang="en-US" dirty="0" err="1"/>
              <a:t>ar</a:t>
            </a:r>
            <a:r>
              <a:rPr lang="en-US" dirty="0"/>
              <a:t> fi newline (LF, \n, hex 0A) </a:t>
            </a:r>
            <a:r>
              <a:rPr lang="en-US" dirty="0" err="1"/>
              <a:t>sau</a:t>
            </a:r>
            <a:r>
              <a:rPr lang="en-US" dirty="0"/>
              <a:t> carriage return (CR, \r, hex 0D). O </a:t>
            </a:r>
            <a:r>
              <a:rPr lang="en-US" dirty="0" err="1"/>
              <a:t>metodă</a:t>
            </a:r>
            <a:r>
              <a:rPr lang="en-US" dirty="0"/>
              <a:t> </a:t>
            </a:r>
            <a:r>
              <a:rPr lang="en-US" dirty="0" err="1"/>
              <a:t>comună</a:t>
            </a:r>
            <a:r>
              <a:rPr lang="en-US" dirty="0"/>
              <a:t> este </a:t>
            </a:r>
            <a:r>
              <a:rPr lang="en-US" dirty="0" err="1"/>
              <a:t>să</a:t>
            </a:r>
            <a:r>
              <a:rPr lang="en-US" dirty="0"/>
              <a:t> </a:t>
            </a:r>
            <a:r>
              <a:rPr lang="en-US" dirty="0" err="1"/>
              <a:t>verifici</a:t>
            </a:r>
            <a:r>
              <a:rPr lang="en-US" dirty="0"/>
              <a:t> </a:t>
            </a:r>
            <a:r>
              <a:rPr lang="en-US" dirty="0" err="1"/>
              <a:t>dacă</a:t>
            </a:r>
            <a:r>
              <a:rPr lang="en-US" dirty="0"/>
              <a:t> </a:t>
            </a:r>
            <a:r>
              <a:rPr lang="en-US" dirty="0" err="1"/>
              <a:t>fișierul</a:t>
            </a:r>
            <a:r>
              <a:rPr lang="en-US" dirty="0"/>
              <a:t> </a:t>
            </a:r>
            <a:r>
              <a:rPr lang="en-US" dirty="0" err="1"/>
              <a:t>conține</a:t>
            </a:r>
            <a:r>
              <a:rPr lang="en-US" dirty="0"/>
              <a:t> </a:t>
            </a:r>
            <a:r>
              <a:rPr lang="en-US" dirty="0" err="1"/>
              <a:t>în</a:t>
            </a:r>
            <a:r>
              <a:rPr lang="en-US" dirty="0"/>
              <a:t> principal </a:t>
            </a:r>
            <a:r>
              <a:rPr lang="en-US" dirty="0" err="1"/>
              <a:t>caractere</a:t>
            </a:r>
            <a:r>
              <a:rPr lang="en-US" dirty="0"/>
              <a:t> </a:t>
            </a:r>
            <a:r>
              <a:rPr lang="en-US" dirty="0" err="1"/>
              <a:t>imprimabile</a:t>
            </a:r>
            <a:r>
              <a:rPr lang="en-US" dirty="0"/>
              <a:t> (</a:t>
            </a:r>
            <a:r>
              <a:rPr lang="en-US" dirty="0" err="1"/>
              <a:t>în</a:t>
            </a:r>
            <a:r>
              <a:rPr lang="en-US" dirty="0"/>
              <a:t> </a:t>
            </a:r>
            <a:r>
              <a:rPr lang="en-US" dirty="0" err="1"/>
              <a:t>codificarea</a:t>
            </a:r>
            <a:r>
              <a:rPr lang="en-US" dirty="0"/>
              <a:t> ASCII, </a:t>
            </a:r>
            <a:r>
              <a:rPr lang="en-US" dirty="0" err="1"/>
              <a:t>caracterele</a:t>
            </a:r>
            <a:r>
              <a:rPr lang="en-US" dirty="0"/>
              <a:t> </a:t>
            </a:r>
            <a:r>
              <a:rPr lang="en-US" dirty="0" err="1"/>
              <a:t>imprimabile</a:t>
            </a:r>
            <a:r>
              <a:rPr lang="en-US" dirty="0"/>
              <a:t> sunt </a:t>
            </a:r>
            <a:r>
              <a:rPr lang="en-US" dirty="0" err="1"/>
              <a:t>în</a:t>
            </a:r>
            <a:r>
              <a:rPr lang="en-US" dirty="0"/>
              <a:t> </a:t>
            </a:r>
            <a:r>
              <a:rPr lang="en-US" dirty="0" err="1"/>
              <a:t>intervalul</a:t>
            </a:r>
            <a:r>
              <a:rPr lang="en-US" dirty="0"/>
              <a:t> hex 20 </a:t>
            </a:r>
            <a:r>
              <a:rPr lang="en-US" dirty="0" err="1"/>
              <a:t>până</a:t>
            </a:r>
            <a:r>
              <a:rPr lang="en-US" dirty="0"/>
              <a:t> la 7E, plus 0A </a:t>
            </a:r>
            <a:r>
              <a:rPr lang="en-US" dirty="0" err="1"/>
              <a:t>și</a:t>
            </a:r>
            <a:r>
              <a:rPr lang="en-US" dirty="0"/>
              <a:t> 0D </a:t>
            </a:r>
            <a:r>
              <a:rPr lang="en-US" dirty="0" err="1"/>
              <a:t>pentru</a:t>
            </a:r>
            <a:r>
              <a:rPr lang="en-US" dirty="0"/>
              <a:t> </a:t>
            </a:r>
            <a:r>
              <a:rPr lang="en-US" dirty="0" err="1"/>
              <a:t>noi</a:t>
            </a:r>
            <a:r>
              <a:rPr lang="en-US" dirty="0"/>
              <a:t> </a:t>
            </a:r>
            <a:r>
              <a:rPr lang="en-US" dirty="0" err="1"/>
              <a:t>linii</a:t>
            </a:r>
            <a:r>
              <a:rPr lang="en-US" dirty="0"/>
              <a:t> </a:t>
            </a:r>
            <a:r>
              <a:rPr lang="en-US" dirty="0" err="1"/>
              <a:t>și</a:t>
            </a:r>
            <a:r>
              <a:rPr lang="en-US" dirty="0"/>
              <a:t> </a:t>
            </a:r>
            <a:r>
              <a:rPr lang="en-US" dirty="0" err="1"/>
              <a:t>întoarcere</a:t>
            </a:r>
            <a:r>
              <a:rPr lang="en-US" dirty="0"/>
              <a:t> la </a:t>
            </a:r>
            <a:r>
              <a:rPr lang="en-US" dirty="0" err="1"/>
              <a:t>începutul</a:t>
            </a:r>
            <a:r>
              <a:rPr lang="en-US" dirty="0"/>
              <a:t> </a:t>
            </a:r>
            <a:r>
              <a:rPr lang="en-US" dirty="0" err="1"/>
              <a:t>liniei</a:t>
            </a:r>
            <a:r>
              <a:rPr lang="en-US" dirty="0"/>
              <a:t>) </a:t>
            </a:r>
            <a:r>
              <a:rPr lang="en-US" dirty="0" err="1"/>
              <a:t>și</a:t>
            </a:r>
            <a:r>
              <a:rPr lang="en-US" dirty="0"/>
              <a:t> </a:t>
            </a:r>
            <a:r>
              <a:rPr lang="en-US" dirty="0" err="1"/>
              <a:t>să</a:t>
            </a:r>
            <a:r>
              <a:rPr lang="en-US" dirty="0"/>
              <a:t> ai un </a:t>
            </a:r>
            <a:r>
              <a:rPr lang="en-US" dirty="0" err="1"/>
              <a:t>număr</a:t>
            </a:r>
            <a:r>
              <a:rPr lang="en-US" dirty="0"/>
              <a:t> </a:t>
            </a:r>
            <a:r>
              <a:rPr lang="en-US" dirty="0" err="1"/>
              <a:t>foarte</a:t>
            </a:r>
            <a:r>
              <a:rPr lang="en-US" dirty="0"/>
              <a:t> mic </a:t>
            </a:r>
            <a:r>
              <a:rPr lang="en-US" dirty="0" err="1"/>
              <a:t>sau</a:t>
            </a:r>
            <a:r>
              <a:rPr lang="en-US" dirty="0"/>
              <a:t> </a:t>
            </a:r>
            <a:r>
              <a:rPr lang="en-US" dirty="0" err="1"/>
              <a:t>deloc</a:t>
            </a:r>
            <a:r>
              <a:rPr lang="en-US" dirty="0"/>
              <a:t> de </a:t>
            </a:r>
            <a:r>
              <a:rPr lang="en-US" dirty="0" err="1"/>
              <a:t>caractere</a:t>
            </a:r>
            <a:r>
              <a:rPr lang="en-US" dirty="0"/>
              <a:t> din afara </a:t>
            </a:r>
            <a:r>
              <a:rPr lang="en-US" dirty="0" err="1"/>
              <a:t>acestui</a:t>
            </a:r>
            <a:r>
              <a:rPr lang="en-US" dirty="0"/>
              <a:t> interval.</a:t>
            </a:r>
          </a:p>
          <a:p>
            <a:pPr marL="0" indent="0">
              <a:buNone/>
            </a:pPr>
            <a:r>
              <a:rPr lang="en-US" dirty="0">
                <a:solidFill>
                  <a:schemeClr val="accent5">
                    <a:lumMod val="75000"/>
                  </a:schemeClr>
                </a:solidFill>
              </a:rPr>
              <a:t>2. </a:t>
            </a:r>
            <a:r>
              <a:rPr lang="en-US" dirty="0" err="1">
                <a:solidFill>
                  <a:schemeClr val="accent5">
                    <a:lumMod val="75000"/>
                  </a:schemeClr>
                </a:solidFill>
              </a:rPr>
              <a:t>Verificarea</a:t>
            </a:r>
            <a:r>
              <a:rPr lang="en-US" dirty="0">
                <a:solidFill>
                  <a:schemeClr val="accent5">
                    <a:lumMod val="75000"/>
                  </a:schemeClr>
                </a:solidFill>
              </a:rPr>
              <a:t> </a:t>
            </a:r>
            <a:r>
              <a:rPr lang="en-US" dirty="0" err="1">
                <a:solidFill>
                  <a:schemeClr val="accent5">
                    <a:lumMod val="75000"/>
                  </a:schemeClr>
                </a:solidFill>
              </a:rPr>
              <a:t>Prezenței</a:t>
            </a:r>
            <a:r>
              <a:rPr lang="en-US" dirty="0">
                <a:solidFill>
                  <a:schemeClr val="accent5">
                    <a:lumMod val="75000"/>
                  </a:schemeClr>
                </a:solidFill>
              </a:rPr>
              <a:t> </a:t>
            </a:r>
            <a:r>
              <a:rPr lang="en-US" dirty="0" err="1">
                <a:solidFill>
                  <a:schemeClr val="accent5">
                    <a:lumMod val="75000"/>
                  </a:schemeClr>
                </a:solidFill>
              </a:rPr>
              <a:t>Caracterelor</a:t>
            </a:r>
            <a:r>
              <a:rPr lang="en-US" dirty="0">
                <a:solidFill>
                  <a:schemeClr val="accent5">
                    <a:lumMod val="75000"/>
                  </a:schemeClr>
                </a:solidFill>
              </a:rPr>
              <a:t> Non-Text</a:t>
            </a:r>
          </a:p>
          <a:p>
            <a:pPr marL="0" indent="0">
              <a:buNone/>
            </a:pPr>
            <a:r>
              <a:rPr lang="en-US" dirty="0" err="1"/>
              <a:t>Fișierele</a:t>
            </a:r>
            <a:r>
              <a:rPr lang="en-US" dirty="0"/>
              <a:t> </a:t>
            </a:r>
            <a:r>
              <a:rPr lang="en-US" dirty="0" err="1"/>
              <a:t>binare</a:t>
            </a:r>
            <a:r>
              <a:rPr lang="en-US" dirty="0"/>
              <a:t> </a:t>
            </a:r>
            <a:r>
              <a:rPr lang="en-US" dirty="0" err="1"/>
              <a:t>vor</a:t>
            </a:r>
            <a:r>
              <a:rPr lang="en-US" dirty="0"/>
              <a:t> </a:t>
            </a:r>
            <a:r>
              <a:rPr lang="en-US" dirty="0" err="1"/>
              <a:t>conține</a:t>
            </a:r>
            <a:r>
              <a:rPr lang="en-US" dirty="0"/>
              <a:t> </a:t>
            </a:r>
            <a:r>
              <a:rPr lang="en-US" dirty="0" err="1"/>
              <a:t>adesea</a:t>
            </a:r>
            <a:r>
              <a:rPr lang="en-US" dirty="0"/>
              <a:t> un </a:t>
            </a:r>
            <a:r>
              <a:rPr lang="en-US" dirty="0" err="1"/>
              <a:t>număr</a:t>
            </a:r>
            <a:r>
              <a:rPr lang="en-US" dirty="0"/>
              <a:t> mare de </a:t>
            </a:r>
            <a:r>
              <a:rPr lang="en-US" dirty="0" err="1"/>
              <a:t>caractere</a:t>
            </a:r>
            <a:r>
              <a:rPr lang="en-US" dirty="0"/>
              <a:t> </a:t>
            </a:r>
            <a:r>
              <a:rPr lang="en-US" dirty="0" err="1"/>
              <a:t>în</a:t>
            </a:r>
            <a:r>
              <a:rPr lang="en-US" dirty="0"/>
              <a:t> afara </a:t>
            </a:r>
            <a:r>
              <a:rPr lang="en-US" dirty="0" err="1"/>
              <a:t>intervalului</a:t>
            </a:r>
            <a:r>
              <a:rPr lang="en-US" dirty="0"/>
              <a:t> de </a:t>
            </a:r>
            <a:r>
              <a:rPr lang="en-US" dirty="0" err="1"/>
              <a:t>caractere</a:t>
            </a:r>
            <a:r>
              <a:rPr lang="en-US" dirty="0"/>
              <a:t> </a:t>
            </a:r>
            <a:r>
              <a:rPr lang="en-US" dirty="0" err="1"/>
              <a:t>imprimabile</a:t>
            </a:r>
            <a:r>
              <a:rPr lang="en-US" dirty="0"/>
              <a:t> ASCII. </a:t>
            </a:r>
            <a:r>
              <a:rPr lang="en-US" dirty="0" err="1"/>
              <a:t>Dacă</a:t>
            </a:r>
            <a:r>
              <a:rPr lang="en-US" dirty="0"/>
              <a:t> </a:t>
            </a:r>
            <a:r>
              <a:rPr lang="en-US" dirty="0" err="1"/>
              <a:t>găsești</a:t>
            </a:r>
            <a:r>
              <a:rPr lang="en-US" dirty="0"/>
              <a:t> o </a:t>
            </a:r>
            <a:r>
              <a:rPr lang="en-US" dirty="0" err="1"/>
              <a:t>cantitate</a:t>
            </a:r>
            <a:r>
              <a:rPr lang="en-US" dirty="0"/>
              <a:t> </a:t>
            </a:r>
            <a:r>
              <a:rPr lang="en-US" dirty="0" err="1"/>
              <a:t>semnificativă</a:t>
            </a:r>
            <a:r>
              <a:rPr lang="en-US" dirty="0"/>
              <a:t> de date </a:t>
            </a:r>
            <a:r>
              <a:rPr lang="en-US" dirty="0" err="1"/>
              <a:t>în</a:t>
            </a:r>
            <a:r>
              <a:rPr lang="en-US" dirty="0"/>
              <a:t> afara </a:t>
            </a:r>
            <a:r>
              <a:rPr lang="en-US" dirty="0" err="1"/>
              <a:t>intervalului</a:t>
            </a:r>
            <a:r>
              <a:rPr lang="en-US" dirty="0"/>
              <a:t> 20-7E, 0A, </a:t>
            </a:r>
            <a:r>
              <a:rPr lang="en-US" dirty="0" err="1"/>
              <a:t>și</a:t>
            </a:r>
            <a:r>
              <a:rPr lang="en-US" dirty="0"/>
              <a:t> 0D </a:t>
            </a:r>
            <a:r>
              <a:rPr lang="en-US" dirty="0" err="1"/>
              <a:t>într</a:t>
            </a:r>
            <a:r>
              <a:rPr lang="en-US" dirty="0"/>
              <a:t>-un </a:t>
            </a:r>
            <a:r>
              <a:rPr lang="en-US" dirty="0" err="1"/>
              <a:t>eșantion</a:t>
            </a:r>
            <a:r>
              <a:rPr lang="en-US" dirty="0"/>
              <a:t> de date din </a:t>
            </a:r>
            <a:r>
              <a:rPr lang="en-US" dirty="0" err="1"/>
              <a:t>fișier</a:t>
            </a:r>
            <a:r>
              <a:rPr lang="en-US" dirty="0"/>
              <a:t>, este </a:t>
            </a:r>
            <a:r>
              <a:rPr lang="en-US" dirty="0" err="1"/>
              <a:t>probabil</a:t>
            </a:r>
            <a:r>
              <a:rPr lang="en-US" dirty="0"/>
              <a:t> ca </a:t>
            </a:r>
            <a:r>
              <a:rPr lang="en-US" dirty="0" err="1"/>
              <a:t>fișierul</a:t>
            </a:r>
            <a:r>
              <a:rPr lang="en-US" dirty="0"/>
              <a:t> </a:t>
            </a:r>
            <a:r>
              <a:rPr lang="en-US" dirty="0" err="1"/>
              <a:t>să</a:t>
            </a:r>
            <a:r>
              <a:rPr lang="en-US" dirty="0"/>
              <a:t> fie </a:t>
            </a:r>
            <a:r>
              <a:rPr lang="en-US" dirty="0" err="1"/>
              <a:t>binar</a:t>
            </a:r>
            <a:r>
              <a:rPr lang="en-US" dirty="0"/>
              <a:t>.</a:t>
            </a:r>
          </a:p>
          <a:p>
            <a:pPr marL="0" indent="0">
              <a:buNone/>
            </a:pPr>
            <a:r>
              <a:rPr lang="en-US" dirty="0">
                <a:solidFill>
                  <a:schemeClr val="accent5">
                    <a:lumMod val="75000"/>
                  </a:schemeClr>
                </a:solidFill>
              </a:rPr>
              <a:t>3. </a:t>
            </a:r>
            <a:r>
              <a:rPr lang="en-US" dirty="0" err="1">
                <a:solidFill>
                  <a:schemeClr val="accent5">
                    <a:lumMod val="75000"/>
                  </a:schemeClr>
                </a:solidFill>
              </a:rPr>
              <a:t>Verificarea</a:t>
            </a:r>
            <a:r>
              <a:rPr lang="en-US" dirty="0">
                <a:solidFill>
                  <a:schemeClr val="accent5">
                    <a:lumMod val="75000"/>
                  </a:schemeClr>
                </a:solidFill>
              </a:rPr>
              <a:t> </a:t>
            </a:r>
            <a:r>
              <a:rPr lang="en-US" dirty="0" err="1">
                <a:solidFill>
                  <a:schemeClr val="accent5">
                    <a:lumMod val="75000"/>
                  </a:schemeClr>
                </a:solidFill>
              </a:rPr>
              <a:t>Antetului</a:t>
            </a:r>
            <a:r>
              <a:rPr lang="en-US" dirty="0">
                <a:solidFill>
                  <a:schemeClr val="accent5">
                    <a:lumMod val="75000"/>
                  </a:schemeClr>
                </a:solidFill>
              </a:rPr>
              <a:t> </a:t>
            </a:r>
            <a:r>
              <a:rPr lang="en-US" dirty="0" err="1">
                <a:solidFill>
                  <a:schemeClr val="accent5">
                    <a:lumMod val="75000"/>
                  </a:schemeClr>
                </a:solidFill>
              </a:rPr>
              <a:t>Fișierului</a:t>
            </a:r>
            <a:endParaRPr lang="en-US" dirty="0">
              <a:solidFill>
                <a:schemeClr val="accent5">
                  <a:lumMod val="75000"/>
                </a:schemeClr>
              </a:solidFill>
            </a:endParaRPr>
          </a:p>
          <a:p>
            <a:pPr marL="0" indent="0">
              <a:buNone/>
            </a:pPr>
            <a:r>
              <a:rPr lang="en-US" dirty="0" err="1"/>
              <a:t>Unele</a:t>
            </a:r>
            <a:r>
              <a:rPr lang="en-US" dirty="0"/>
              <a:t> </a:t>
            </a:r>
            <a:r>
              <a:rPr lang="en-US" dirty="0" err="1"/>
              <a:t>fișiere</a:t>
            </a:r>
            <a:r>
              <a:rPr lang="en-US" dirty="0"/>
              <a:t> </a:t>
            </a:r>
            <a:r>
              <a:rPr lang="en-US" dirty="0" err="1"/>
              <a:t>binare</a:t>
            </a:r>
            <a:r>
              <a:rPr lang="en-US" dirty="0"/>
              <a:t> </a:t>
            </a:r>
            <a:r>
              <a:rPr lang="en-US" dirty="0" err="1"/>
              <a:t>încep</a:t>
            </a:r>
            <a:r>
              <a:rPr lang="en-US" dirty="0"/>
              <a:t> cu </a:t>
            </a:r>
            <a:r>
              <a:rPr lang="en-US" dirty="0" err="1"/>
              <a:t>semnături</a:t>
            </a:r>
            <a:r>
              <a:rPr lang="en-US" dirty="0"/>
              <a:t> </a:t>
            </a:r>
            <a:r>
              <a:rPr lang="en-US" dirty="0" err="1"/>
              <a:t>specifice</a:t>
            </a:r>
            <a:r>
              <a:rPr lang="en-US" dirty="0"/>
              <a:t> (magic numbers), cum am </a:t>
            </a:r>
            <a:r>
              <a:rPr lang="en-US" dirty="0" err="1"/>
              <a:t>menționat</a:t>
            </a:r>
            <a:r>
              <a:rPr lang="en-US" dirty="0"/>
              <a:t> anterior. </a:t>
            </a:r>
            <a:r>
              <a:rPr lang="en-US" dirty="0" err="1"/>
              <a:t>Poți</a:t>
            </a:r>
            <a:r>
              <a:rPr lang="en-US" dirty="0"/>
              <a:t> </a:t>
            </a:r>
            <a:r>
              <a:rPr lang="en-US" dirty="0" err="1"/>
              <a:t>verifica</a:t>
            </a:r>
            <a:r>
              <a:rPr lang="en-US" dirty="0"/>
              <a:t> </a:t>
            </a:r>
            <a:r>
              <a:rPr lang="en-US" dirty="0" err="1"/>
              <a:t>primele</a:t>
            </a:r>
            <a:r>
              <a:rPr lang="en-US" dirty="0"/>
              <a:t> </a:t>
            </a:r>
            <a:r>
              <a:rPr lang="en-US" dirty="0" err="1"/>
              <a:t>câteva</a:t>
            </a:r>
            <a:r>
              <a:rPr lang="en-US" dirty="0"/>
              <a:t> </a:t>
            </a:r>
            <a:r>
              <a:rPr lang="en-US" dirty="0" err="1"/>
              <a:t>octeți</a:t>
            </a:r>
            <a:r>
              <a:rPr lang="en-US" dirty="0"/>
              <a:t> ai </a:t>
            </a:r>
            <a:r>
              <a:rPr lang="en-US" dirty="0" err="1"/>
              <a:t>fișierului</a:t>
            </a:r>
            <a:r>
              <a:rPr lang="en-US" dirty="0"/>
              <a:t> </a:t>
            </a:r>
            <a:r>
              <a:rPr lang="en-US" dirty="0" err="1"/>
              <a:t>pentru</a:t>
            </a:r>
            <a:r>
              <a:rPr lang="en-US" dirty="0"/>
              <a:t> </a:t>
            </a:r>
            <a:r>
              <a:rPr lang="en-US" dirty="0" err="1"/>
              <a:t>aceste</a:t>
            </a:r>
            <a:r>
              <a:rPr lang="en-US" dirty="0"/>
              <a:t> </a:t>
            </a:r>
            <a:r>
              <a:rPr lang="en-US" dirty="0" err="1"/>
              <a:t>semnături</a:t>
            </a:r>
            <a:r>
              <a:rPr lang="en-US" dirty="0"/>
              <a:t> </a:t>
            </a:r>
            <a:r>
              <a:rPr lang="en-US" dirty="0" err="1"/>
              <a:t>pentru</a:t>
            </a:r>
            <a:r>
              <a:rPr lang="en-US" dirty="0"/>
              <a:t> a </a:t>
            </a:r>
            <a:r>
              <a:rPr lang="en-US" dirty="0" err="1"/>
              <a:t>identifica</a:t>
            </a:r>
            <a:r>
              <a:rPr lang="en-US" dirty="0"/>
              <a:t> rapid </a:t>
            </a:r>
            <a:r>
              <a:rPr lang="en-US" dirty="0" err="1"/>
              <a:t>dacă</a:t>
            </a:r>
            <a:r>
              <a:rPr lang="en-US" dirty="0"/>
              <a:t> </a:t>
            </a:r>
            <a:r>
              <a:rPr lang="en-US" dirty="0" err="1"/>
              <a:t>fișierul</a:t>
            </a:r>
            <a:r>
              <a:rPr lang="en-US" dirty="0"/>
              <a:t> este de un tip </a:t>
            </a:r>
            <a:r>
              <a:rPr lang="en-US" dirty="0" err="1"/>
              <a:t>cunoscut</a:t>
            </a:r>
            <a:r>
              <a:rPr lang="en-US" dirty="0"/>
              <a:t> non-text (de </a:t>
            </a:r>
            <a:r>
              <a:rPr lang="en-US" dirty="0" err="1"/>
              <a:t>exemplu</a:t>
            </a:r>
            <a:r>
              <a:rPr lang="en-US" dirty="0"/>
              <a:t>, </a:t>
            </a:r>
            <a:r>
              <a:rPr lang="en-US" dirty="0" err="1"/>
              <a:t>imagini</a:t>
            </a:r>
            <a:r>
              <a:rPr lang="en-US" dirty="0"/>
              <a:t>, </a:t>
            </a:r>
            <a:r>
              <a:rPr lang="en-US" dirty="0" err="1"/>
              <a:t>arhive</a:t>
            </a:r>
            <a:r>
              <a:rPr lang="en-US" dirty="0"/>
              <a:t>, </a:t>
            </a:r>
            <a:r>
              <a:rPr lang="en-US" dirty="0" err="1"/>
              <a:t>executabile</a:t>
            </a:r>
            <a:r>
              <a:rPr lang="en-US" dirty="0"/>
              <a:t>).</a:t>
            </a:r>
          </a:p>
          <a:p>
            <a:pPr marL="0" indent="0">
              <a:buNone/>
            </a:pPr>
            <a:r>
              <a:rPr lang="en-US" dirty="0">
                <a:solidFill>
                  <a:schemeClr val="accent5">
                    <a:lumMod val="75000"/>
                  </a:schemeClr>
                </a:solidFill>
              </a:rPr>
              <a:t>4. </a:t>
            </a:r>
            <a:r>
              <a:rPr lang="en-US" dirty="0" err="1">
                <a:solidFill>
                  <a:schemeClr val="accent5">
                    <a:lumMod val="75000"/>
                  </a:schemeClr>
                </a:solidFill>
              </a:rPr>
              <a:t>Utilizarea</a:t>
            </a:r>
            <a:r>
              <a:rPr lang="en-US" dirty="0">
                <a:solidFill>
                  <a:schemeClr val="accent5">
                    <a:lumMod val="75000"/>
                  </a:schemeClr>
                </a:solidFill>
              </a:rPr>
              <a:t> </a:t>
            </a:r>
            <a:r>
              <a:rPr lang="en-US" dirty="0" err="1">
                <a:solidFill>
                  <a:schemeClr val="accent5">
                    <a:lumMod val="75000"/>
                  </a:schemeClr>
                </a:solidFill>
              </a:rPr>
              <a:t>Utilitarelor</a:t>
            </a:r>
            <a:r>
              <a:rPr lang="en-US" dirty="0">
                <a:solidFill>
                  <a:schemeClr val="accent5">
                    <a:lumMod val="75000"/>
                  </a:schemeClr>
                </a:solidFill>
              </a:rPr>
              <a:t> </a:t>
            </a:r>
            <a:r>
              <a:rPr lang="en-US" dirty="0" err="1">
                <a:solidFill>
                  <a:schemeClr val="accent5">
                    <a:lumMod val="75000"/>
                  </a:schemeClr>
                </a:solidFill>
              </a:rPr>
              <a:t>Sistemului</a:t>
            </a:r>
            <a:endParaRPr lang="en-US" dirty="0">
              <a:solidFill>
                <a:schemeClr val="accent5">
                  <a:lumMod val="75000"/>
                </a:schemeClr>
              </a:solidFill>
            </a:endParaRPr>
          </a:p>
          <a:p>
            <a:pPr marL="0" indent="0">
              <a:buNone/>
            </a:pPr>
            <a:r>
              <a:rPr lang="en-US" dirty="0" err="1"/>
              <a:t>Sistemele</a:t>
            </a:r>
            <a:r>
              <a:rPr lang="en-US" dirty="0"/>
              <a:t> de </a:t>
            </a:r>
            <a:r>
              <a:rPr lang="en-US" dirty="0" err="1"/>
              <a:t>operare</a:t>
            </a:r>
            <a:r>
              <a:rPr lang="en-US" dirty="0"/>
              <a:t> </a:t>
            </a:r>
            <a:r>
              <a:rPr lang="en-US" dirty="0" err="1"/>
              <a:t>oferă</a:t>
            </a:r>
            <a:r>
              <a:rPr lang="en-US" dirty="0"/>
              <a:t> </a:t>
            </a:r>
            <a:r>
              <a:rPr lang="en-US" dirty="0" err="1"/>
              <a:t>adesea</a:t>
            </a:r>
            <a:r>
              <a:rPr lang="en-US" dirty="0"/>
              <a:t> </a:t>
            </a:r>
            <a:r>
              <a:rPr lang="en-US" dirty="0" err="1"/>
              <a:t>utilitare</a:t>
            </a:r>
            <a:r>
              <a:rPr lang="en-US" dirty="0"/>
              <a:t> care pot </a:t>
            </a:r>
            <a:r>
              <a:rPr lang="en-US" dirty="0" err="1"/>
              <a:t>ajuta</a:t>
            </a:r>
            <a:r>
              <a:rPr lang="en-US" dirty="0"/>
              <a:t> la </a:t>
            </a:r>
            <a:r>
              <a:rPr lang="en-US" dirty="0" err="1"/>
              <a:t>identificarea</a:t>
            </a:r>
            <a:r>
              <a:rPr lang="en-US" dirty="0"/>
              <a:t> </a:t>
            </a:r>
            <a:r>
              <a:rPr lang="en-US" dirty="0" err="1"/>
              <a:t>tipului</a:t>
            </a:r>
            <a:r>
              <a:rPr lang="en-US" dirty="0"/>
              <a:t> de </a:t>
            </a:r>
            <a:r>
              <a:rPr lang="en-US" dirty="0" err="1"/>
              <a:t>fișier</a:t>
            </a:r>
            <a:r>
              <a:rPr lang="en-US" dirty="0"/>
              <a:t>. De </a:t>
            </a:r>
            <a:r>
              <a:rPr lang="en-US" dirty="0" err="1"/>
              <a:t>exemplu</a:t>
            </a:r>
            <a:r>
              <a:rPr lang="en-US" dirty="0"/>
              <a:t>, pe </a:t>
            </a:r>
            <a:r>
              <a:rPr lang="en-US" dirty="0" err="1"/>
              <a:t>sistemele</a:t>
            </a:r>
            <a:r>
              <a:rPr lang="en-US" dirty="0"/>
              <a:t> Unix-like (</a:t>
            </a:r>
            <a:r>
              <a:rPr lang="en-US" dirty="0" err="1"/>
              <a:t>inclusiv</a:t>
            </a:r>
            <a:r>
              <a:rPr lang="en-US" dirty="0"/>
              <a:t> Linux </a:t>
            </a:r>
            <a:r>
              <a:rPr lang="en-US" dirty="0" err="1"/>
              <a:t>și</a:t>
            </a:r>
            <a:r>
              <a:rPr lang="en-US" dirty="0"/>
              <a:t> macOS), </a:t>
            </a:r>
            <a:r>
              <a:rPr lang="en-US" dirty="0" err="1"/>
              <a:t>poți</a:t>
            </a:r>
            <a:r>
              <a:rPr lang="en-US" dirty="0"/>
              <a:t> </a:t>
            </a:r>
            <a:r>
              <a:rPr lang="en-US" dirty="0" err="1"/>
              <a:t>folosi</a:t>
            </a:r>
            <a:r>
              <a:rPr lang="en-US" dirty="0"/>
              <a:t> </a:t>
            </a:r>
            <a:r>
              <a:rPr lang="en-US" dirty="0" err="1"/>
              <a:t>comanda</a:t>
            </a:r>
            <a:r>
              <a:rPr lang="en-US" dirty="0"/>
              <a:t> file </a:t>
            </a:r>
            <a:r>
              <a:rPr lang="en-US" dirty="0" err="1"/>
              <a:t>pentru</a:t>
            </a:r>
            <a:r>
              <a:rPr lang="en-US" dirty="0"/>
              <a:t> a </a:t>
            </a:r>
            <a:r>
              <a:rPr lang="en-US" dirty="0" err="1"/>
              <a:t>analiza</a:t>
            </a:r>
            <a:r>
              <a:rPr lang="en-US" dirty="0"/>
              <a:t> un </a:t>
            </a:r>
            <a:r>
              <a:rPr lang="en-US" dirty="0" err="1"/>
              <a:t>fișier</a:t>
            </a:r>
            <a:r>
              <a:rPr lang="en-US" dirty="0"/>
              <a:t> </a:t>
            </a:r>
            <a:r>
              <a:rPr lang="en-US" dirty="0" err="1"/>
              <a:t>și</a:t>
            </a:r>
            <a:r>
              <a:rPr lang="en-US" dirty="0"/>
              <a:t> a </a:t>
            </a:r>
            <a:r>
              <a:rPr lang="en-US" dirty="0" err="1"/>
              <a:t>obține</a:t>
            </a:r>
            <a:r>
              <a:rPr lang="en-US" dirty="0"/>
              <a:t> o </a:t>
            </a:r>
            <a:r>
              <a:rPr lang="en-US" dirty="0" err="1"/>
              <a:t>descriere</a:t>
            </a:r>
            <a:r>
              <a:rPr lang="en-US" dirty="0"/>
              <a:t> a </a:t>
            </a:r>
            <a:r>
              <a:rPr lang="en-US" dirty="0" err="1"/>
              <a:t>tipului</a:t>
            </a:r>
            <a:r>
              <a:rPr lang="en-US" dirty="0"/>
              <a:t> </a:t>
            </a:r>
            <a:r>
              <a:rPr lang="en-US" dirty="0" err="1"/>
              <a:t>său</a:t>
            </a:r>
            <a:r>
              <a:rPr lang="en-US" dirty="0"/>
              <a:t>, </a:t>
            </a:r>
            <a:r>
              <a:rPr lang="en-US" dirty="0" err="1"/>
              <a:t>bazată</a:t>
            </a:r>
            <a:r>
              <a:rPr lang="en-US" dirty="0"/>
              <a:t> pe </a:t>
            </a:r>
            <a:r>
              <a:rPr lang="en-US" dirty="0" err="1"/>
              <a:t>conținutul</a:t>
            </a:r>
            <a:r>
              <a:rPr lang="en-US" dirty="0"/>
              <a:t> </a:t>
            </a:r>
            <a:r>
              <a:rPr lang="en-US" dirty="0" err="1"/>
              <a:t>său</a:t>
            </a:r>
            <a:r>
              <a:rPr lang="en-US" dirty="0"/>
              <a:t> </a:t>
            </a:r>
            <a:r>
              <a:rPr lang="en-US" dirty="0" err="1"/>
              <a:t>și</a:t>
            </a:r>
            <a:r>
              <a:rPr lang="en-US" dirty="0"/>
              <a:t> pe </a:t>
            </a:r>
            <a:r>
              <a:rPr lang="en-US" dirty="0" err="1"/>
              <a:t>semnăturile</a:t>
            </a:r>
            <a:r>
              <a:rPr lang="en-US" dirty="0"/>
              <a:t> de </a:t>
            </a:r>
            <a:r>
              <a:rPr lang="en-US" dirty="0" err="1"/>
              <a:t>fișiere</a:t>
            </a:r>
            <a:r>
              <a:rPr lang="en-US" dirty="0"/>
              <a:t> </a:t>
            </a:r>
            <a:r>
              <a:rPr lang="en-US" dirty="0" err="1"/>
              <a:t>cunoscute</a:t>
            </a:r>
            <a:r>
              <a:rPr lang="en-US" dirty="0"/>
              <a:t> (file [</a:t>
            </a:r>
            <a:r>
              <a:rPr lang="en-US" dirty="0" err="1"/>
              <a:t>nume_fisier</a:t>
            </a:r>
            <a:r>
              <a:rPr lang="en-US" dirty="0"/>
              <a:t>]).</a:t>
            </a:r>
          </a:p>
          <a:p>
            <a:pPr marL="0" indent="0">
              <a:buNone/>
            </a:pPr>
            <a:r>
              <a:rPr lang="en-US" dirty="0">
                <a:solidFill>
                  <a:schemeClr val="accent5">
                    <a:lumMod val="75000"/>
                  </a:schemeClr>
                </a:solidFill>
              </a:rPr>
              <a:t>5. Tentative de </a:t>
            </a:r>
            <a:r>
              <a:rPr lang="en-US" dirty="0" err="1">
                <a:solidFill>
                  <a:schemeClr val="accent5">
                    <a:lumMod val="75000"/>
                  </a:schemeClr>
                </a:solidFill>
              </a:rPr>
              <a:t>Decodificare</a:t>
            </a:r>
            <a:endParaRPr lang="en-US" dirty="0">
              <a:solidFill>
                <a:schemeClr val="accent5">
                  <a:lumMod val="75000"/>
                </a:schemeClr>
              </a:solidFill>
            </a:endParaRPr>
          </a:p>
          <a:p>
            <a:pPr marL="0" indent="0">
              <a:buNone/>
            </a:pPr>
            <a:r>
              <a:rPr lang="en-US" dirty="0" err="1"/>
              <a:t>Încercarea</a:t>
            </a:r>
            <a:r>
              <a:rPr lang="en-US" dirty="0"/>
              <a:t> de a </a:t>
            </a:r>
            <a:r>
              <a:rPr lang="en-US" dirty="0" err="1"/>
              <a:t>decoda</a:t>
            </a:r>
            <a:r>
              <a:rPr lang="en-US" dirty="0"/>
              <a:t> </a:t>
            </a:r>
            <a:r>
              <a:rPr lang="en-US" dirty="0" err="1"/>
              <a:t>fișierul</a:t>
            </a:r>
            <a:r>
              <a:rPr lang="en-US" dirty="0"/>
              <a:t> </a:t>
            </a:r>
            <a:r>
              <a:rPr lang="en-US" dirty="0" err="1"/>
              <a:t>folosind</a:t>
            </a:r>
            <a:r>
              <a:rPr lang="en-US" dirty="0"/>
              <a:t> </a:t>
            </a:r>
            <a:r>
              <a:rPr lang="en-US" dirty="0" err="1"/>
              <a:t>codificări</a:t>
            </a:r>
            <a:r>
              <a:rPr lang="en-US" dirty="0"/>
              <a:t> de text </a:t>
            </a:r>
            <a:r>
              <a:rPr lang="en-US" dirty="0" err="1"/>
              <a:t>comune</a:t>
            </a:r>
            <a:r>
              <a:rPr lang="en-US" dirty="0"/>
              <a:t> (cum </a:t>
            </a:r>
            <a:r>
              <a:rPr lang="en-US" dirty="0" err="1"/>
              <a:t>ar</a:t>
            </a:r>
            <a:r>
              <a:rPr lang="en-US" dirty="0"/>
              <a:t> fi UTF-8, ASCII) </a:t>
            </a:r>
            <a:r>
              <a:rPr lang="en-US" dirty="0" err="1"/>
              <a:t>și</a:t>
            </a:r>
            <a:r>
              <a:rPr lang="en-US" dirty="0"/>
              <a:t> </a:t>
            </a:r>
            <a:r>
              <a:rPr lang="en-US" dirty="0" err="1"/>
              <a:t>verificarea</a:t>
            </a:r>
            <a:r>
              <a:rPr lang="en-US" dirty="0"/>
              <a:t> </a:t>
            </a:r>
            <a:r>
              <a:rPr lang="en-US" dirty="0" err="1"/>
              <a:t>dacă</a:t>
            </a:r>
            <a:r>
              <a:rPr lang="en-US" dirty="0"/>
              <a:t> </a:t>
            </a:r>
            <a:r>
              <a:rPr lang="en-US" dirty="0" err="1"/>
              <a:t>rezultatul</a:t>
            </a:r>
            <a:r>
              <a:rPr lang="en-US" dirty="0"/>
              <a:t> este </a:t>
            </a:r>
            <a:r>
              <a:rPr lang="en-US" dirty="0" err="1"/>
              <a:t>sensibil</a:t>
            </a:r>
            <a:r>
              <a:rPr lang="en-US" dirty="0"/>
              <a:t> </a:t>
            </a:r>
            <a:r>
              <a:rPr lang="en-US" dirty="0" err="1"/>
              <a:t>poate</a:t>
            </a:r>
            <a:r>
              <a:rPr lang="en-US" dirty="0"/>
              <a:t> </a:t>
            </a:r>
            <a:r>
              <a:rPr lang="en-US" dirty="0" err="1"/>
              <a:t>oferi</a:t>
            </a:r>
            <a:r>
              <a:rPr lang="en-US" dirty="0"/>
              <a:t>, de </a:t>
            </a:r>
            <a:r>
              <a:rPr lang="en-US" dirty="0" err="1"/>
              <a:t>asemenea</a:t>
            </a:r>
            <a:r>
              <a:rPr lang="en-US" dirty="0"/>
              <a:t>, </a:t>
            </a:r>
            <a:r>
              <a:rPr lang="en-US" dirty="0" err="1"/>
              <a:t>indicii</a:t>
            </a:r>
            <a:r>
              <a:rPr lang="en-US" dirty="0"/>
              <a:t>. </a:t>
            </a:r>
            <a:r>
              <a:rPr lang="en-US" dirty="0" err="1"/>
              <a:t>Fișierele</a:t>
            </a:r>
            <a:r>
              <a:rPr lang="en-US" dirty="0"/>
              <a:t> text </a:t>
            </a:r>
            <a:r>
              <a:rPr lang="en-US" dirty="0" err="1"/>
              <a:t>ar</a:t>
            </a:r>
            <a:r>
              <a:rPr lang="en-US" dirty="0"/>
              <a:t> </a:t>
            </a:r>
            <a:r>
              <a:rPr lang="en-US" dirty="0" err="1"/>
              <a:t>trebui</a:t>
            </a:r>
            <a:r>
              <a:rPr lang="en-US" dirty="0"/>
              <a:t> </a:t>
            </a:r>
            <a:r>
              <a:rPr lang="en-US" dirty="0" err="1"/>
              <a:t>să</a:t>
            </a:r>
            <a:r>
              <a:rPr lang="en-US" dirty="0"/>
              <a:t> </a:t>
            </a:r>
            <a:r>
              <a:rPr lang="en-US" dirty="0" err="1"/>
              <a:t>decodeze</a:t>
            </a:r>
            <a:r>
              <a:rPr lang="en-US" dirty="0"/>
              <a:t> </a:t>
            </a:r>
            <a:r>
              <a:rPr lang="en-US" dirty="0" err="1"/>
              <a:t>corect</a:t>
            </a:r>
            <a:r>
              <a:rPr lang="en-US" dirty="0"/>
              <a:t> </a:t>
            </a:r>
            <a:r>
              <a:rPr lang="en-US" dirty="0" err="1"/>
              <a:t>într</a:t>
            </a:r>
            <a:r>
              <a:rPr lang="en-US" dirty="0"/>
              <a:t>-un text </a:t>
            </a:r>
            <a:r>
              <a:rPr lang="en-US" dirty="0" err="1"/>
              <a:t>lizibil</a:t>
            </a:r>
            <a:r>
              <a:rPr lang="en-US" dirty="0"/>
              <a:t>, </a:t>
            </a:r>
            <a:r>
              <a:rPr lang="en-US" dirty="0" err="1"/>
              <a:t>în</a:t>
            </a:r>
            <a:r>
              <a:rPr lang="en-US" dirty="0"/>
              <a:t> </a:t>
            </a:r>
            <a:r>
              <a:rPr lang="en-US" dirty="0" err="1"/>
              <a:t>timp</a:t>
            </a:r>
            <a:r>
              <a:rPr lang="en-US" dirty="0"/>
              <a:t> </a:t>
            </a:r>
            <a:r>
              <a:rPr lang="en-US" dirty="0" err="1"/>
              <a:t>ce</a:t>
            </a:r>
            <a:r>
              <a:rPr lang="en-US" dirty="0"/>
              <a:t> </a:t>
            </a:r>
            <a:r>
              <a:rPr lang="en-US" dirty="0" err="1"/>
              <a:t>fișierele</a:t>
            </a:r>
            <a:r>
              <a:rPr lang="en-US" dirty="0"/>
              <a:t> </a:t>
            </a:r>
            <a:r>
              <a:rPr lang="en-US" dirty="0" err="1"/>
              <a:t>binare</a:t>
            </a:r>
            <a:r>
              <a:rPr lang="en-US" dirty="0"/>
              <a:t> </a:t>
            </a:r>
            <a:r>
              <a:rPr lang="en-US" dirty="0" err="1"/>
              <a:t>adesea</a:t>
            </a:r>
            <a:r>
              <a:rPr lang="en-US" dirty="0"/>
              <a:t> nu </a:t>
            </a:r>
            <a:r>
              <a:rPr lang="en-US" dirty="0" err="1"/>
              <a:t>vor</a:t>
            </a:r>
            <a:r>
              <a:rPr lang="en-US" dirty="0"/>
              <a:t>.</a:t>
            </a:r>
          </a:p>
        </p:txBody>
      </p:sp>
      <p:sp>
        <p:nvSpPr>
          <p:cNvPr id="4" name="Rectangle 3"/>
          <p:cNvSpPr/>
          <p:nvPr/>
        </p:nvSpPr>
        <p:spPr>
          <a:xfrm>
            <a:off x="581191" y="5818308"/>
            <a:ext cx="10873524" cy="646331"/>
          </a:xfrm>
          <a:prstGeom prst="rect">
            <a:avLst/>
          </a:prstGeom>
        </p:spPr>
        <p:txBody>
          <a:bodyPr wrap="square">
            <a:spAutoFit/>
          </a:bodyPr>
          <a:lstStyle/>
          <a:p>
            <a:r>
              <a:rPr lang="en-US" sz="1200" dirty="0" err="1"/>
              <a:t>În</a:t>
            </a:r>
            <a:r>
              <a:rPr lang="en-US" sz="1200" dirty="0"/>
              <a:t> </a:t>
            </a:r>
            <a:r>
              <a:rPr lang="en-US" sz="1200" dirty="0" err="1"/>
              <a:t>practică</a:t>
            </a:r>
            <a:r>
              <a:rPr lang="en-US" sz="1200" dirty="0"/>
              <a:t>, </a:t>
            </a:r>
            <a:r>
              <a:rPr lang="en-US" sz="1200" dirty="0" err="1"/>
              <a:t>combinarea</a:t>
            </a:r>
            <a:r>
              <a:rPr lang="en-US" sz="1200" dirty="0"/>
              <a:t> </a:t>
            </a:r>
            <a:r>
              <a:rPr lang="en-US" sz="1200" dirty="0" err="1"/>
              <a:t>mai</a:t>
            </a:r>
            <a:r>
              <a:rPr lang="en-US" sz="1200" dirty="0"/>
              <a:t> </a:t>
            </a:r>
            <a:r>
              <a:rPr lang="en-US" sz="1200" dirty="0" err="1"/>
              <a:t>multor</a:t>
            </a:r>
            <a:r>
              <a:rPr lang="en-US" sz="1200" dirty="0"/>
              <a:t> </a:t>
            </a:r>
            <a:r>
              <a:rPr lang="en-US" sz="1200" dirty="0" err="1"/>
              <a:t>dintre</a:t>
            </a:r>
            <a:r>
              <a:rPr lang="en-US" sz="1200" dirty="0"/>
              <a:t> </a:t>
            </a:r>
            <a:r>
              <a:rPr lang="en-US" sz="1200" dirty="0" err="1"/>
              <a:t>aceste</a:t>
            </a:r>
            <a:r>
              <a:rPr lang="en-US" sz="1200" dirty="0"/>
              <a:t> </a:t>
            </a:r>
            <a:r>
              <a:rPr lang="en-US" sz="1200" dirty="0" err="1"/>
              <a:t>metode</a:t>
            </a:r>
            <a:r>
              <a:rPr lang="en-US" sz="1200" dirty="0"/>
              <a:t> </a:t>
            </a:r>
            <a:r>
              <a:rPr lang="en-US" sz="1200" dirty="0" err="1"/>
              <a:t>va</a:t>
            </a:r>
            <a:r>
              <a:rPr lang="en-US" sz="1200" dirty="0"/>
              <a:t> </a:t>
            </a:r>
            <a:r>
              <a:rPr lang="en-US" sz="1200" dirty="0" err="1"/>
              <a:t>oferi</a:t>
            </a:r>
            <a:r>
              <a:rPr lang="en-US" sz="1200" dirty="0"/>
              <a:t> </a:t>
            </a:r>
            <a:r>
              <a:rPr lang="en-US" sz="1200" dirty="0" err="1"/>
              <a:t>cele</a:t>
            </a:r>
            <a:r>
              <a:rPr lang="en-US" sz="1200" dirty="0"/>
              <a:t> </a:t>
            </a:r>
            <a:r>
              <a:rPr lang="en-US" sz="1200" dirty="0" err="1"/>
              <a:t>mai</a:t>
            </a:r>
            <a:r>
              <a:rPr lang="en-US" sz="1200" dirty="0"/>
              <a:t> </a:t>
            </a:r>
            <a:r>
              <a:rPr lang="en-US" sz="1200" dirty="0" err="1"/>
              <a:t>bune</a:t>
            </a:r>
            <a:r>
              <a:rPr lang="en-US" sz="1200" dirty="0"/>
              <a:t> </a:t>
            </a:r>
            <a:r>
              <a:rPr lang="en-US" sz="1200" dirty="0" err="1"/>
              <a:t>rezultate</a:t>
            </a:r>
            <a:r>
              <a:rPr lang="en-US" sz="1200" dirty="0"/>
              <a:t>. Este important de </a:t>
            </a:r>
            <a:r>
              <a:rPr lang="en-US" sz="1200" dirty="0" err="1"/>
              <a:t>reținut</a:t>
            </a:r>
            <a:r>
              <a:rPr lang="en-US" sz="1200" dirty="0"/>
              <a:t> </a:t>
            </a:r>
            <a:r>
              <a:rPr lang="en-US" sz="1200" dirty="0" err="1"/>
              <a:t>că</a:t>
            </a:r>
            <a:r>
              <a:rPr lang="en-US" sz="1200" dirty="0"/>
              <a:t> </a:t>
            </a:r>
            <a:r>
              <a:rPr lang="en-US" sz="1200" dirty="0" err="1"/>
              <a:t>unele</a:t>
            </a:r>
            <a:r>
              <a:rPr lang="en-US" sz="1200" dirty="0"/>
              <a:t> </a:t>
            </a:r>
            <a:r>
              <a:rPr lang="en-US" sz="1200" dirty="0" err="1"/>
              <a:t>fișiere</a:t>
            </a:r>
            <a:r>
              <a:rPr lang="en-US" sz="1200" dirty="0"/>
              <a:t> pot fi </a:t>
            </a:r>
            <a:r>
              <a:rPr lang="en-US" sz="1200" dirty="0" err="1"/>
              <a:t>teoretic</a:t>
            </a:r>
            <a:r>
              <a:rPr lang="en-US" sz="1200" dirty="0"/>
              <a:t> </a:t>
            </a:r>
            <a:r>
              <a:rPr lang="en-US" sz="1200" dirty="0" err="1"/>
              <a:t>binare</a:t>
            </a:r>
            <a:r>
              <a:rPr lang="en-US" sz="1200" dirty="0"/>
              <a:t>, </a:t>
            </a:r>
            <a:r>
              <a:rPr lang="en-US" sz="1200" dirty="0" err="1"/>
              <a:t>dar</a:t>
            </a:r>
            <a:r>
              <a:rPr lang="en-US" sz="1200" dirty="0"/>
              <a:t> </a:t>
            </a:r>
            <a:r>
              <a:rPr lang="en-US" sz="1200" dirty="0" err="1"/>
              <a:t>să</a:t>
            </a:r>
            <a:r>
              <a:rPr lang="en-US" sz="1200" dirty="0"/>
              <a:t> </a:t>
            </a:r>
            <a:r>
              <a:rPr lang="en-US" sz="1200" dirty="0" err="1"/>
              <a:t>conțină</a:t>
            </a:r>
            <a:r>
              <a:rPr lang="en-US" sz="1200" dirty="0"/>
              <a:t> </a:t>
            </a:r>
            <a:r>
              <a:rPr lang="en-US" sz="1200" dirty="0" err="1"/>
              <a:t>secțiuni</a:t>
            </a:r>
            <a:r>
              <a:rPr lang="en-US" sz="1200" dirty="0"/>
              <a:t> </a:t>
            </a:r>
            <a:r>
              <a:rPr lang="en-US" sz="1200" dirty="0" err="1"/>
              <a:t>lizibile</a:t>
            </a:r>
            <a:r>
              <a:rPr lang="en-US" sz="1200" dirty="0"/>
              <a:t> de text (de </a:t>
            </a:r>
            <a:r>
              <a:rPr lang="en-US" sz="1200" dirty="0" err="1"/>
              <a:t>exemplu</a:t>
            </a:r>
            <a:r>
              <a:rPr lang="en-US" sz="1200" dirty="0"/>
              <a:t>, </a:t>
            </a:r>
            <a:r>
              <a:rPr lang="en-US" sz="1200" dirty="0" err="1"/>
              <a:t>fișiere</a:t>
            </a:r>
            <a:r>
              <a:rPr lang="en-US" sz="1200" dirty="0"/>
              <a:t> </a:t>
            </a:r>
            <a:r>
              <a:rPr lang="en-US" sz="1200" dirty="0" err="1"/>
              <a:t>executabile</a:t>
            </a:r>
            <a:r>
              <a:rPr lang="en-US" sz="1200" dirty="0"/>
              <a:t> cu </a:t>
            </a:r>
            <a:r>
              <a:rPr lang="en-US" sz="1200" dirty="0" err="1"/>
              <a:t>șiruri</a:t>
            </a:r>
            <a:r>
              <a:rPr lang="en-US" sz="1200" dirty="0"/>
              <a:t> de </a:t>
            </a:r>
            <a:r>
              <a:rPr lang="en-US" sz="1200" dirty="0" err="1"/>
              <a:t>caractere</a:t>
            </a:r>
            <a:r>
              <a:rPr lang="en-US" sz="1200" dirty="0"/>
              <a:t> </a:t>
            </a:r>
            <a:r>
              <a:rPr lang="en-US" sz="1200" dirty="0" err="1"/>
              <a:t>lizibile</a:t>
            </a:r>
            <a:r>
              <a:rPr lang="en-US" sz="1200" dirty="0"/>
              <a:t>). Prin </a:t>
            </a:r>
            <a:r>
              <a:rPr lang="en-US" sz="1200" dirty="0" err="1"/>
              <a:t>urmare</a:t>
            </a:r>
            <a:r>
              <a:rPr lang="en-US" sz="1200" dirty="0"/>
              <a:t>, </a:t>
            </a:r>
            <a:r>
              <a:rPr lang="en-US" sz="1200" dirty="0" err="1"/>
              <a:t>determinarea</a:t>
            </a:r>
            <a:r>
              <a:rPr lang="en-US" sz="1200" dirty="0"/>
              <a:t> </a:t>
            </a:r>
            <a:r>
              <a:rPr lang="en-US" sz="1200" dirty="0" err="1"/>
              <a:t>dacă</a:t>
            </a:r>
            <a:r>
              <a:rPr lang="en-US" sz="1200" dirty="0"/>
              <a:t> un </a:t>
            </a:r>
            <a:r>
              <a:rPr lang="en-US" sz="1200" dirty="0" err="1"/>
              <a:t>fișier</a:t>
            </a:r>
            <a:r>
              <a:rPr lang="en-US" sz="1200" dirty="0"/>
              <a:t> este „text” </a:t>
            </a:r>
            <a:r>
              <a:rPr lang="en-US" sz="1200" dirty="0" err="1"/>
              <a:t>poate</a:t>
            </a:r>
            <a:r>
              <a:rPr lang="en-US" sz="1200" dirty="0"/>
              <a:t> </a:t>
            </a:r>
            <a:r>
              <a:rPr lang="en-US" sz="1200" dirty="0" err="1"/>
              <a:t>uneori</a:t>
            </a:r>
            <a:r>
              <a:rPr lang="en-US" sz="1200" dirty="0"/>
              <a:t> </a:t>
            </a:r>
            <a:r>
              <a:rPr lang="en-US" sz="1200" dirty="0" err="1"/>
              <a:t>să</a:t>
            </a:r>
            <a:r>
              <a:rPr lang="en-US" sz="1200" dirty="0"/>
              <a:t> </a:t>
            </a:r>
            <a:r>
              <a:rPr lang="en-US" sz="1200" dirty="0" err="1"/>
              <a:t>necesite</a:t>
            </a:r>
            <a:r>
              <a:rPr lang="en-US" sz="1200" dirty="0"/>
              <a:t> un context </a:t>
            </a:r>
            <a:r>
              <a:rPr lang="en-US" sz="1200" dirty="0" err="1"/>
              <a:t>suplimentar</a:t>
            </a:r>
            <a:r>
              <a:rPr lang="en-US" sz="1200" dirty="0"/>
              <a:t> </a:t>
            </a:r>
            <a:r>
              <a:rPr lang="en-US" sz="1200" dirty="0" err="1"/>
              <a:t>sau</a:t>
            </a:r>
            <a:r>
              <a:rPr lang="en-US" sz="1200" dirty="0"/>
              <a:t> o </a:t>
            </a:r>
            <a:r>
              <a:rPr lang="en-US" sz="1200" dirty="0" err="1"/>
              <a:t>analiză</a:t>
            </a:r>
            <a:r>
              <a:rPr lang="en-US" sz="1200" dirty="0"/>
              <a:t> </a:t>
            </a:r>
            <a:r>
              <a:rPr lang="en-US" sz="1200" dirty="0" err="1"/>
              <a:t>mai</a:t>
            </a:r>
            <a:r>
              <a:rPr lang="en-US" sz="1200" dirty="0"/>
              <a:t> </a:t>
            </a:r>
            <a:r>
              <a:rPr lang="en-US" sz="1200" dirty="0" err="1"/>
              <a:t>detaliată</a:t>
            </a:r>
            <a:r>
              <a:rPr lang="en-US" sz="1200" dirty="0"/>
              <a:t>.</a:t>
            </a:r>
          </a:p>
        </p:txBody>
      </p:sp>
      <p:sp>
        <p:nvSpPr>
          <p:cNvPr id="5" name="Rectangle 4"/>
          <p:cNvSpPr/>
          <p:nvPr/>
        </p:nvSpPr>
        <p:spPr>
          <a:xfrm>
            <a:off x="5826211" y="858129"/>
            <a:ext cx="5929608" cy="646331"/>
          </a:xfrm>
          <a:prstGeom prst="rect">
            <a:avLst/>
          </a:prstGeom>
        </p:spPr>
        <p:txBody>
          <a:bodyPr wrap="square">
            <a:spAutoFit/>
          </a:bodyPr>
          <a:lstStyle/>
          <a:p>
            <a:r>
              <a:rPr lang="en-US" sz="1200" dirty="0" err="1">
                <a:solidFill>
                  <a:schemeClr val="bg1"/>
                </a:solidFill>
              </a:rPr>
              <a:t>Determinarea</a:t>
            </a:r>
            <a:r>
              <a:rPr lang="en-US" sz="1200" dirty="0">
                <a:solidFill>
                  <a:schemeClr val="bg1"/>
                </a:solidFill>
              </a:rPr>
              <a:t> </a:t>
            </a:r>
            <a:r>
              <a:rPr lang="en-US" sz="1200" dirty="0" err="1">
                <a:solidFill>
                  <a:schemeClr val="bg1"/>
                </a:solidFill>
              </a:rPr>
              <a:t>dacă</a:t>
            </a:r>
            <a:r>
              <a:rPr lang="en-US" sz="1200" dirty="0">
                <a:solidFill>
                  <a:schemeClr val="bg1"/>
                </a:solidFill>
              </a:rPr>
              <a:t> un </a:t>
            </a:r>
            <a:r>
              <a:rPr lang="en-US" sz="1200" dirty="0" err="1">
                <a:solidFill>
                  <a:schemeClr val="bg1"/>
                </a:solidFill>
              </a:rPr>
              <a:t>fișier</a:t>
            </a:r>
            <a:r>
              <a:rPr lang="en-US" sz="1200" dirty="0">
                <a:solidFill>
                  <a:schemeClr val="bg1"/>
                </a:solidFill>
              </a:rPr>
              <a:t> este text (</a:t>
            </a:r>
            <a:r>
              <a:rPr lang="en-US" sz="1200" dirty="0" err="1">
                <a:solidFill>
                  <a:schemeClr val="bg1"/>
                </a:solidFill>
              </a:rPr>
              <a:t>adică</a:t>
            </a:r>
            <a:r>
              <a:rPr lang="en-US" sz="1200" dirty="0">
                <a:solidFill>
                  <a:schemeClr val="bg1"/>
                </a:solidFill>
              </a:rPr>
              <a:t>, </a:t>
            </a:r>
            <a:r>
              <a:rPr lang="en-US" sz="1200" dirty="0" err="1">
                <a:solidFill>
                  <a:schemeClr val="bg1"/>
                </a:solidFill>
              </a:rPr>
              <a:t>lizibil</a:t>
            </a:r>
            <a:r>
              <a:rPr lang="en-US" sz="1200" dirty="0">
                <a:solidFill>
                  <a:schemeClr val="bg1"/>
                </a:solidFill>
              </a:rPr>
              <a:t> de </a:t>
            </a:r>
            <a:r>
              <a:rPr lang="en-US" sz="1200" dirty="0" err="1">
                <a:solidFill>
                  <a:schemeClr val="bg1"/>
                </a:solidFill>
              </a:rPr>
              <a:t>către</a:t>
            </a:r>
            <a:r>
              <a:rPr lang="en-US" sz="1200" dirty="0">
                <a:solidFill>
                  <a:schemeClr val="bg1"/>
                </a:solidFill>
              </a:rPr>
              <a:t> om) </a:t>
            </a:r>
            <a:r>
              <a:rPr lang="en-US" sz="1200" dirty="0" err="1">
                <a:solidFill>
                  <a:schemeClr val="bg1"/>
                </a:solidFill>
              </a:rPr>
              <a:t>implică</a:t>
            </a:r>
            <a:r>
              <a:rPr lang="en-US" sz="1200" dirty="0">
                <a:solidFill>
                  <a:schemeClr val="bg1"/>
                </a:solidFill>
              </a:rPr>
              <a:t> </a:t>
            </a:r>
            <a:r>
              <a:rPr lang="en-US" sz="1200" dirty="0" err="1">
                <a:solidFill>
                  <a:schemeClr val="bg1"/>
                </a:solidFill>
              </a:rPr>
              <a:t>câteva</a:t>
            </a:r>
            <a:r>
              <a:rPr lang="en-US" sz="1200" dirty="0">
                <a:solidFill>
                  <a:schemeClr val="bg1"/>
                </a:solidFill>
              </a:rPr>
              <a:t> </a:t>
            </a:r>
            <a:r>
              <a:rPr lang="en-US" sz="1200" dirty="0" err="1">
                <a:solidFill>
                  <a:schemeClr val="bg1"/>
                </a:solidFill>
              </a:rPr>
              <a:t>verificări</a:t>
            </a:r>
            <a:r>
              <a:rPr lang="en-US" sz="1200" dirty="0">
                <a:solidFill>
                  <a:schemeClr val="bg1"/>
                </a:solidFill>
              </a:rPr>
              <a:t> </a:t>
            </a:r>
            <a:r>
              <a:rPr lang="en-US" sz="1200" dirty="0" err="1">
                <a:solidFill>
                  <a:schemeClr val="bg1"/>
                </a:solidFill>
              </a:rPr>
              <a:t>și</a:t>
            </a:r>
            <a:r>
              <a:rPr lang="en-US" sz="1200" dirty="0">
                <a:solidFill>
                  <a:schemeClr val="bg1"/>
                </a:solidFill>
              </a:rPr>
              <a:t> </a:t>
            </a:r>
            <a:r>
              <a:rPr lang="en-US" sz="1200" dirty="0" err="1">
                <a:solidFill>
                  <a:schemeClr val="bg1"/>
                </a:solidFill>
              </a:rPr>
              <a:t>euristici</a:t>
            </a:r>
            <a:r>
              <a:rPr lang="en-US" sz="1200" dirty="0">
                <a:solidFill>
                  <a:schemeClr val="bg1"/>
                </a:solidFill>
              </a:rPr>
              <a:t>, </a:t>
            </a:r>
            <a:r>
              <a:rPr lang="en-US" sz="1200" dirty="0" err="1">
                <a:solidFill>
                  <a:schemeClr val="bg1"/>
                </a:solidFill>
              </a:rPr>
              <a:t>deoarece</a:t>
            </a:r>
            <a:r>
              <a:rPr lang="en-US" sz="1200" dirty="0">
                <a:solidFill>
                  <a:schemeClr val="bg1"/>
                </a:solidFill>
              </a:rPr>
              <a:t> nu </a:t>
            </a:r>
            <a:r>
              <a:rPr lang="en-US" sz="1200" dirty="0" err="1">
                <a:solidFill>
                  <a:schemeClr val="bg1"/>
                </a:solidFill>
              </a:rPr>
              <a:t>există</a:t>
            </a:r>
            <a:r>
              <a:rPr lang="en-US" sz="1200" dirty="0">
                <a:solidFill>
                  <a:schemeClr val="bg1"/>
                </a:solidFill>
              </a:rPr>
              <a:t> o </a:t>
            </a:r>
            <a:r>
              <a:rPr lang="en-US" sz="1200" dirty="0" err="1">
                <a:solidFill>
                  <a:schemeClr val="bg1"/>
                </a:solidFill>
              </a:rPr>
              <a:t>semnătură</a:t>
            </a:r>
            <a:r>
              <a:rPr lang="en-US" sz="1200" dirty="0">
                <a:solidFill>
                  <a:schemeClr val="bg1"/>
                </a:solidFill>
              </a:rPr>
              <a:t> </a:t>
            </a:r>
            <a:r>
              <a:rPr lang="en-US" sz="1200" dirty="0" err="1">
                <a:solidFill>
                  <a:schemeClr val="bg1"/>
                </a:solidFill>
              </a:rPr>
              <a:t>unică</a:t>
            </a:r>
            <a:r>
              <a:rPr lang="en-US" sz="1200" dirty="0">
                <a:solidFill>
                  <a:schemeClr val="bg1"/>
                </a:solidFill>
              </a:rPr>
              <a:t> care </a:t>
            </a:r>
            <a:r>
              <a:rPr lang="en-US" sz="1200" dirty="0" err="1">
                <a:solidFill>
                  <a:schemeClr val="bg1"/>
                </a:solidFill>
              </a:rPr>
              <a:t>să</a:t>
            </a:r>
            <a:r>
              <a:rPr lang="en-US" sz="1200" dirty="0">
                <a:solidFill>
                  <a:schemeClr val="bg1"/>
                </a:solidFill>
              </a:rPr>
              <a:t> </a:t>
            </a:r>
            <a:r>
              <a:rPr lang="en-US" sz="1200" dirty="0" err="1">
                <a:solidFill>
                  <a:schemeClr val="bg1"/>
                </a:solidFill>
              </a:rPr>
              <a:t>distingă</a:t>
            </a:r>
            <a:r>
              <a:rPr lang="en-US" sz="1200" dirty="0">
                <a:solidFill>
                  <a:schemeClr val="bg1"/>
                </a:solidFill>
              </a:rPr>
              <a:t> </a:t>
            </a:r>
            <a:r>
              <a:rPr lang="en-US" sz="1200" dirty="0" err="1">
                <a:solidFill>
                  <a:schemeClr val="bg1"/>
                </a:solidFill>
              </a:rPr>
              <a:t>în</a:t>
            </a:r>
            <a:r>
              <a:rPr lang="en-US" sz="1200" dirty="0">
                <a:solidFill>
                  <a:schemeClr val="bg1"/>
                </a:solidFill>
              </a:rPr>
              <a:t> mod </a:t>
            </a:r>
            <a:r>
              <a:rPr lang="en-US" sz="1200" dirty="0" err="1">
                <a:solidFill>
                  <a:schemeClr val="bg1"/>
                </a:solidFill>
              </a:rPr>
              <a:t>clar</a:t>
            </a:r>
            <a:r>
              <a:rPr lang="en-US" sz="1200" dirty="0">
                <a:solidFill>
                  <a:schemeClr val="bg1"/>
                </a:solidFill>
              </a:rPr>
              <a:t> </a:t>
            </a:r>
            <a:r>
              <a:rPr lang="en-US" sz="1200" dirty="0" err="1">
                <a:solidFill>
                  <a:schemeClr val="bg1"/>
                </a:solidFill>
              </a:rPr>
              <a:t>fișierele</a:t>
            </a:r>
            <a:r>
              <a:rPr lang="en-US" sz="1200" dirty="0">
                <a:solidFill>
                  <a:schemeClr val="bg1"/>
                </a:solidFill>
              </a:rPr>
              <a:t> text de </a:t>
            </a:r>
            <a:r>
              <a:rPr lang="en-US" sz="1200" dirty="0" err="1">
                <a:solidFill>
                  <a:schemeClr val="bg1"/>
                </a:solidFill>
              </a:rPr>
              <a:t>cele</a:t>
            </a:r>
            <a:r>
              <a:rPr lang="en-US" sz="1200" dirty="0">
                <a:solidFill>
                  <a:schemeClr val="bg1"/>
                </a:solidFill>
              </a:rPr>
              <a:t> </a:t>
            </a:r>
            <a:r>
              <a:rPr lang="en-US" sz="1200" dirty="0" err="1">
                <a:solidFill>
                  <a:schemeClr val="bg1"/>
                </a:solidFill>
              </a:rPr>
              <a:t>binare</a:t>
            </a:r>
            <a:r>
              <a:rPr lang="en-US" sz="1200" dirty="0">
                <a:solidFill>
                  <a:schemeClr val="bg1"/>
                </a:solidFill>
              </a:rPr>
              <a:t>. </a:t>
            </a:r>
            <a:r>
              <a:rPr lang="en-US" sz="1200" dirty="0" err="1">
                <a:solidFill>
                  <a:schemeClr val="bg1"/>
                </a:solidFill>
              </a:rPr>
              <a:t>Iată</a:t>
            </a:r>
            <a:r>
              <a:rPr lang="en-US" sz="1200" dirty="0">
                <a:solidFill>
                  <a:schemeClr val="bg1"/>
                </a:solidFill>
              </a:rPr>
              <a:t> </a:t>
            </a:r>
            <a:r>
              <a:rPr lang="en-US" sz="1200" dirty="0" err="1">
                <a:solidFill>
                  <a:schemeClr val="bg1"/>
                </a:solidFill>
              </a:rPr>
              <a:t>câțiva</a:t>
            </a:r>
            <a:r>
              <a:rPr lang="en-US" sz="1200" dirty="0">
                <a:solidFill>
                  <a:schemeClr val="bg1"/>
                </a:solidFill>
              </a:rPr>
              <a:t> </a:t>
            </a:r>
            <a:r>
              <a:rPr lang="en-US" sz="1200" dirty="0" err="1">
                <a:solidFill>
                  <a:schemeClr val="bg1"/>
                </a:solidFill>
              </a:rPr>
              <a:t>pași</a:t>
            </a:r>
            <a:r>
              <a:rPr lang="en-US" sz="1200" dirty="0">
                <a:solidFill>
                  <a:schemeClr val="bg1"/>
                </a:solidFill>
              </a:rPr>
              <a:t> pe care </a:t>
            </a:r>
            <a:r>
              <a:rPr lang="en-US" sz="1200" dirty="0" err="1">
                <a:solidFill>
                  <a:schemeClr val="bg1"/>
                </a:solidFill>
              </a:rPr>
              <a:t>îi</a:t>
            </a:r>
            <a:r>
              <a:rPr lang="en-US" sz="1200" dirty="0">
                <a:solidFill>
                  <a:schemeClr val="bg1"/>
                </a:solidFill>
              </a:rPr>
              <a:t> </a:t>
            </a:r>
            <a:r>
              <a:rPr lang="en-US" sz="1200" dirty="0" err="1">
                <a:solidFill>
                  <a:schemeClr val="bg1"/>
                </a:solidFill>
              </a:rPr>
              <a:t>poți</a:t>
            </a:r>
            <a:r>
              <a:rPr lang="en-US" sz="1200" dirty="0">
                <a:solidFill>
                  <a:schemeClr val="bg1"/>
                </a:solidFill>
              </a:rPr>
              <a:t> </a:t>
            </a:r>
            <a:r>
              <a:rPr lang="en-US" sz="1200" dirty="0" err="1">
                <a:solidFill>
                  <a:schemeClr val="bg1"/>
                </a:solidFill>
              </a:rPr>
              <a:t>urma</a:t>
            </a:r>
            <a:r>
              <a:rPr lang="en-US" sz="1200" dirty="0">
                <a:solidFill>
                  <a:schemeClr val="bg1"/>
                </a:solidFill>
              </a:rPr>
              <a:t> </a:t>
            </a:r>
            <a:r>
              <a:rPr lang="en-US" sz="1200" dirty="0" err="1">
                <a:solidFill>
                  <a:schemeClr val="bg1"/>
                </a:solidFill>
              </a:rPr>
              <a:t>pentru</a:t>
            </a:r>
            <a:r>
              <a:rPr lang="en-US" sz="1200" dirty="0">
                <a:solidFill>
                  <a:schemeClr val="bg1"/>
                </a:solidFill>
              </a:rPr>
              <a:t> a </a:t>
            </a:r>
            <a:r>
              <a:rPr lang="en-US" sz="1200" dirty="0" err="1">
                <a:solidFill>
                  <a:schemeClr val="bg1"/>
                </a:solidFill>
              </a:rPr>
              <a:t>determina</a:t>
            </a:r>
            <a:r>
              <a:rPr lang="en-US" sz="1200" dirty="0">
                <a:solidFill>
                  <a:schemeClr val="bg1"/>
                </a:solidFill>
              </a:rPr>
              <a:t> </a:t>
            </a:r>
            <a:r>
              <a:rPr lang="en-US" sz="1200" dirty="0" err="1">
                <a:solidFill>
                  <a:schemeClr val="bg1"/>
                </a:solidFill>
              </a:rPr>
              <a:t>dacă</a:t>
            </a:r>
            <a:r>
              <a:rPr lang="en-US" sz="1200" dirty="0">
                <a:solidFill>
                  <a:schemeClr val="bg1"/>
                </a:solidFill>
              </a:rPr>
              <a:t> un </a:t>
            </a:r>
            <a:r>
              <a:rPr lang="en-US" sz="1200" dirty="0" err="1">
                <a:solidFill>
                  <a:schemeClr val="bg1"/>
                </a:solidFill>
              </a:rPr>
              <a:t>fișier</a:t>
            </a:r>
            <a:r>
              <a:rPr lang="en-US" sz="1200" dirty="0">
                <a:solidFill>
                  <a:schemeClr val="bg1"/>
                </a:solidFill>
              </a:rPr>
              <a:t> este text:</a:t>
            </a:r>
          </a:p>
        </p:txBody>
      </p:sp>
      <p:sp>
        <p:nvSpPr>
          <p:cNvPr id="7" name="Flowchart: Process 6"/>
          <p:cNvSpPr/>
          <p:nvPr/>
        </p:nvSpPr>
        <p:spPr>
          <a:xfrm>
            <a:off x="653697" y="2267466"/>
            <a:ext cx="3090400" cy="21006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8" name="Flowchart: Process 7"/>
          <p:cNvSpPr/>
          <p:nvPr/>
        </p:nvSpPr>
        <p:spPr>
          <a:xfrm>
            <a:off x="653697" y="3027285"/>
            <a:ext cx="3090400" cy="21006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9" name="Flowchart: Process 8"/>
          <p:cNvSpPr/>
          <p:nvPr/>
        </p:nvSpPr>
        <p:spPr>
          <a:xfrm>
            <a:off x="653697" y="3656901"/>
            <a:ext cx="3090400" cy="21006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0" name="Flowchart: Process 9"/>
          <p:cNvSpPr/>
          <p:nvPr/>
        </p:nvSpPr>
        <p:spPr>
          <a:xfrm>
            <a:off x="653697" y="4277478"/>
            <a:ext cx="3090400" cy="21006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1" name="Flowchart: Process 10"/>
          <p:cNvSpPr/>
          <p:nvPr/>
        </p:nvSpPr>
        <p:spPr>
          <a:xfrm>
            <a:off x="653697" y="4898897"/>
            <a:ext cx="3090400" cy="21006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2" name="Flowchart: Process 11"/>
          <p:cNvSpPr/>
          <p:nvPr/>
        </p:nvSpPr>
        <p:spPr>
          <a:xfrm>
            <a:off x="592940" y="5818307"/>
            <a:ext cx="10966805" cy="646331"/>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3" name="Flowchart: Process 12"/>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32872428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Cum </a:t>
            </a:r>
            <a:r>
              <a:rPr lang="en-US" dirty="0" err="1"/>
              <a:t>determinăm</a:t>
            </a:r>
            <a:r>
              <a:rPr lang="en-US" dirty="0"/>
              <a:t> </a:t>
            </a:r>
            <a:r>
              <a:rPr lang="en-US" dirty="0" err="1"/>
              <a:t>dacă</a:t>
            </a:r>
            <a:r>
              <a:rPr lang="en-US" dirty="0"/>
              <a:t> </a:t>
            </a:r>
            <a:br>
              <a:rPr lang="en-US" dirty="0"/>
            </a:br>
            <a:r>
              <a:rPr lang="en-US" sz="2000" dirty="0"/>
              <a:t>un </a:t>
            </a:r>
            <a:r>
              <a:rPr lang="en-US" sz="2000" dirty="0" err="1"/>
              <a:t>fișier</a:t>
            </a:r>
            <a:r>
              <a:rPr lang="en-US" sz="2000" dirty="0"/>
              <a:t> este text (human-readable)?</a:t>
            </a:r>
          </a:p>
        </p:txBody>
      </p:sp>
      <p:sp>
        <p:nvSpPr>
          <p:cNvPr id="3" name="Content Placeholder 2"/>
          <p:cNvSpPr>
            <a:spLocks noGrp="1"/>
          </p:cNvSpPr>
          <p:nvPr>
            <p:ph idx="1"/>
          </p:nvPr>
        </p:nvSpPr>
        <p:spPr>
          <a:xfrm>
            <a:off x="5919311" y="1965118"/>
            <a:ext cx="5430370" cy="4442726"/>
          </a:xfrm>
        </p:spPr>
        <p:txBody>
          <a:bodyPr>
            <a:normAutofit fontScale="47500" lnSpcReduction="20000"/>
          </a:bodyPr>
          <a:lstStyle/>
          <a:p>
            <a:r>
              <a:rPr lang="en-US" dirty="0" err="1"/>
              <a:t>Pentru</a:t>
            </a:r>
            <a:r>
              <a:rPr lang="en-US" dirty="0"/>
              <a:t> a </a:t>
            </a:r>
            <a:r>
              <a:rPr lang="en-US" dirty="0" err="1"/>
              <a:t>crea</a:t>
            </a:r>
            <a:r>
              <a:rPr lang="en-US" dirty="0"/>
              <a:t> un program Python cu o </a:t>
            </a:r>
            <a:r>
              <a:rPr lang="en-US" dirty="0" err="1"/>
              <a:t>interfață</a:t>
            </a:r>
            <a:r>
              <a:rPr lang="en-US" dirty="0"/>
              <a:t> </a:t>
            </a:r>
            <a:r>
              <a:rPr lang="en-US" dirty="0" err="1"/>
              <a:t>grafică</a:t>
            </a:r>
            <a:r>
              <a:rPr lang="en-US" dirty="0"/>
              <a:t> (GUI) care </a:t>
            </a:r>
            <a:r>
              <a:rPr lang="en-US" dirty="0" err="1"/>
              <a:t>verifică</a:t>
            </a:r>
            <a:r>
              <a:rPr lang="en-US" dirty="0"/>
              <a:t> </a:t>
            </a:r>
            <a:r>
              <a:rPr lang="en-US" dirty="0" err="1"/>
              <a:t>dacă</a:t>
            </a:r>
            <a:r>
              <a:rPr lang="en-US" dirty="0"/>
              <a:t> un </a:t>
            </a:r>
            <a:r>
              <a:rPr lang="en-US" dirty="0" err="1"/>
              <a:t>fișier</a:t>
            </a:r>
            <a:r>
              <a:rPr lang="en-US" dirty="0"/>
              <a:t> este text (</a:t>
            </a:r>
            <a:r>
              <a:rPr lang="en-US" dirty="0" err="1"/>
              <a:t>lizibil</a:t>
            </a:r>
            <a:r>
              <a:rPr lang="en-US" dirty="0"/>
              <a:t> de </a:t>
            </a:r>
            <a:r>
              <a:rPr lang="en-US" dirty="0" err="1"/>
              <a:t>către</a:t>
            </a:r>
            <a:r>
              <a:rPr lang="en-US" dirty="0"/>
              <a:t> om) </a:t>
            </a:r>
            <a:r>
              <a:rPr lang="en-US" dirty="0" err="1"/>
              <a:t>sau</a:t>
            </a:r>
            <a:r>
              <a:rPr lang="en-US" dirty="0"/>
              <a:t> </a:t>
            </a:r>
            <a:r>
              <a:rPr lang="en-US" dirty="0" err="1"/>
              <a:t>binar</a:t>
            </a:r>
            <a:r>
              <a:rPr lang="en-US" dirty="0"/>
              <a:t>, </a:t>
            </a:r>
            <a:r>
              <a:rPr lang="en-US" dirty="0" err="1"/>
              <a:t>putem</a:t>
            </a:r>
            <a:r>
              <a:rPr lang="en-US" dirty="0"/>
              <a:t> </a:t>
            </a:r>
            <a:r>
              <a:rPr lang="en-US" dirty="0" err="1"/>
              <a:t>folosi</a:t>
            </a:r>
            <a:r>
              <a:rPr lang="en-US" dirty="0"/>
              <a:t> </a:t>
            </a:r>
            <a:r>
              <a:rPr lang="en-US" dirty="0" err="1"/>
              <a:t>biblioteca</a:t>
            </a:r>
            <a:r>
              <a:rPr lang="en-US" dirty="0"/>
              <a:t> </a:t>
            </a:r>
            <a:r>
              <a:rPr lang="en-US" dirty="0" err="1"/>
              <a:t>Tkinter</a:t>
            </a:r>
            <a:r>
              <a:rPr lang="en-US" dirty="0"/>
              <a:t>, care este </a:t>
            </a:r>
            <a:r>
              <a:rPr lang="en-US" dirty="0" err="1"/>
              <a:t>inclusă</a:t>
            </a:r>
            <a:r>
              <a:rPr lang="en-US" dirty="0"/>
              <a:t> standard </a:t>
            </a:r>
            <a:r>
              <a:rPr lang="en-US" dirty="0" err="1"/>
              <a:t>în</a:t>
            </a:r>
            <a:r>
              <a:rPr lang="en-US" dirty="0"/>
              <a:t> </a:t>
            </a:r>
            <a:r>
              <a:rPr lang="en-US" dirty="0" err="1"/>
              <a:t>majoritatea</a:t>
            </a:r>
            <a:r>
              <a:rPr lang="en-US" dirty="0"/>
              <a:t> </a:t>
            </a:r>
            <a:r>
              <a:rPr lang="en-US" dirty="0" err="1"/>
              <a:t>instalațiilor</a:t>
            </a:r>
            <a:r>
              <a:rPr lang="en-US" dirty="0"/>
              <a:t> Python. </a:t>
            </a:r>
            <a:r>
              <a:rPr lang="en-US" dirty="0" err="1"/>
              <a:t>Acest</a:t>
            </a:r>
            <a:r>
              <a:rPr lang="en-US" dirty="0"/>
              <a:t> </a:t>
            </a:r>
            <a:r>
              <a:rPr lang="en-US" dirty="0" err="1"/>
              <a:t>exemplu</a:t>
            </a:r>
            <a:r>
              <a:rPr lang="en-US" dirty="0"/>
              <a:t> de cod </a:t>
            </a:r>
            <a:r>
              <a:rPr lang="en-US" dirty="0" err="1"/>
              <a:t>va</a:t>
            </a:r>
            <a:r>
              <a:rPr lang="en-US" dirty="0"/>
              <a:t> include o </a:t>
            </a:r>
            <a:r>
              <a:rPr lang="en-US" dirty="0" err="1"/>
              <a:t>fereastră</a:t>
            </a:r>
            <a:r>
              <a:rPr lang="en-US" dirty="0"/>
              <a:t> </a:t>
            </a:r>
            <a:r>
              <a:rPr lang="en-US" dirty="0" err="1"/>
              <a:t>pentru</a:t>
            </a:r>
            <a:r>
              <a:rPr lang="en-US" dirty="0"/>
              <a:t> </a:t>
            </a:r>
            <a:r>
              <a:rPr lang="en-US" dirty="0" err="1"/>
              <a:t>selectarea</a:t>
            </a:r>
            <a:r>
              <a:rPr lang="en-US" dirty="0"/>
              <a:t> </a:t>
            </a:r>
            <a:r>
              <a:rPr lang="en-US" dirty="0" err="1"/>
              <a:t>unui</a:t>
            </a:r>
            <a:r>
              <a:rPr lang="en-US" dirty="0"/>
              <a:t> </a:t>
            </a:r>
            <a:r>
              <a:rPr lang="en-US" dirty="0" err="1"/>
              <a:t>fișier</a:t>
            </a:r>
            <a:r>
              <a:rPr lang="en-US" dirty="0"/>
              <a:t> </a:t>
            </a:r>
            <a:r>
              <a:rPr lang="en-US" dirty="0" err="1"/>
              <a:t>și</a:t>
            </a:r>
            <a:r>
              <a:rPr lang="en-US" dirty="0"/>
              <a:t> </a:t>
            </a:r>
            <a:r>
              <a:rPr lang="en-US" dirty="0" err="1"/>
              <a:t>va</a:t>
            </a:r>
            <a:r>
              <a:rPr lang="en-US" dirty="0"/>
              <a:t> </a:t>
            </a:r>
            <a:r>
              <a:rPr lang="en-US" dirty="0" err="1"/>
              <a:t>afișa</a:t>
            </a:r>
            <a:r>
              <a:rPr lang="en-US" dirty="0"/>
              <a:t> </a:t>
            </a:r>
            <a:r>
              <a:rPr lang="en-US" dirty="0" err="1"/>
              <a:t>rezultatul</a:t>
            </a:r>
            <a:r>
              <a:rPr lang="en-US" dirty="0"/>
              <a:t> </a:t>
            </a:r>
            <a:r>
              <a:rPr lang="en-US" dirty="0" err="1"/>
              <a:t>analizei</a:t>
            </a:r>
            <a:r>
              <a:rPr lang="en-US" dirty="0"/>
              <a:t>.</a:t>
            </a:r>
          </a:p>
          <a:p>
            <a:r>
              <a:rPr lang="en-US" dirty="0" err="1"/>
              <a:t>Codul</a:t>
            </a:r>
            <a:r>
              <a:rPr lang="en-US" dirty="0"/>
              <a:t> </a:t>
            </a:r>
            <a:r>
              <a:rPr lang="en-US" dirty="0" err="1"/>
              <a:t>va</a:t>
            </a:r>
            <a:r>
              <a:rPr lang="en-US" dirty="0"/>
              <a:t> </a:t>
            </a:r>
            <a:r>
              <a:rPr lang="en-US" dirty="0" err="1"/>
              <a:t>utiliza</a:t>
            </a:r>
            <a:r>
              <a:rPr lang="en-US" dirty="0"/>
              <a:t> o </a:t>
            </a:r>
            <a:r>
              <a:rPr lang="en-US" dirty="0" err="1"/>
              <a:t>euristică</a:t>
            </a:r>
            <a:r>
              <a:rPr lang="en-US" dirty="0"/>
              <a:t> </a:t>
            </a:r>
            <a:r>
              <a:rPr lang="en-US" dirty="0" err="1"/>
              <a:t>simplă</a:t>
            </a:r>
            <a:r>
              <a:rPr lang="en-US" dirty="0"/>
              <a:t> </a:t>
            </a:r>
            <a:r>
              <a:rPr lang="en-US" dirty="0" err="1"/>
              <a:t>bazată</a:t>
            </a:r>
            <a:r>
              <a:rPr lang="en-US" dirty="0"/>
              <a:t> pe </a:t>
            </a:r>
            <a:r>
              <a:rPr lang="en-US" dirty="0" err="1"/>
              <a:t>prezența</a:t>
            </a:r>
            <a:r>
              <a:rPr lang="en-US" dirty="0"/>
              <a:t> </a:t>
            </a:r>
            <a:r>
              <a:rPr lang="en-US" dirty="0" err="1"/>
              <a:t>caracterelor</a:t>
            </a:r>
            <a:r>
              <a:rPr lang="en-US" dirty="0"/>
              <a:t> non-text </a:t>
            </a:r>
            <a:r>
              <a:rPr lang="en-US" dirty="0" err="1"/>
              <a:t>într</a:t>
            </a:r>
            <a:r>
              <a:rPr lang="en-US" dirty="0"/>
              <a:t>-un </a:t>
            </a:r>
            <a:r>
              <a:rPr lang="en-US" dirty="0" err="1"/>
              <a:t>eșantion</a:t>
            </a:r>
            <a:r>
              <a:rPr lang="en-US" dirty="0"/>
              <a:t> din </a:t>
            </a:r>
            <a:r>
              <a:rPr lang="en-US" dirty="0" err="1"/>
              <a:t>fișier</a:t>
            </a:r>
            <a:r>
              <a:rPr lang="en-US" dirty="0"/>
              <a:t> </a:t>
            </a:r>
            <a:r>
              <a:rPr lang="en-US" dirty="0" err="1"/>
              <a:t>pentru</a:t>
            </a:r>
            <a:r>
              <a:rPr lang="en-US" dirty="0"/>
              <a:t> a </a:t>
            </a:r>
            <a:r>
              <a:rPr lang="en-US" dirty="0" err="1"/>
              <a:t>determina</a:t>
            </a:r>
            <a:r>
              <a:rPr lang="en-US" dirty="0"/>
              <a:t> </a:t>
            </a:r>
            <a:r>
              <a:rPr lang="en-US" dirty="0" err="1"/>
              <a:t>dacă</a:t>
            </a:r>
            <a:r>
              <a:rPr lang="en-US" dirty="0"/>
              <a:t> este </a:t>
            </a:r>
            <a:r>
              <a:rPr lang="en-US" dirty="0" err="1"/>
              <a:t>considerat</a:t>
            </a:r>
            <a:r>
              <a:rPr lang="en-US" dirty="0"/>
              <a:t> text </a:t>
            </a:r>
            <a:r>
              <a:rPr lang="en-US" dirty="0" err="1"/>
              <a:t>sau</a:t>
            </a:r>
            <a:r>
              <a:rPr lang="en-US" dirty="0"/>
              <a:t> </a:t>
            </a:r>
            <a:r>
              <a:rPr lang="en-US" dirty="0" err="1"/>
              <a:t>binar</a:t>
            </a:r>
            <a:r>
              <a:rPr lang="en-US" dirty="0"/>
              <a:t>.</a:t>
            </a:r>
          </a:p>
          <a:p>
            <a:r>
              <a:rPr lang="en-US" dirty="0" err="1"/>
              <a:t>Dacă</a:t>
            </a:r>
            <a:r>
              <a:rPr lang="en-US" dirty="0"/>
              <a:t> </a:t>
            </a:r>
            <a:r>
              <a:rPr lang="en-US" dirty="0" err="1"/>
              <a:t>dorești</a:t>
            </a:r>
            <a:r>
              <a:rPr lang="en-US" dirty="0"/>
              <a:t> o </a:t>
            </a:r>
            <a:r>
              <a:rPr lang="en-US" dirty="0" err="1"/>
              <a:t>versiune</a:t>
            </a:r>
            <a:r>
              <a:rPr lang="en-US" dirty="0"/>
              <a:t> </a:t>
            </a:r>
            <a:r>
              <a:rPr lang="en-US" dirty="0" err="1"/>
              <a:t>simplificată</a:t>
            </a:r>
            <a:r>
              <a:rPr lang="en-US" dirty="0"/>
              <a:t>, </a:t>
            </a:r>
            <a:r>
              <a:rPr lang="en-US" dirty="0" err="1"/>
              <a:t>fără</a:t>
            </a:r>
            <a:r>
              <a:rPr lang="en-US" dirty="0"/>
              <a:t> GUI, care </a:t>
            </a:r>
            <a:r>
              <a:rPr lang="en-US" dirty="0" err="1"/>
              <a:t>să</a:t>
            </a:r>
            <a:r>
              <a:rPr lang="en-US" dirty="0"/>
              <a:t> </a:t>
            </a:r>
            <a:r>
              <a:rPr lang="en-US" dirty="0" err="1"/>
              <a:t>verifice</a:t>
            </a:r>
            <a:r>
              <a:rPr lang="en-US" dirty="0"/>
              <a:t> </a:t>
            </a:r>
            <a:r>
              <a:rPr lang="en-US" dirty="0" err="1"/>
              <a:t>dacă</a:t>
            </a:r>
            <a:r>
              <a:rPr lang="en-US" dirty="0"/>
              <a:t> un </a:t>
            </a:r>
            <a:r>
              <a:rPr lang="en-US" dirty="0" err="1"/>
              <a:t>fișier</a:t>
            </a:r>
            <a:r>
              <a:rPr lang="en-US" dirty="0"/>
              <a:t> este text (</a:t>
            </a:r>
            <a:r>
              <a:rPr lang="en-US" dirty="0" err="1"/>
              <a:t>lizibil</a:t>
            </a:r>
            <a:r>
              <a:rPr lang="en-US" dirty="0"/>
              <a:t> de </a:t>
            </a:r>
            <a:r>
              <a:rPr lang="en-US" dirty="0" err="1"/>
              <a:t>către</a:t>
            </a:r>
            <a:r>
              <a:rPr lang="en-US" dirty="0"/>
              <a:t> om) </a:t>
            </a:r>
            <a:r>
              <a:rPr lang="en-US" dirty="0" err="1"/>
              <a:t>sau</a:t>
            </a:r>
            <a:r>
              <a:rPr lang="en-US" dirty="0"/>
              <a:t> un </a:t>
            </a:r>
            <a:r>
              <a:rPr lang="en-US" dirty="0" err="1"/>
              <a:t>șir</a:t>
            </a:r>
            <a:r>
              <a:rPr lang="en-US" dirty="0"/>
              <a:t> de </a:t>
            </a:r>
            <a:r>
              <a:rPr lang="en-US" dirty="0" err="1"/>
              <a:t>biți</a:t>
            </a:r>
            <a:r>
              <a:rPr lang="en-US" dirty="0"/>
              <a:t> </a:t>
            </a:r>
            <a:r>
              <a:rPr lang="en-US" dirty="0" err="1"/>
              <a:t>pentru</a:t>
            </a:r>
            <a:r>
              <a:rPr lang="en-US" dirty="0"/>
              <a:t> </a:t>
            </a:r>
            <a:r>
              <a:rPr lang="en-US" dirty="0" err="1"/>
              <a:t>mașini</a:t>
            </a:r>
            <a:r>
              <a:rPr lang="en-US" dirty="0"/>
              <a:t> (</a:t>
            </a:r>
            <a:r>
              <a:rPr lang="en-US" dirty="0" err="1"/>
              <a:t>binar</a:t>
            </a:r>
            <a:r>
              <a:rPr lang="en-US" dirty="0"/>
              <a:t>), </a:t>
            </a:r>
            <a:r>
              <a:rPr lang="en-US" dirty="0" err="1"/>
              <a:t>poți</a:t>
            </a:r>
            <a:r>
              <a:rPr lang="en-US" dirty="0"/>
              <a:t> </a:t>
            </a:r>
            <a:r>
              <a:rPr lang="en-US" dirty="0" err="1"/>
              <a:t>folosi</a:t>
            </a:r>
            <a:r>
              <a:rPr lang="en-US" dirty="0"/>
              <a:t> </a:t>
            </a:r>
            <a:r>
              <a:rPr lang="en-US" dirty="0" err="1"/>
              <a:t>următorul</a:t>
            </a:r>
            <a:r>
              <a:rPr lang="en-US" dirty="0"/>
              <a:t> cod Python. </a:t>
            </a:r>
            <a:r>
              <a:rPr lang="en-US" dirty="0" err="1"/>
              <a:t>Acest</a:t>
            </a:r>
            <a:r>
              <a:rPr lang="en-US" dirty="0"/>
              <a:t> script </a:t>
            </a:r>
            <a:r>
              <a:rPr lang="en-US" dirty="0" err="1"/>
              <a:t>va</a:t>
            </a:r>
            <a:r>
              <a:rPr lang="en-US" dirty="0"/>
              <a:t> </a:t>
            </a:r>
            <a:r>
              <a:rPr lang="en-US" dirty="0" err="1"/>
              <a:t>solicita</a:t>
            </a:r>
            <a:r>
              <a:rPr lang="en-US" dirty="0"/>
              <a:t> </a:t>
            </a:r>
            <a:r>
              <a:rPr lang="en-US" dirty="0" err="1"/>
              <a:t>utilizatorului</a:t>
            </a:r>
            <a:r>
              <a:rPr lang="en-US" dirty="0"/>
              <a:t> </a:t>
            </a:r>
            <a:r>
              <a:rPr lang="en-US" dirty="0" err="1"/>
              <a:t>să</a:t>
            </a:r>
            <a:r>
              <a:rPr lang="en-US" dirty="0"/>
              <a:t> </a:t>
            </a:r>
            <a:r>
              <a:rPr lang="en-US" dirty="0" err="1"/>
              <a:t>introducă</a:t>
            </a:r>
            <a:r>
              <a:rPr lang="en-US" dirty="0"/>
              <a:t> </a:t>
            </a:r>
            <a:r>
              <a:rPr lang="en-US" dirty="0" err="1"/>
              <a:t>calea</a:t>
            </a:r>
            <a:r>
              <a:rPr lang="en-US" dirty="0"/>
              <a:t> </a:t>
            </a:r>
            <a:r>
              <a:rPr lang="en-US" dirty="0" err="1"/>
              <a:t>către</a:t>
            </a:r>
            <a:r>
              <a:rPr lang="en-US" dirty="0"/>
              <a:t> </a:t>
            </a:r>
            <a:r>
              <a:rPr lang="en-US" dirty="0" err="1"/>
              <a:t>fișierul</a:t>
            </a:r>
            <a:r>
              <a:rPr lang="en-US" dirty="0"/>
              <a:t> pe care </a:t>
            </a:r>
            <a:r>
              <a:rPr lang="en-US" dirty="0" err="1"/>
              <a:t>dorește</a:t>
            </a:r>
            <a:r>
              <a:rPr lang="en-US" dirty="0"/>
              <a:t> </a:t>
            </a:r>
            <a:r>
              <a:rPr lang="en-US" dirty="0" err="1"/>
              <a:t>să</a:t>
            </a:r>
            <a:r>
              <a:rPr lang="en-US" dirty="0"/>
              <a:t> </a:t>
            </a:r>
            <a:r>
              <a:rPr lang="en-US" dirty="0" err="1"/>
              <a:t>îl</a:t>
            </a:r>
            <a:r>
              <a:rPr lang="en-US" dirty="0"/>
              <a:t> </a:t>
            </a:r>
            <a:r>
              <a:rPr lang="en-US" dirty="0" err="1"/>
              <a:t>verifice</a:t>
            </a:r>
            <a:r>
              <a:rPr lang="en-US" dirty="0"/>
              <a:t> </a:t>
            </a:r>
            <a:r>
              <a:rPr lang="en-US" dirty="0" err="1"/>
              <a:t>și</a:t>
            </a:r>
            <a:r>
              <a:rPr lang="en-US" dirty="0"/>
              <a:t> </a:t>
            </a:r>
            <a:r>
              <a:rPr lang="en-US" dirty="0" err="1"/>
              <a:t>va</a:t>
            </a:r>
            <a:r>
              <a:rPr lang="en-US" dirty="0"/>
              <a:t> </a:t>
            </a:r>
            <a:r>
              <a:rPr lang="en-US" dirty="0" err="1"/>
              <a:t>afișa</a:t>
            </a:r>
            <a:r>
              <a:rPr lang="en-US" dirty="0"/>
              <a:t> </a:t>
            </a:r>
            <a:r>
              <a:rPr lang="en-US" dirty="0" err="1"/>
              <a:t>rezultatul</a:t>
            </a:r>
            <a:r>
              <a:rPr lang="en-US" dirty="0"/>
              <a:t> </a:t>
            </a:r>
            <a:r>
              <a:rPr lang="en-US" dirty="0" err="1"/>
              <a:t>în</a:t>
            </a:r>
            <a:r>
              <a:rPr lang="en-US" dirty="0"/>
              <a:t> </a:t>
            </a:r>
            <a:r>
              <a:rPr lang="en-US" dirty="0" err="1"/>
              <a:t>linia</a:t>
            </a:r>
            <a:r>
              <a:rPr lang="en-US" dirty="0"/>
              <a:t> de </a:t>
            </a:r>
            <a:r>
              <a:rPr lang="en-US" dirty="0" err="1"/>
              <a:t>comandă</a:t>
            </a:r>
            <a:r>
              <a:rPr lang="en-US" dirty="0"/>
              <a:t>:</a:t>
            </a:r>
          </a:p>
          <a:p>
            <a:r>
              <a:rPr lang="en-US" dirty="0"/>
              <a:t>Cum </a:t>
            </a:r>
            <a:r>
              <a:rPr lang="en-US" dirty="0" err="1"/>
              <a:t>să</a:t>
            </a:r>
            <a:r>
              <a:rPr lang="en-US" dirty="0"/>
              <a:t> </a:t>
            </a:r>
            <a:r>
              <a:rPr lang="en-US" dirty="0" err="1"/>
              <a:t>folosești</a:t>
            </a:r>
            <a:r>
              <a:rPr lang="en-US" dirty="0"/>
              <a:t> </a:t>
            </a:r>
            <a:r>
              <a:rPr lang="en-US" dirty="0" err="1"/>
              <a:t>acest</a:t>
            </a:r>
            <a:r>
              <a:rPr lang="en-US" dirty="0"/>
              <a:t> cod:</a:t>
            </a:r>
          </a:p>
          <a:p>
            <a:r>
              <a:rPr lang="en-US" dirty="0"/>
              <a:t>    </a:t>
            </a:r>
            <a:r>
              <a:rPr lang="en-US" dirty="0" err="1"/>
              <a:t>Salvează</a:t>
            </a:r>
            <a:r>
              <a:rPr lang="en-US" dirty="0"/>
              <a:t> </a:t>
            </a:r>
            <a:r>
              <a:rPr lang="en-US" dirty="0" err="1"/>
              <a:t>codul</a:t>
            </a:r>
            <a:r>
              <a:rPr lang="en-US" dirty="0"/>
              <a:t> </a:t>
            </a:r>
            <a:r>
              <a:rPr lang="en-US" dirty="0" err="1"/>
              <a:t>într</a:t>
            </a:r>
            <a:r>
              <a:rPr lang="en-US" dirty="0"/>
              <a:t>-un </a:t>
            </a:r>
            <a:r>
              <a:rPr lang="en-US" dirty="0" err="1"/>
              <a:t>fișier</a:t>
            </a:r>
            <a:r>
              <a:rPr lang="en-US" dirty="0"/>
              <a:t> .</a:t>
            </a:r>
            <a:r>
              <a:rPr lang="en-US" dirty="0" err="1"/>
              <a:t>py</a:t>
            </a:r>
            <a:r>
              <a:rPr lang="en-US" dirty="0"/>
              <a:t>, de </a:t>
            </a:r>
            <a:r>
              <a:rPr lang="en-US" dirty="0" err="1"/>
              <a:t>exemplu</a:t>
            </a:r>
            <a:r>
              <a:rPr lang="en-US" dirty="0"/>
              <a:t>, check_file_type.py.</a:t>
            </a:r>
          </a:p>
          <a:p>
            <a:r>
              <a:rPr lang="en-US" dirty="0"/>
              <a:t>    </a:t>
            </a:r>
            <a:r>
              <a:rPr lang="en-US" dirty="0" err="1"/>
              <a:t>Deschide</a:t>
            </a:r>
            <a:r>
              <a:rPr lang="en-US" dirty="0"/>
              <a:t> un terminal </a:t>
            </a:r>
            <a:r>
              <a:rPr lang="en-US" dirty="0" err="1"/>
              <a:t>sau</a:t>
            </a:r>
            <a:r>
              <a:rPr lang="en-US" dirty="0"/>
              <a:t> prompt de </a:t>
            </a:r>
            <a:r>
              <a:rPr lang="en-US" dirty="0" err="1"/>
              <a:t>comandă</a:t>
            </a:r>
            <a:r>
              <a:rPr lang="en-US" dirty="0"/>
              <a:t>.</a:t>
            </a:r>
          </a:p>
          <a:p>
            <a:r>
              <a:rPr lang="en-US" dirty="0"/>
              <a:t>    </a:t>
            </a:r>
            <a:r>
              <a:rPr lang="en-US" dirty="0" err="1"/>
              <a:t>Navighează</a:t>
            </a:r>
            <a:r>
              <a:rPr lang="en-US" dirty="0"/>
              <a:t> la </a:t>
            </a:r>
            <a:r>
              <a:rPr lang="en-US" dirty="0" err="1"/>
              <a:t>directorul</a:t>
            </a:r>
            <a:r>
              <a:rPr lang="en-US" dirty="0"/>
              <a:t> </a:t>
            </a:r>
            <a:r>
              <a:rPr lang="en-US" dirty="0" err="1"/>
              <a:t>unde</a:t>
            </a:r>
            <a:r>
              <a:rPr lang="en-US" dirty="0"/>
              <a:t> ai </a:t>
            </a:r>
            <a:r>
              <a:rPr lang="en-US" dirty="0" err="1"/>
              <a:t>salvat</a:t>
            </a:r>
            <a:r>
              <a:rPr lang="en-US" dirty="0"/>
              <a:t> </a:t>
            </a:r>
            <a:r>
              <a:rPr lang="en-US" dirty="0" err="1"/>
              <a:t>scriptul</a:t>
            </a:r>
            <a:r>
              <a:rPr lang="en-US" dirty="0"/>
              <a:t>.</a:t>
            </a:r>
          </a:p>
          <a:p>
            <a:r>
              <a:rPr lang="en-US" dirty="0"/>
              <a:t>    </a:t>
            </a:r>
            <a:r>
              <a:rPr lang="en-US" dirty="0" err="1"/>
              <a:t>Rulează</a:t>
            </a:r>
            <a:r>
              <a:rPr lang="en-US" dirty="0"/>
              <a:t> </a:t>
            </a:r>
            <a:r>
              <a:rPr lang="en-US" dirty="0" err="1"/>
              <a:t>scriptul</a:t>
            </a:r>
            <a:r>
              <a:rPr lang="en-US" dirty="0"/>
              <a:t> </a:t>
            </a:r>
            <a:r>
              <a:rPr lang="en-US" dirty="0" err="1"/>
              <a:t>folosind</a:t>
            </a:r>
            <a:r>
              <a:rPr lang="en-US" dirty="0"/>
              <a:t> Python, de </a:t>
            </a:r>
            <a:r>
              <a:rPr lang="en-US" dirty="0" err="1"/>
              <a:t>exemplu</a:t>
            </a:r>
            <a:r>
              <a:rPr lang="en-US" dirty="0"/>
              <a:t>, python check_file_type.py.</a:t>
            </a:r>
          </a:p>
          <a:p>
            <a:r>
              <a:rPr lang="en-US" dirty="0"/>
              <a:t>    </a:t>
            </a:r>
            <a:r>
              <a:rPr lang="en-US" dirty="0" err="1"/>
              <a:t>Introdu</a:t>
            </a:r>
            <a:r>
              <a:rPr lang="en-US" dirty="0"/>
              <a:t> </a:t>
            </a:r>
            <a:r>
              <a:rPr lang="en-US" dirty="0" err="1"/>
              <a:t>calea</a:t>
            </a:r>
            <a:r>
              <a:rPr lang="en-US" dirty="0"/>
              <a:t> </a:t>
            </a:r>
            <a:r>
              <a:rPr lang="en-US" dirty="0" err="1"/>
              <a:t>completă</a:t>
            </a:r>
            <a:r>
              <a:rPr lang="en-US" dirty="0"/>
              <a:t> a </a:t>
            </a:r>
            <a:r>
              <a:rPr lang="en-US" dirty="0" err="1"/>
              <a:t>fișierului</a:t>
            </a:r>
            <a:r>
              <a:rPr lang="en-US" dirty="0"/>
              <a:t> pe care </a:t>
            </a:r>
            <a:r>
              <a:rPr lang="en-US" dirty="0" err="1"/>
              <a:t>dorești</a:t>
            </a:r>
            <a:r>
              <a:rPr lang="en-US" dirty="0"/>
              <a:t> </a:t>
            </a:r>
            <a:r>
              <a:rPr lang="en-US" dirty="0" err="1"/>
              <a:t>să</a:t>
            </a:r>
            <a:r>
              <a:rPr lang="en-US" dirty="0"/>
              <a:t> </a:t>
            </a:r>
            <a:r>
              <a:rPr lang="en-US" dirty="0" err="1"/>
              <a:t>îl</a:t>
            </a:r>
            <a:r>
              <a:rPr lang="en-US" dirty="0"/>
              <a:t> </a:t>
            </a:r>
            <a:r>
              <a:rPr lang="en-US" dirty="0" err="1"/>
              <a:t>verifici</a:t>
            </a:r>
            <a:r>
              <a:rPr lang="en-US" dirty="0"/>
              <a:t> </a:t>
            </a:r>
            <a:r>
              <a:rPr lang="en-US" dirty="0" err="1"/>
              <a:t>atunci</a:t>
            </a:r>
            <a:r>
              <a:rPr lang="en-US" dirty="0"/>
              <a:t> </a:t>
            </a:r>
            <a:r>
              <a:rPr lang="en-US" dirty="0" err="1"/>
              <a:t>când</a:t>
            </a:r>
            <a:r>
              <a:rPr lang="en-US" dirty="0"/>
              <a:t> </a:t>
            </a:r>
            <a:r>
              <a:rPr lang="en-US" dirty="0" err="1"/>
              <a:t>scriptul</a:t>
            </a:r>
            <a:r>
              <a:rPr lang="en-US" dirty="0"/>
              <a:t> o </a:t>
            </a:r>
            <a:r>
              <a:rPr lang="en-US" dirty="0" err="1"/>
              <a:t>solicită</a:t>
            </a:r>
            <a:r>
              <a:rPr lang="en-US" dirty="0"/>
              <a:t>.</a:t>
            </a:r>
          </a:p>
          <a:p>
            <a:r>
              <a:rPr lang="en-US" dirty="0"/>
              <a:t>    </a:t>
            </a:r>
            <a:r>
              <a:rPr lang="en-US" dirty="0" err="1"/>
              <a:t>Scriptul</a:t>
            </a:r>
            <a:r>
              <a:rPr lang="en-US" dirty="0"/>
              <a:t> </a:t>
            </a:r>
            <a:r>
              <a:rPr lang="en-US" dirty="0" err="1"/>
              <a:t>va</a:t>
            </a:r>
            <a:r>
              <a:rPr lang="en-US" dirty="0"/>
              <a:t> </a:t>
            </a:r>
            <a:r>
              <a:rPr lang="en-US" dirty="0" err="1"/>
              <a:t>analiza</a:t>
            </a:r>
            <a:r>
              <a:rPr lang="en-US" dirty="0"/>
              <a:t> </a:t>
            </a:r>
            <a:r>
              <a:rPr lang="en-US" dirty="0" err="1"/>
              <a:t>fișierul</a:t>
            </a:r>
            <a:r>
              <a:rPr lang="en-US" dirty="0"/>
              <a:t> </a:t>
            </a:r>
            <a:r>
              <a:rPr lang="en-US" dirty="0" err="1"/>
              <a:t>și</a:t>
            </a:r>
            <a:r>
              <a:rPr lang="en-US" dirty="0"/>
              <a:t> </a:t>
            </a:r>
            <a:r>
              <a:rPr lang="en-US" dirty="0" err="1"/>
              <a:t>va</a:t>
            </a:r>
            <a:r>
              <a:rPr lang="en-US" dirty="0"/>
              <a:t> </a:t>
            </a:r>
            <a:r>
              <a:rPr lang="en-US" dirty="0" err="1"/>
              <a:t>afișa</a:t>
            </a:r>
            <a:r>
              <a:rPr lang="en-US" dirty="0"/>
              <a:t> </a:t>
            </a:r>
            <a:r>
              <a:rPr lang="en-US" dirty="0" err="1"/>
              <a:t>dacă</a:t>
            </a:r>
            <a:r>
              <a:rPr lang="en-US" dirty="0"/>
              <a:t> este </a:t>
            </a:r>
            <a:r>
              <a:rPr lang="en-US" dirty="0" err="1"/>
              <a:t>considerat</a:t>
            </a:r>
            <a:r>
              <a:rPr lang="en-US" dirty="0"/>
              <a:t> a fi text </a:t>
            </a:r>
            <a:r>
              <a:rPr lang="en-US" dirty="0" err="1"/>
              <a:t>sau</a:t>
            </a:r>
            <a:r>
              <a:rPr lang="en-US" dirty="0"/>
              <a:t> </a:t>
            </a:r>
            <a:r>
              <a:rPr lang="en-US" dirty="0" err="1"/>
              <a:t>binar</a:t>
            </a:r>
            <a:r>
              <a:rPr lang="en-US" dirty="0"/>
              <a:t>.</a:t>
            </a:r>
          </a:p>
          <a:p>
            <a:endParaRPr lang="en-US" dirty="0"/>
          </a:p>
          <a:p>
            <a:r>
              <a:rPr lang="en-US" dirty="0" err="1"/>
              <a:t>Acest</a:t>
            </a:r>
            <a:r>
              <a:rPr lang="en-US" dirty="0"/>
              <a:t> cod este util </a:t>
            </a:r>
            <a:r>
              <a:rPr lang="en-US" dirty="0" err="1"/>
              <a:t>pentru</a:t>
            </a:r>
            <a:r>
              <a:rPr lang="en-US" dirty="0"/>
              <a:t> </a:t>
            </a:r>
            <a:r>
              <a:rPr lang="en-US" dirty="0" err="1"/>
              <a:t>scenarii</a:t>
            </a:r>
            <a:r>
              <a:rPr lang="en-US" dirty="0"/>
              <a:t> </a:t>
            </a:r>
            <a:r>
              <a:rPr lang="en-US" dirty="0" err="1"/>
              <a:t>rapide</a:t>
            </a:r>
            <a:r>
              <a:rPr lang="en-US" dirty="0"/>
              <a:t> de </a:t>
            </a:r>
            <a:r>
              <a:rPr lang="en-US" dirty="0" err="1"/>
              <a:t>verificare</a:t>
            </a:r>
            <a:r>
              <a:rPr lang="en-US" dirty="0"/>
              <a:t> a </a:t>
            </a:r>
            <a:r>
              <a:rPr lang="en-US" dirty="0" err="1"/>
              <a:t>tipului</a:t>
            </a:r>
            <a:r>
              <a:rPr lang="en-US" dirty="0"/>
              <a:t> de </a:t>
            </a:r>
            <a:r>
              <a:rPr lang="en-US" dirty="0" err="1"/>
              <a:t>fișier</a:t>
            </a:r>
            <a:r>
              <a:rPr lang="en-US" dirty="0"/>
              <a:t> direct din </a:t>
            </a:r>
            <a:r>
              <a:rPr lang="en-US" dirty="0" err="1"/>
              <a:t>linia</a:t>
            </a:r>
            <a:r>
              <a:rPr lang="en-US" dirty="0"/>
              <a:t> de </a:t>
            </a:r>
            <a:r>
              <a:rPr lang="en-US" dirty="0" err="1"/>
              <a:t>comandă</a:t>
            </a:r>
            <a:r>
              <a:rPr lang="en-US" dirty="0"/>
              <a:t>, </a:t>
            </a:r>
            <a:r>
              <a:rPr lang="en-US" dirty="0" err="1"/>
              <a:t>fără</a:t>
            </a:r>
            <a:r>
              <a:rPr lang="en-US" dirty="0"/>
              <a:t> </a:t>
            </a:r>
            <a:r>
              <a:rPr lang="en-US" dirty="0" err="1"/>
              <a:t>necesitatea</a:t>
            </a:r>
            <a:r>
              <a:rPr lang="en-US" dirty="0"/>
              <a:t> </a:t>
            </a:r>
            <a:r>
              <a:rPr lang="en-US" dirty="0" err="1"/>
              <a:t>unei</a:t>
            </a:r>
            <a:r>
              <a:rPr lang="en-US" dirty="0"/>
              <a:t> </a:t>
            </a:r>
            <a:r>
              <a:rPr lang="en-US" dirty="0" err="1"/>
              <a:t>interfețe</a:t>
            </a:r>
            <a:r>
              <a:rPr lang="en-US" dirty="0"/>
              <a:t> </a:t>
            </a:r>
            <a:r>
              <a:rPr lang="en-US" dirty="0" err="1"/>
              <a:t>grafice</a:t>
            </a:r>
            <a:r>
              <a:rPr lang="en-US" dirty="0"/>
              <a:t>.</a:t>
            </a:r>
          </a:p>
          <a:p>
            <a:r>
              <a:rPr lang="en-US" dirty="0" err="1"/>
              <a:t>Introduceți</a:t>
            </a:r>
            <a:r>
              <a:rPr lang="en-US" dirty="0"/>
              <a:t> </a:t>
            </a:r>
            <a:r>
              <a:rPr lang="en-US" dirty="0" err="1"/>
              <a:t>calea</a:t>
            </a:r>
            <a:r>
              <a:rPr lang="en-US" dirty="0"/>
              <a:t> </a:t>
            </a:r>
            <a:r>
              <a:rPr lang="en-US" dirty="0" err="1"/>
              <a:t>către</a:t>
            </a:r>
            <a:r>
              <a:rPr lang="en-US" dirty="0"/>
              <a:t> </a:t>
            </a:r>
            <a:r>
              <a:rPr lang="en-US" dirty="0" err="1"/>
              <a:t>fișierul</a:t>
            </a:r>
            <a:r>
              <a:rPr lang="en-US" dirty="0"/>
              <a:t> de </a:t>
            </a:r>
            <a:r>
              <a:rPr lang="en-US" dirty="0" err="1"/>
              <a:t>verificat</a:t>
            </a:r>
            <a:r>
              <a:rPr lang="en-US" dirty="0"/>
              <a:t>: C:\Users\Elitebook\Desktop\OffVis\DevExpress.XtraTreeList.v9.1.dll</a:t>
            </a:r>
          </a:p>
          <a:p>
            <a:r>
              <a:rPr lang="en-US" dirty="0" err="1"/>
              <a:t>Fișierul</a:t>
            </a:r>
            <a:r>
              <a:rPr lang="en-US" dirty="0"/>
              <a:t> </a:t>
            </a:r>
            <a:r>
              <a:rPr lang="en-US" dirty="0" err="1"/>
              <a:t>selectat</a:t>
            </a:r>
            <a:r>
              <a:rPr lang="en-US" dirty="0"/>
              <a:t> este </a:t>
            </a:r>
            <a:r>
              <a:rPr lang="en-US" dirty="0" err="1"/>
              <a:t>binar</a:t>
            </a:r>
            <a:r>
              <a:rPr lang="en-US" dirty="0"/>
              <a:t> (</a:t>
            </a:r>
            <a:r>
              <a:rPr lang="en-US" dirty="0" err="1"/>
              <a:t>pentru</a:t>
            </a:r>
            <a:r>
              <a:rPr lang="en-US" dirty="0"/>
              <a:t> </a:t>
            </a:r>
            <a:r>
              <a:rPr lang="en-US" dirty="0" err="1"/>
              <a:t>mașini</a:t>
            </a:r>
            <a:r>
              <a:rPr lang="en-US" dirty="0"/>
              <a:t>/</a:t>
            </a:r>
            <a:r>
              <a:rPr lang="en-US" dirty="0" err="1"/>
              <a:t>computere</a:t>
            </a:r>
            <a:r>
              <a:rPr lang="en-US" dirty="0"/>
              <a:t>).</a:t>
            </a:r>
          </a:p>
          <a:p>
            <a:r>
              <a:rPr lang="en-US" dirty="0"/>
              <a:t>(base) PS C:\Users\Elitebook&gt;</a:t>
            </a:r>
          </a:p>
        </p:txBody>
      </p:sp>
      <p:sp>
        <p:nvSpPr>
          <p:cNvPr id="4" name="Rectangle 3"/>
          <p:cNvSpPr/>
          <p:nvPr/>
        </p:nvSpPr>
        <p:spPr>
          <a:xfrm>
            <a:off x="532583" y="2034339"/>
            <a:ext cx="6096000" cy="4373505"/>
          </a:xfrm>
          <a:prstGeom prst="rect">
            <a:avLst/>
          </a:prstGeom>
        </p:spPr>
        <p:txBody>
          <a:bodyPr>
            <a:spAutoFit/>
          </a:bodyPr>
          <a:lstStyle/>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CB4B16"/>
                </a:solidFill>
                <a:latin typeface="Consolas" panose="020B0609020204030204" pitchFamily="49" charset="0"/>
                <a:ea typeface="Times New Roman" panose="02020603050405020304" pitchFamily="18" charset="0"/>
                <a:cs typeface="Times New Roman" panose="02020603050405020304" pitchFamily="18" charset="0"/>
              </a:rPr>
              <a:t>is_text_file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filepath</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sample_size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512</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Verifică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dacă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este text,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bazat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prezența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caracterelor</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non-text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într</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-un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eșantion</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text_chars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bytearray</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7</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8</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9</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10</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12</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13</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27</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range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0x20</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0x100</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0x7f</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with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filepath</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rb</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sample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sample_size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not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sample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este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gol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True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Verifică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dacă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sample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conține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doar</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caractere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permise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fișiere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text.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all</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text_chars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sample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Solicită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utilizatorului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introducă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calea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către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fișier</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filepath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input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Introduceți</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calea</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către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verificat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Verifică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dacă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este text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sau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binar</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afișează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rezultatul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is_text_file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filepath</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selectat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este text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lizibil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 om)."</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else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selectat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este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binar</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mașini</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computere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Flowchart: Process 5"/>
          <p:cNvSpPr/>
          <p:nvPr/>
        </p:nvSpPr>
        <p:spPr>
          <a:xfrm>
            <a:off x="451262" y="1957630"/>
            <a:ext cx="5103100"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7" name="Flowchart: Process 6"/>
          <p:cNvSpPr/>
          <p:nvPr/>
        </p:nvSpPr>
        <p:spPr>
          <a:xfrm>
            <a:off x="5694647" y="1957630"/>
            <a:ext cx="6044272"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14341677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Cum identificăm </a:t>
            </a:r>
            <a:br>
              <a:rPr lang="en-US"/>
            </a:br>
            <a:r>
              <a:rPr lang="en-US" sz="2000"/>
              <a:t>tipul de codificare al unui fișier text?</a:t>
            </a:r>
          </a:p>
        </p:txBody>
      </p:sp>
      <p:sp>
        <p:nvSpPr>
          <p:cNvPr id="3" name="Content Placeholder 2"/>
          <p:cNvSpPr>
            <a:spLocks noGrp="1"/>
          </p:cNvSpPr>
          <p:nvPr>
            <p:ph idx="1"/>
          </p:nvPr>
        </p:nvSpPr>
        <p:spPr>
          <a:xfrm>
            <a:off x="729476" y="2446167"/>
            <a:ext cx="10546066" cy="3678303"/>
          </a:xfrm>
        </p:spPr>
        <p:txBody>
          <a:bodyPr>
            <a:normAutofit fontScale="62500" lnSpcReduction="20000"/>
          </a:bodyPr>
          <a:lstStyle/>
          <a:p>
            <a:r>
              <a:rPr lang="en-US" dirty="0">
                <a:solidFill>
                  <a:srgbClr val="C00000"/>
                </a:solidFill>
              </a:rPr>
              <a:t>UTF-8. </a:t>
            </a:r>
            <a:r>
              <a:rPr lang="en-US" dirty="0">
                <a:solidFill>
                  <a:schemeClr val="tx1">
                    <a:lumMod val="50000"/>
                    <a:lumOff val="50000"/>
                  </a:schemeClr>
                </a:solidFill>
              </a:rPr>
              <a:t>Este o </a:t>
            </a:r>
            <a:r>
              <a:rPr lang="en-US" dirty="0" err="1">
                <a:solidFill>
                  <a:schemeClr val="tx1">
                    <a:lumMod val="50000"/>
                    <a:lumOff val="50000"/>
                  </a:schemeClr>
                </a:solidFill>
              </a:rPr>
              <a:t>codificare</a:t>
            </a:r>
            <a:r>
              <a:rPr lang="en-US" dirty="0">
                <a:solidFill>
                  <a:schemeClr val="tx1">
                    <a:lumMod val="50000"/>
                    <a:lumOff val="50000"/>
                  </a:schemeClr>
                </a:solidFill>
              </a:rPr>
              <a:t> </a:t>
            </a:r>
            <a:r>
              <a:rPr lang="en-US" dirty="0" err="1">
                <a:solidFill>
                  <a:schemeClr val="tx1">
                    <a:lumMod val="50000"/>
                    <a:lumOff val="50000"/>
                  </a:schemeClr>
                </a:solidFill>
              </a:rPr>
              <a:t>variabilă</a:t>
            </a:r>
            <a:r>
              <a:rPr lang="en-US" dirty="0">
                <a:solidFill>
                  <a:schemeClr val="tx1">
                    <a:lumMod val="50000"/>
                    <a:lumOff val="50000"/>
                  </a:schemeClr>
                </a:solidFill>
              </a:rPr>
              <a:t> a </a:t>
            </a:r>
            <a:r>
              <a:rPr lang="en-US" dirty="0" err="1">
                <a:solidFill>
                  <a:schemeClr val="tx1">
                    <a:lumMod val="50000"/>
                    <a:lumOff val="50000"/>
                  </a:schemeClr>
                </a:solidFill>
              </a:rPr>
              <a:t>lungimii</a:t>
            </a:r>
            <a:r>
              <a:rPr lang="en-US" dirty="0">
                <a:solidFill>
                  <a:schemeClr val="tx1">
                    <a:lumMod val="50000"/>
                    <a:lumOff val="50000"/>
                  </a:schemeClr>
                </a:solidFill>
              </a:rPr>
              <a:t> care </a:t>
            </a:r>
            <a:r>
              <a:rPr lang="en-US" dirty="0" err="1">
                <a:solidFill>
                  <a:schemeClr val="tx1">
                    <a:lumMod val="50000"/>
                    <a:lumOff val="50000"/>
                  </a:schemeClr>
                </a:solidFill>
              </a:rPr>
              <a:t>folosește</a:t>
            </a:r>
            <a:r>
              <a:rPr lang="en-US" dirty="0">
                <a:solidFill>
                  <a:schemeClr val="tx1">
                    <a:lumMod val="50000"/>
                    <a:lumOff val="50000"/>
                  </a:schemeClr>
                </a:solidFill>
              </a:rPr>
              <a:t> </a:t>
            </a:r>
            <a:r>
              <a:rPr lang="en-US" dirty="0" err="1">
                <a:solidFill>
                  <a:schemeClr val="tx1">
                    <a:lumMod val="50000"/>
                    <a:lumOff val="50000"/>
                  </a:schemeClr>
                </a:solidFill>
              </a:rPr>
              <a:t>între</a:t>
            </a:r>
            <a:r>
              <a:rPr lang="en-US" dirty="0">
                <a:solidFill>
                  <a:schemeClr val="tx1">
                    <a:lumMod val="50000"/>
                    <a:lumOff val="50000"/>
                  </a:schemeClr>
                </a:solidFill>
              </a:rPr>
              <a:t> </a:t>
            </a:r>
            <a:r>
              <a:rPr lang="en-US" dirty="0" err="1">
                <a:solidFill>
                  <a:schemeClr val="tx1">
                    <a:lumMod val="50000"/>
                    <a:lumOff val="50000"/>
                  </a:schemeClr>
                </a:solidFill>
              </a:rPr>
              <a:t>unu</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patru</a:t>
            </a:r>
            <a:r>
              <a:rPr lang="en-US" dirty="0">
                <a:solidFill>
                  <a:schemeClr val="tx1">
                    <a:lumMod val="50000"/>
                    <a:lumOff val="50000"/>
                  </a:schemeClr>
                </a:solidFill>
              </a:rPr>
              <a:t> </a:t>
            </a:r>
            <a:r>
              <a:rPr lang="en-US" dirty="0" err="1">
                <a:solidFill>
                  <a:schemeClr val="tx1">
                    <a:lumMod val="50000"/>
                    <a:lumOff val="50000"/>
                  </a:schemeClr>
                </a:solidFill>
              </a:rPr>
              <a:t>octeți</a:t>
            </a:r>
            <a:r>
              <a:rPr lang="en-US" dirty="0">
                <a:solidFill>
                  <a:schemeClr val="tx1">
                    <a:lumMod val="50000"/>
                    <a:lumOff val="50000"/>
                  </a:schemeClr>
                </a:solidFill>
              </a:rPr>
              <a:t> (bytes) </a:t>
            </a:r>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reprezenta</a:t>
            </a:r>
            <a:r>
              <a:rPr lang="en-US" dirty="0">
                <a:solidFill>
                  <a:schemeClr val="tx1">
                    <a:lumMod val="50000"/>
                    <a:lumOff val="50000"/>
                  </a:schemeClr>
                </a:solidFill>
              </a:rPr>
              <a:t> </a:t>
            </a:r>
            <a:r>
              <a:rPr lang="en-US" dirty="0" err="1">
                <a:solidFill>
                  <a:schemeClr val="tx1">
                    <a:lumMod val="50000"/>
                    <a:lumOff val="50000"/>
                  </a:schemeClr>
                </a:solidFill>
              </a:rPr>
              <a:t>fiecare</a:t>
            </a:r>
            <a:r>
              <a:rPr lang="en-US" dirty="0">
                <a:solidFill>
                  <a:schemeClr val="tx1">
                    <a:lumMod val="50000"/>
                    <a:lumOff val="50000"/>
                  </a:schemeClr>
                </a:solidFill>
              </a:rPr>
              <a:t> </a:t>
            </a:r>
            <a:r>
              <a:rPr lang="en-US" dirty="0" err="1">
                <a:solidFill>
                  <a:schemeClr val="tx1">
                    <a:lumMod val="50000"/>
                    <a:lumOff val="50000"/>
                  </a:schemeClr>
                </a:solidFill>
              </a:rPr>
              <a:t>caracter</a:t>
            </a:r>
            <a:r>
              <a:rPr lang="en-US" dirty="0">
                <a:solidFill>
                  <a:schemeClr val="tx1">
                    <a:lumMod val="50000"/>
                    <a:lumOff val="50000"/>
                  </a:schemeClr>
                </a:solidFill>
              </a:rPr>
              <a:t> din Universal Character Set (UCS) </a:t>
            </a:r>
            <a:r>
              <a:rPr lang="en-US" dirty="0" err="1">
                <a:solidFill>
                  <a:schemeClr val="tx1">
                    <a:lumMod val="50000"/>
                    <a:lumOff val="50000"/>
                  </a:schemeClr>
                </a:solidFill>
              </a:rPr>
              <a:t>sau</a:t>
            </a:r>
            <a:r>
              <a:rPr lang="en-US" dirty="0">
                <a:solidFill>
                  <a:schemeClr val="tx1">
                    <a:lumMod val="50000"/>
                    <a:lumOff val="50000"/>
                  </a:schemeClr>
                </a:solidFill>
              </a:rPr>
              <a:t> Universal Coded Character Set (Unicode). Este </a:t>
            </a:r>
            <a:r>
              <a:rPr lang="en-US" dirty="0" err="1">
                <a:solidFill>
                  <a:schemeClr val="tx1">
                    <a:lumMod val="50000"/>
                    <a:lumOff val="50000"/>
                  </a:schemeClr>
                </a:solidFill>
              </a:rPr>
              <a:t>compatibilă</a:t>
            </a:r>
            <a:r>
              <a:rPr lang="en-US" dirty="0">
                <a:solidFill>
                  <a:schemeClr val="tx1">
                    <a:lumMod val="50000"/>
                    <a:lumOff val="50000"/>
                  </a:schemeClr>
                </a:solidFill>
              </a:rPr>
              <a:t> cu ASCII </a:t>
            </a:r>
            <a:r>
              <a:rPr lang="en-US" dirty="0" err="1">
                <a:solidFill>
                  <a:schemeClr val="tx1">
                    <a:lumMod val="50000"/>
                    <a:lumOff val="50000"/>
                  </a:schemeClr>
                </a:solidFill>
              </a:rPr>
              <a:t>și</a:t>
            </a:r>
            <a:r>
              <a:rPr lang="en-US" dirty="0">
                <a:solidFill>
                  <a:schemeClr val="tx1">
                    <a:lumMod val="50000"/>
                    <a:lumOff val="50000"/>
                  </a:schemeClr>
                </a:solidFill>
              </a:rPr>
              <a:t> este </a:t>
            </a:r>
            <a:r>
              <a:rPr lang="en-US" dirty="0" err="1">
                <a:solidFill>
                  <a:schemeClr val="tx1">
                    <a:lumMod val="50000"/>
                    <a:lumOff val="50000"/>
                  </a:schemeClr>
                </a:solidFill>
              </a:rPr>
              <a:t>cea</a:t>
            </a:r>
            <a:r>
              <a:rPr lang="en-US" dirty="0">
                <a:solidFill>
                  <a:schemeClr val="tx1">
                    <a:lumMod val="50000"/>
                    <a:lumOff val="50000"/>
                  </a:schemeClr>
                </a:solidFill>
              </a:rPr>
              <a:t> </a:t>
            </a:r>
            <a:r>
              <a:rPr lang="en-US" dirty="0" err="1">
                <a:solidFill>
                  <a:schemeClr val="tx1">
                    <a:lumMod val="50000"/>
                    <a:lumOff val="50000"/>
                  </a:schemeClr>
                </a:solidFill>
              </a:rPr>
              <a:t>mai</a:t>
            </a:r>
            <a:r>
              <a:rPr lang="en-US" dirty="0">
                <a:solidFill>
                  <a:schemeClr val="tx1">
                    <a:lumMod val="50000"/>
                    <a:lumOff val="50000"/>
                  </a:schemeClr>
                </a:solidFill>
              </a:rPr>
              <a:t> </a:t>
            </a:r>
            <a:r>
              <a:rPr lang="en-US" dirty="0" err="1">
                <a:solidFill>
                  <a:schemeClr val="tx1">
                    <a:lumMod val="50000"/>
                    <a:lumOff val="50000"/>
                  </a:schemeClr>
                </a:solidFill>
              </a:rPr>
              <a:t>comună</a:t>
            </a:r>
            <a:r>
              <a:rPr lang="en-US" dirty="0">
                <a:solidFill>
                  <a:schemeClr val="tx1">
                    <a:lumMod val="50000"/>
                    <a:lumOff val="50000"/>
                  </a:schemeClr>
                </a:solidFill>
              </a:rPr>
              <a:t> </a:t>
            </a:r>
            <a:r>
              <a:rPr lang="en-US" dirty="0" err="1">
                <a:solidFill>
                  <a:schemeClr val="tx1">
                    <a:lumMod val="50000"/>
                    <a:lumOff val="50000"/>
                  </a:schemeClr>
                </a:solidFill>
              </a:rPr>
              <a:t>codificare</a:t>
            </a:r>
            <a:r>
              <a:rPr lang="en-US" dirty="0">
                <a:solidFill>
                  <a:schemeClr val="tx1">
                    <a:lumMod val="50000"/>
                    <a:lumOff val="50000"/>
                  </a:schemeClr>
                </a:solidFill>
              </a:rPr>
              <a:t> </a:t>
            </a:r>
            <a:r>
              <a:rPr lang="en-US" dirty="0" err="1">
                <a:solidFill>
                  <a:schemeClr val="tx1">
                    <a:lumMod val="50000"/>
                    <a:lumOff val="50000"/>
                  </a:schemeClr>
                </a:solidFill>
              </a:rPr>
              <a:t>folosită</a:t>
            </a:r>
            <a:r>
              <a:rPr lang="en-US" dirty="0">
                <a:solidFill>
                  <a:schemeClr val="tx1">
                    <a:lumMod val="50000"/>
                    <a:lumOff val="50000"/>
                  </a:schemeClr>
                </a:solidFill>
              </a:rPr>
              <a:t> pe web, </a:t>
            </a:r>
            <a:r>
              <a:rPr lang="en-US" dirty="0" err="1">
                <a:solidFill>
                  <a:schemeClr val="tx1">
                    <a:lumMod val="50000"/>
                    <a:lumOff val="50000"/>
                  </a:schemeClr>
                </a:solidFill>
              </a:rPr>
              <a:t>deoarece</a:t>
            </a:r>
            <a:r>
              <a:rPr lang="en-US" dirty="0">
                <a:solidFill>
                  <a:schemeClr val="tx1">
                    <a:lumMod val="50000"/>
                    <a:lumOff val="50000"/>
                  </a:schemeClr>
                </a:solidFill>
              </a:rPr>
              <a:t> </a:t>
            </a:r>
            <a:r>
              <a:rPr lang="en-US" dirty="0" err="1">
                <a:solidFill>
                  <a:schemeClr val="tx1">
                    <a:lumMod val="50000"/>
                    <a:lumOff val="50000"/>
                  </a:schemeClr>
                </a:solidFill>
              </a:rPr>
              <a:t>poate</a:t>
            </a:r>
            <a:r>
              <a:rPr lang="en-US" dirty="0">
                <a:solidFill>
                  <a:schemeClr val="tx1">
                    <a:lumMod val="50000"/>
                    <a:lumOff val="50000"/>
                  </a:schemeClr>
                </a:solidFill>
              </a:rPr>
              <a:t> </a:t>
            </a:r>
            <a:r>
              <a:rPr lang="en-US" dirty="0" err="1">
                <a:solidFill>
                  <a:schemeClr val="tx1">
                    <a:lumMod val="50000"/>
                    <a:lumOff val="50000"/>
                  </a:schemeClr>
                </a:solidFill>
              </a:rPr>
              <a:t>reprezenta</a:t>
            </a:r>
            <a:r>
              <a:rPr lang="en-US" dirty="0">
                <a:solidFill>
                  <a:schemeClr val="tx1">
                    <a:lumMod val="50000"/>
                    <a:lumOff val="50000"/>
                  </a:schemeClr>
                </a:solidFill>
              </a:rPr>
              <a:t> </a:t>
            </a:r>
            <a:r>
              <a:rPr lang="en-US" dirty="0" err="1">
                <a:solidFill>
                  <a:schemeClr val="tx1">
                    <a:lumMod val="50000"/>
                    <a:lumOff val="50000"/>
                  </a:schemeClr>
                </a:solidFill>
              </a:rPr>
              <a:t>fiecare</a:t>
            </a:r>
            <a:r>
              <a:rPr lang="en-US" dirty="0">
                <a:solidFill>
                  <a:schemeClr val="tx1">
                    <a:lumMod val="50000"/>
                    <a:lumOff val="50000"/>
                  </a:schemeClr>
                </a:solidFill>
              </a:rPr>
              <a:t> </a:t>
            </a:r>
            <a:r>
              <a:rPr lang="en-US" dirty="0" err="1">
                <a:solidFill>
                  <a:schemeClr val="tx1">
                    <a:lumMod val="50000"/>
                    <a:lumOff val="50000"/>
                  </a:schemeClr>
                </a:solidFill>
              </a:rPr>
              <a:t>caracter</a:t>
            </a:r>
            <a:r>
              <a:rPr lang="en-US" dirty="0">
                <a:solidFill>
                  <a:schemeClr val="tx1">
                    <a:lumMod val="50000"/>
                    <a:lumOff val="50000"/>
                  </a:schemeClr>
                </a:solidFill>
              </a:rPr>
              <a:t> din Unicode </a:t>
            </a:r>
            <a:r>
              <a:rPr lang="en-US" dirty="0" err="1">
                <a:solidFill>
                  <a:schemeClr val="tx1">
                    <a:lumMod val="50000"/>
                    <a:lumOff val="50000"/>
                  </a:schemeClr>
                </a:solidFill>
              </a:rPr>
              <a:t>și</a:t>
            </a:r>
            <a:r>
              <a:rPr lang="en-US" dirty="0">
                <a:solidFill>
                  <a:schemeClr val="tx1">
                    <a:lumMod val="50000"/>
                    <a:lumOff val="50000"/>
                  </a:schemeClr>
                </a:solidFill>
              </a:rPr>
              <a:t> este </a:t>
            </a:r>
            <a:r>
              <a:rPr lang="en-US" dirty="0" err="1">
                <a:solidFill>
                  <a:schemeClr val="tx1">
                    <a:lumMod val="50000"/>
                    <a:lumOff val="50000"/>
                  </a:schemeClr>
                </a:solidFill>
              </a:rPr>
              <a:t>eficientă</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texte</a:t>
            </a:r>
            <a:r>
              <a:rPr lang="en-US" dirty="0">
                <a:solidFill>
                  <a:schemeClr val="tx1">
                    <a:lumMod val="50000"/>
                    <a:lumOff val="50000"/>
                  </a:schemeClr>
                </a:solidFill>
              </a:rPr>
              <a:t> </a:t>
            </a:r>
            <a:r>
              <a:rPr lang="en-US" dirty="0" err="1">
                <a:solidFill>
                  <a:schemeClr val="tx1">
                    <a:lumMod val="50000"/>
                    <a:lumOff val="50000"/>
                  </a:schemeClr>
                </a:solidFill>
              </a:rPr>
              <a:t>ce</a:t>
            </a:r>
            <a:r>
              <a:rPr lang="en-US" dirty="0">
                <a:solidFill>
                  <a:schemeClr val="tx1">
                    <a:lumMod val="50000"/>
                    <a:lumOff val="50000"/>
                  </a:schemeClr>
                </a:solidFill>
              </a:rPr>
              <a:t> </a:t>
            </a:r>
            <a:r>
              <a:rPr lang="en-US" dirty="0" err="1">
                <a:solidFill>
                  <a:schemeClr val="tx1">
                    <a:lumMod val="50000"/>
                    <a:lumOff val="50000"/>
                  </a:schemeClr>
                </a:solidFill>
              </a:rPr>
              <a:t>folosesc</a:t>
            </a:r>
            <a:r>
              <a:rPr lang="en-US" dirty="0">
                <a:solidFill>
                  <a:schemeClr val="tx1">
                    <a:lumMod val="50000"/>
                    <a:lumOff val="50000"/>
                  </a:schemeClr>
                </a:solidFill>
              </a:rPr>
              <a:t> </a:t>
            </a:r>
            <a:r>
              <a:rPr lang="en-US" dirty="0" err="1">
                <a:solidFill>
                  <a:schemeClr val="tx1">
                    <a:lumMod val="50000"/>
                    <a:lumOff val="50000"/>
                  </a:schemeClr>
                </a:solidFill>
              </a:rPr>
              <a:t>frecvent</a:t>
            </a:r>
            <a:r>
              <a:rPr lang="en-US" dirty="0">
                <a:solidFill>
                  <a:schemeClr val="tx1">
                    <a:lumMod val="50000"/>
                    <a:lumOff val="50000"/>
                  </a:schemeClr>
                </a:solidFill>
              </a:rPr>
              <a:t> </a:t>
            </a:r>
            <a:r>
              <a:rPr lang="en-US" dirty="0" err="1">
                <a:solidFill>
                  <a:schemeClr val="tx1">
                    <a:lumMod val="50000"/>
                    <a:lumOff val="50000"/>
                  </a:schemeClr>
                </a:solidFill>
              </a:rPr>
              <a:t>caractere</a:t>
            </a:r>
            <a:r>
              <a:rPr lang="en-US" dirty="0">
                <a:solidFill>
                  <a:schemeClr val="tx1">
                    <a:lumMod val="50000"/>
                    <a:lumOff val="50000"/>
                  </a:schemeClr>
                </a:solidFill>
              </a:rPr>
              <a:t> ASCII.</a:t>
            </a:r>
          </a:p>
          <a:p>
            <a:r>
              <a:rPr lang="en-US" dirty="0">
                <a:solidFill>
                  <a:srgbClr val="C00000"/>
                </a:solidFill>
              </a:rPr>
              <a:t>ISO-8859-1. </a:t>
            </a:r>
            <a:r>
              <a:rPr lang="en-US" dirty="0" err="1">
                <a:solidFill>
                  <a:schemeClr val="tx1">
                    <a:lumMod val="50000"/>
                    <a:lumOff val="50000"/>
                  </a:schemeClr>
                </a:solidFill>
              </a:rPr>
              <a:t>Cunoscută</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ca Latin-1, este o </a:t>
            </a:r>
            <a:r>
              <a:rPr lang="en-US" dirty="0" err="1">
                <a:solidFill>
                  <a:schemeClr val="tx1">
                    <a:lumMod val="50000"/>
                    <a:lumOff val="50000"/>
                  </a:schemeClr>
                </a:solidFill>
              </a:rPr>
              <a:t>codificare</a:t>
            </a:r>
            <a:r>
              <a:rPr lang="en-US" dirty="0">
                <a:solidFill>
                  <a:schemeClr val="tx1">
                    <a:lumMod val="50000"/>
                    <a:lumOff val="50000"/>
                  </a:schemeClr>
                </a:solidFill>
              </a:rPr>
              <a:t> cu un </a:t>
            </a:r>
            <a:r>
              <a:rPr lang="en-US" dirty="0" err="1">
                <a:solidFill>
                  <a:schemeClr val="tx1">
                    <a:lumMod val="50000"/>
                    <a:lumOff val="50000"/>
                  </a:schemeClr>
                </a:solidFill>
              </a:rPr>
              <a:t>singur</a:t>
            </a:r>
            <a:r>
              <a:rPr lang="en-US" dirty="0">
                <a:solidFill>
                  <a:schemeClr val="tx1">
                    <a:lumMod val="50000"/>
                    <a:lumOff val="50000"/>
                  </a:schemeClr>
                </a:solidFill>
              </a:rPr>
              <a:t> octet care </a:t>
            </a:r>
            <a:r>
              <a:rPr lang="en-US" dirty="0" err="1">
                <a:solidFill>
                  <a:schemeClr val="tx1">
                    <a:lumMod val="50000"/>
                    <a:lumOff val="50000"/>
                  </a:schemeClr>
                </a:solidFill>
              </a:rPr>
              <a:t>poate</a:t>
            </a:r>
            <a:r>
              <a:rPr lang="en-US" dirty="0">
                <a:solidFill>
                  <a:schemeClr val="tx1">
                    <a:lumMod val="50000"/>
                    <a:lumOff val="50000"/>
                  </a:schemeClr>
                </a:solidFill>
              </a:rPr>
              <a:t> </a:t>
            </a:r>
            <a:r>
              <a:rPr lang="en-US" dirty="0" err="1">
                <a:solidFill>
                  <a:schemeClr val="tx1">
                    <a:lumMod val="50000"/>
                    <a:lumOff val="50000"/>
                  </a:schemeClr>
                </a:solidFill>
              </a:rPr>
              <a:t>reprezenta</a:t>
            </a:r>
            <a:r>
              <a:rPr lang="en-US" dirty="0">
                <a:solidFill>
                  <a:schemeClr val="tx1">
                    <a:lumMod val="50000"/>
                    <a:lumOff val="50000"/>
                  </a:schemeClr>
                </a:solidFill>
              </a:rPr>
              <a:t> </a:t>
            </a:r>
            <a:r>
              <a:rPr lang="en-US" dirty="0" err="1">
                <a:solidFill>
                  <a:schemeClr val="tx1">
                    <a:lumMod val="50000"/>
                    <a:lumOff val="50000"/>
                  </a:schemeClr>
                </a:solidFill>
              </a:rPr>
              <a:t>până</a:t>
            </a:r>
            <a:r>
              <a:rPr lang="en-US" dirty="0">
                <a:solidFill>
                  <a:schemeClr val="tx1">
                    <a:lumMod val="50000"/>
                    <a:lumOff val="50000"/>
                  </a:schemeClr>
                </a:solidFill>
              </a:rPr>
              <a:t> la 256 de </a:t>
            </a:r>
            <a:r>
              <a:rPr lang="en-US" dirty="0" err="1">
                <a:solidFill>
                  <a:schemeClr val="tx1">
                    <a:lumMod val="50000"/>
                    <a:lumOff val="50000"/>
                  </a:schemeClr>
                </a:solidFill>
              </a:rPr>
              <a:t>caractere</a:t>
            </a:r>
            <a:r>
              <a:rPr lang="en-US" dirty="0">
                <a:solidFill>
                  <a:schemeClr val="tx1">
                    <a:lumMod val="50000"/>
                    <a:lumOff val="50000"/>
                  </a:schemeClr>
                </a:solidFill>
              </a:rPr>
              <a:t> </a:t>
            </a:r>
            <a:r>
              <a:rPr lang="en-US" dirty="0" err="1">
                <a:solidFill>
                  <a:schemeClr val="tx1">
                    <a:lumMod val="50000"/>
                    <a:lumOff val="50000"/>
                  </a:schemeClr>
                </a:solidFill>
              </a:rPr>
              <a:t>diferite</a:t>
            </a:r>
            <a:r>
              <a:rPr lang="en-US" dirty="0">
                <a:solidFill>
                  <a:schemeClr val="tx1">
                    <a:lumMod val="50000"/>
                    <a:lumOff val="50000"/>
                  </a:schemeClr>
                </a:solidFill>
              </a:rPr>
              <a:t>. Este </a:t>
            </a:r>
            <a:r>
              <a:rPr lang="en-US" dirty="0" err="1">
                <a:solidFill>
                  <a:schemeClr val="tx1">
                    <a:lumMod val="50000"/>
                    <a:lumOff val="50000"/>
                  </a:schemeClr>
                </a:solidFill>
              </a:rPr>
              <a:t>proiectată</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acoperi</a:t>
            </a:r>
            <a:r>
              <a:rPr lang="en-US" dirty="0">
                <a:solidFill>
                  <a:schemeClr val="tx1">
                    <a:lumMod val="50000"/>
                    <a:lumOff val="50000"/>
                  </a:schemeClr>
                </a:solidFill>
              </a:rPr>
              <a:t> </a:t>
            </a:r>
            <a:r>
              <a:rPr lang="en-US" dirty="0" err="1">
                <a:solidFill>
                  <a:schemeClr val="tx1">
                    <a:lumMod val="50000"/>
                    <a:lumOff val="50000"/>
                  </a:schemeClr>
                </a:solidFill>
              </a:rPr>
              <a:t>majoritatea</a:t>
            </a:r>
            <a:r>
              <a:rPr lang="en-US" dirty="0">
                <a:solidFill>
                  <a:schemeClr val="tx1">
                    <a:lumMod val="50000"/>
                    <a:lumOff val="50000"/>
                  </a:schemeClr>
                </a:solidFill>
              </a:rPr>
              <a:t> </a:t>
            </a:r>
            <a:r>
              <a:rPr lang="en-US" dirty="0" err="1">
                <a:solidFill>
                  <a:schemeClr val="tx1">
                    <a:lumMod val="50000"/>
                    <a:lumOff val="50000"/>
                  </a:schemeClr>
                </a:solidFill>
              </a:rPr>
              <a:t>limbilor</a:t>
            </a:r>
            <a:r>
              <a:rPr lang="en-US" dirty="0">
                <a:solidFill>
                  <a:schemeClr val="tx1">
                    <a:lumMod val="50000"/>
                    <a:lumOff val="50000"/>
                  </a:schemeClr>
                </a:solidFill>
              </a:rPr>
              <a:t> vest-</a:t>
            </a:r>
            <a:r>
              <a:rPr lang="en-US" dirty="0" err="1">
                <a:solidFill>
                  <a:schemeClr val="tx1">
                    <a:lumMod val="50000"/>
                    <a:lumOff val="50000"/>
                  </a:schemeClr>
                </a:solidFill>
              </a:rPr>
              <a:t>europene</a:t>
            </a:r>
            <a:r>
              <a:rPr lang="en-US" dirty="0">
                <a:solidFill>
                  <a:schemeClr val="tx1">
                    <a:lumMod val="50000"/>
                    <a:lumOff val="50000"/>
                  </a:schemeClr>
                </a:solidFill>
              </a:rPr>
              <a:t>, </a:t>
            </a:r>
            <a:r>
              <a:rPr lang="en-US" dirty="0" err="1">
                <a:solidFill>
                  <a:schemeClr val="tx1">
                    <a:lumMod val="50000"/>
                    <a:lumOff val="50000"/>
                  </a:schemeClr>
                </a:solidFill>
              </a:rPr>
              <a:t>inclusiv</a:t>
            </a:r>
            <a:r>
              <a:rPr lang="en-US" dirty="0">
                <a:solidFill>
                  <a:schemeClr val="tx1">
                    <a:lumMod val="50000"/>
                    <a:lumOff val="50000"/>
                  </a:schemeClr>
                </a:solidFill>
              </a:rPr>
              <a:t> </a:t>
            </a:r>
            <a:r>
              <a:rPr lang="en-US" dirty="0" err="1">
                <a:solidFill>
                  <a:schemeClr val="tx1">
                    <a:lumMod val="50000"/>
                    <a:lumOff val="50000"/>
                  </a:schemeClr>
                </a:solidFill>
              </a:rPr>
              <a:t>caracterele</a:t>
            </a:r>
            <a:r>
              <a:rPr lang="en-US" dirty="0">
                <a:solidFill>
                  <a:schemeClr val="tx1">
                    <a:lumMod val="50000"/>
                    <a:lumOff val="50000"/>
                  </a:schemeClr>
                </a:solidFill>
              </a:rPr>
              <a:t> </a:t>
            </a:r>
            <a:r>
              <a:rPr lang="en-US" dirty="0" err="1">
                <a:solidFill>
                  <a:schemeClr val="tx1">
                    <a:lumMod val="50000"/>
                    <a:lumOff val="50000"/>
                  </a:schemeClr>
                </a:solidFill>
              </a:rPr>
              <a:t>diacritice</a:t>
            </a:r>
            <a:r>
              <a:rPr lang="en-US" dirty="0">
                <a:solidFill>
                  <a:schemeClr val="tx1">
                    <a:lumMod val="50000"/>
                    <a:lumOff val="50000"/>
                  </a:schemeClr>
                </a:solidFill>
              </a:rPr>
              <a:t>.</a:t>
            </a:r>
          </a:p>
          <a:p>
            <a:r>
              <a:rPr lang="en-US" dirty="0">
                <a:solidFill>
                  <a:srgbClr val="C00000"/>
                </a:solidFill>
              </a:rPr>
              <a:t>CP1252. </a:t>
            </a:r>
            <a:r>
              <a:rPr lang="en-US" dirty="0">
                <a:solidFill>
                  <a:schemeClr val="tx1">
                    <a:lumMod val="50000"/>
                    <a:lumOff val="50000"/>
                  </a:schemeClr>
                </a:solidFill>
              </a:rPr>
              <a:t>O </a:t>
            </a:r>
            <a:r>
              <a:rPr lang="en-US" dirty="0" err="1">
                <a:solidFill>
                  <a:schemeClr val="tx1">
                    <a:lumMod val="50000"/>
                    <a:lumOff val="50000"/>
                  </a:schemeClr>
                </a:solidFill>
              </a:rPr>
              <a:t>codificare</a:t>
            </a:r>
            <a:r>
              <a:rPr lang="en-US" dirty="0">
                <a:solidFill>
                  <a:schemeClr val="tx1">
                    <a:lumMod val="50000"/>
                    <a:lumOff val="50000"/>
                  </a:schemeClr>
                </a:solidFill>
              </a:rPr>
              <a:t> cu un </a:t>
            </a:r>
            <a:r>
              <a:rPr lang="en-US" dirty="0" err="1">
                <a:solidFill>
                  <a:schemeClr val="tx1">
                    <a:lumMod val="50000"/>
                    <a:lumOff val="50000"/>
                  </a:schemeClr>
                </a:solidFill>
              </a:rPr>
              <a:t>singur</a:t>
            </a:r>
            <a:r>
              <a:rPr lang="en-US" dirty="0">
                <a:solidFill>
                  <a:schemeClr val="tx1">
                    <a:lumMod val="50000"/>
                    <a:lumOff val="50000"/>
                  </a:schemeClr>
                </a:solidFill>
              </a:rPr>
              <a:t> octet </a:t>
            </a:r>
            <a:r>
              <a:rPr lang="en-US" dirty="0" err="1">
                <a:solidFill>
                  <a:schemeClr val="tx1">
                    <a:lumMod val="50000"/>
                    <a:lumOff val="50000"/>
                  </a:schemeClr>
                </a:solidFill>
              </a:rPr>
              <a:t>folosită</a:t>
            </a:r>
            <a:r>
              <a:rPr lang="en-US" dirty="0">
                <a:solidFill>
                  <a:schemeClr val="tx1">
                    <a:lumMod val="50000"/>
                    <a:lumOff val="50000"/>
                  </a:schemeClr>
                </a:solidFill>
              </a:rPr>
              <a:t> de </a:t>
            </a:r>
            <a:r>
              <a:rPr lang="en-US" dirty="0" err="1">
                <a:solidFill>
                  <a:schemeClr val="tx1">
                    <a:lumMod val="50000"/>
                    <a:lumOff val="50000"/>
                  </a:schemeClr>
                </a:solidFill>
              </a:rPr>
              <a:t>sistemele</a:t>
            </a:r>
            <a:r>
              <a:rPr lang="en-US" dirty="0">
                <a:solidFill>
                  <a:schemeClr val="tx1">
                    <a:lumMod val="50000"/>
                    <a:lumOff val="50000"/>
                  </a:schemeClr>
                </a:solidFill>
              </a:rPr>
              <a:t> Windows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limba</a:t>
            </a:r>
            <a:r>
              <a:rPr lang="en-US" dirty="0">
                <a:solidFill>
                  <a:schemeClr val="tx1">
                    <a:lumMod val="50000"/>
                    <a:lumOff val="50000"/>
                  </a:schemeClr>
                </a:solidFill>
              </a:rPr>
              <a:t> </a:t>
            </a:r>
            <a:r>
              <a:rPr lang="en-US" dirty="0" err="1">
                <a:solidFill>
                  <a:schemeClr val="tx1">
                    <a:lumMod val="50000"/>
                    <a:lumOff val="50000"/>
                  </a:schemeClr>
                </a:solidFill>
              </a:rPr>
              <a:t>engleză</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alte</a:t>
            </a:r>
            <a:r>
              <a:rPr lang="en-US" dirty="0">
                <a:solidFill>
                  <a:schemeClr val="tx1">
                    <a:lumMod val="50000"/>
                    <a:lumOff val="50000"/>
                  </a:schemeClr>
                </a:solidFill>
              </a:rPr>
              <a:t> limbi vest-</a:t>
            </a:r>
            <a:r>
              <a:rPr lang="en-US" dirty="0" err="1">
                <a:solidFill>
                  <a:schemeClr val="tx1">
                    <a:lumMod val="50000"/>
                    <a:lumOff val="50000"/>
                  </a:schemeClr>
                </a:solidFill>
              </a:rPr>
              <a:t>europene</a:t>
            </a:r>
            <a:r>
              <a:rPr lang="en-US" dirty="0">
                <a:solidFill>
                  <a:schemeClr val="tx1">
                    <a:lumMod val="50000"/>
                    <a:lumOff val="50000"/>
                  </a:schemeClr>
                </a:solidFill>
              </a:rPr>
              <a:t>. Este o </a:t>
            </a:r>
            <a:r>
              <a:rPr lang="en-US" dirty="0" err="1">
                <a:solidFill>
                  <a:schemeClr val="tx1">
                    <a:lumMod val="50000"/>
                    <a:lumOff val="50000"/>
                  </a:schemeClr>
                </a:solidFill>
              </a:rPr>
              <a:t>extensie</a:t>
            </a:r>
            <a:r>
              <a:rPr lang="en-US" dirty="0">
                <a:solidFill>
                  <a:schemeClr val="tx1">
                    <a:lumMod val="50000"/>
                    <a:lumOff val="50000"/>
                  </a:schemeClr>
                </a:solidFill>
              </a:rPr>
              <a:t> a ISO-8859-1 </a:t>
            </a:r>
            <a:r>
              <a:rPr lang="en-US" dirty="0" err="1">
                <a:solidFill>
                  <a:schemeClr val="tx1">
                    <a:lumMod val="50000"/>
                    <a:lumOff val="50000"/>
                  </a:schemeClr>
                </a:solidFill>
              </a:rPr>
              <a:t>și</a:t>
            </a:r>
            <a:r>
              <a:rPr lang="en-US" dirty="0">
                <a:solidFill>
                  <a:schemeClr val="tx1">
                    <a:lumMod val="50000"/>
                    <a:lumOff val="50000"/>
                  </a:schemeClr>
                </a:solidFill>
              </a:rPr>
              <a:t> include </a:t>
            </a:r>
            <a:r>
              <a:rPr lang="en-US" dirty="0" err="1">
                <a:solidFill>
                  <a:schemeClr val="tx1">
                    <a:lumMod val="50000"/>
                    <a:lumOff val="50000"/>
                  </a:schemeClr>
                </a:solidFill>
              </a:rPr>
              <a:t>caractere</a:t>
            </a:r>
            <a:r>
              <a:rPr lang="en-US" dirty="0">
                <a:solidFill>
                  <a:schemeClr val="tx1">
                    <a:lumMod val="50000"/>
                    <a:lumOff val="50000"/>
                  </a:schemeClr>
                </a:solidFill>
              </a:rPr>
              <a:t> </a:t>
            </a:r>
            <a:r>
              <a:rPr lang="en-US" dirty="0" err="1">
                <a:solidFill>
                  <a:schemeClr val="tx1">
                    <a:lumMod val="50000"/>
                    <a:lumOff val="50000"/>
                  </a:schemeClr>
                </a:solidFill>
              </a:rPr>
              <a:t>suplimentare</a:t>
            </a:r>
            <a:r>
              <a:rPr lang="en-US" dirty="0">
                <a:solidFill>
                  <a:schemeClr val="tx1">
                    <a:lumMod val="50000"/>
                    <a:lumOff val="50000"/>
                  </a:schemeClr>
                </a:solidFill>
              </a:rPr>
              <a:t>, cum </a:t>
            </a:r>
            <a:r>
              <a:rPr lang="en-US" dirty="0" err="1">
                <a:solidFill>
                  <a:schemeClr val="tx1">
                    <a:lumMod val="50000"/>
                    <a:lumOff val="50000"/>
                  </a:schemeClr>
                </a:solidFill>
              </a:rPr>
              <a:t>ar</a:t>
            </a:r>
            <a:r>
              <a:rPr lang="en-US" dirty="0">
                <a:solidFill>
                  <a:schemeClr val="tx1">
                    <a:lumMod val="50000"/>
                    <a:lumOff val="50000"/>
                  </a:schemeClr>
                </a:solidFill>
              </a:rPr>
              <a:t> fi </a:t>
            </a:r>
            <a:r>
              <a:rPr lang="en-US" dirty="0" err="1">
                <a:solidFill>
                  <a:schemeClr val="tx1">
                    <a:lumMod val="50000"/>
                    <a:lumOff val="50000"/>
                  </a:schemeClr>
                </a:solidFill>
              </a:rPr>
              <a:t>simboluri</a:t>
            </a:r>
            <a:r>
              <a:rPr lang="en-US" dirty="0">
                <a:solidFill>
                  <a:schemeClr val="tx1">
                    <a:lumMod val="50000"/>
                    <a:lumOff val="50000"/>
                  </a:schemeClr>
                </a:solidFill>
              </a:rPr>
              <a:t> </a:t>
            </a:r>
            <a:r>
              <a:rPr lang="en-US" dirty="0" err="1">
                <a:solidFill>
                  <a:schemeClr val="tx1">
                    <a:lumMod val="50000"/>
                    <a:lumOff val="50000"/>
                  </a:schemeClr>
                </a:solidFill>
              </a:rPr>
              <a:t>tipografice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caractere</a:t>
            </a:r>
            <a:r>
              <a:rPr lang="en-US" dirty="0">
                <a:solidFill>
                  <a:schemeClr val="tx1">
                    <a:lumMod val="50000"/>
                    <a:lumOff val="50000"/>
                  </a:schemeClr>
                </a:solidFill>
              </a:rPr>
              <a:t> cu </a:t>
            </a:r>
            <a:r>
              <a:rPr lang="en-US" dirty="0" err="1">
                <a:solidFill>
                  <a:schemeClr val="tx1">
                    <a:lumMod val="50000"/>
                    <a:lumOff val="50000"/>
                  </a:schemeClr>
                </a:solidFill>
              </a:rPr>
              <a:t>diacritice</a:t>
            </a:r>
            <a:r>
              <a:rPr lang="en-US" dirty="0">
                <a:solidFill>
                  <a:schemeClr val="tx1">
                    <a:lumMod val="50000"/>
                    <a:lumOff val="50000"/>
                  </a:schemeClr>
                </a:solidFill>
              </a:rPr>
              <a:t>.</a:t>
            </a:r>
          </a:p>
          <a:p>
            <a:r>
              <a:rPr lang="en-US" dirty="0">
                <a:solidFill>
                  <a:srgbClr val="C00000"/>
                </a:solidFill>
              </a:rPr>
              <a:t>Latin-1. </a:t>
            </a:r>
            <a:r>
              <a:rPr lang="en-US" dirty="0" err="1">
                <a:solidFill>
                  <a:schemeClr val="tx1">
                    <a:lumMod val="50000"/>
                    <a:lumOff val="50000"/>
                  </a:schemeClr>
                </a:solidFill>
              </a:rPr>
              <a:t>Termenul</a:t>
            </a:r>
            <a:r>
              <a:rPr lang="en-US" dirty="0">
                <a:solidFill>
                  <a:schemeClr val="tx1">
                    <a:lumMod val="50000"/>
                    <a:lumOff val="50000"/>
                  </a:schemeClr>
                </a:solidFill>
              </a:rPr>
              <a:t> "Latin-1" se </a:t>
            </a:r>
            <a:r>
              <a:rPr lang="en-US" dirty="0" err="1">
                <a:solidFill>
                  <a:schemeClr val="tx1">
                    <a:lumMod val="50000"/>
                    <a:lumOff val="50000"/>
                  </a:schemeClr>
                </a:solidFill>
              </a:rPr>
              <a:t>referă</a:t>
            </a:r>
            <a:r>
              <a:rPr lang="en-US" dirty="0">
                <a:solidFill>
                  <a:schemeClr val="tx1">
                    <a:lumMod val="50000"/>
                    <a:lumOff val="50000"/>
                  </a:schemeClr>
                </a:solidFill>
              </a:rPr>
              <a:t> </a:t>
            </a:r>
            <a:r>
              <a:rPr lang="en-US" dirty="0" err="1">
                <a:solidFill>
                  <a:schemeClr val="tx1">
                    <a:lumMod val="50000"/>
                    <a:lumOff val="50000"/>
                  </a:schemeClr>
                </a:solidFill>
              </a:rPr>
              <a:t>adesea</a:t>
            </a:r>
            <a:r>
              <a:rPr lang="en-US" dirty="0">
                <a:solidFill>
                  <a:schemeClr val="tx1">
                    <a:lumMod val="50000"/>
                    <a:lumOff val="50000"/>
                  </a:schemeClr>
                </a:solidFill>
              </a:rPr>
              <a:t> la ISO-8859-1, </a:t>
            </a:r>
            <a:r>
              <a:rPr lang="en-US" dirty="0" err="1">
                <a:solidFill>
                  <a:schemeClr val="tx1">
                    <a:lumMod val="50000"/>
                    <a:lumOff val="50000"/>
                  </a:schemeClr>
                </a:solidFill>
              </a:rPr>
              <a:t>dar</a:t>
            </a:r>
            <a:r>
              <a:rPr lang="en-US" dirty="0">
                <a:solidFill>
                  <a:schemeClr val="tx1">
                    <a:lumMod val="50000"/>
                    <a:lumOff val="50000"/>
                  </a:schemeClr>
                </a:solidFill>
              </a:rPr>
              <a:t> </a:t>
            </a:r>
            <a:r>
              <a:rPr lang="en-US" dirty="0" err="1">
                <a:solidFill>
                  <a:schemeClr val="tx1">
                    <a:lumMod val="50000"/>
                    <a:lumOff val="50000"/>
                  </a:schemeClr>
                </a:solidFill>
              </a:rPr>
              <a:t>poate</a:t>
            </a:r>
            <a:r>
              <a:rPr lang="en-US" dirty="0">
                <a:solidFill>
                  <a:schemeClr val="tx1">
                    <a:lumMod val="50000"/>
                    <a:lumOff val="50000"/>
                  </a:schemeClr>
                </a:solidFill>
              </a:rPr>
              <a:t> fi, de </a:t>
            </a:r>
            <a:r>
              <a:rPr lang="en-US" dirty="0" err="1">
                <a:solidFill>
                  <a:schemeClr val="tx1">
                    <a:lumMod val="50000"/>
                    <a:lumOff val="50000"/>
                  </a:schemeClr>
                </a:solidFill>
              </a:rPr>
              <a:t>asemenea</a:t>
            </a:r>
            <a:r>
              <a:rPr lang="en-US" dirty="0">
                <a:solidFill>
                  <a:schemeClr val="tx1">
                    <a:lumMod val="50000"/>
                    <a:lumOff val="50000"/>
                  </a:schemeClr>
                </a:solidFill>
              </a:rPr>
              <a:t>, </a:t>
            </a:r>
            <a:r>
              <a:rPr lang="en-US" dirty="0" err="1">
                <a:solidFill>
                  <a:schemeClr val="tx1">
                    <a:lumMod val="50000"/>
                    <a:lumOff val="50000"/>
                  </a:schemeClr>
                </a:solidFill>
              </a:rPr>
              <a:t>folosit</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mod informal </a:t>
            </a:r>
            <a:r>
              <a:rPr lang="en-US" dirty="0" err="1">
                <a:solidFill>
                  <a:schemeClr val="tx1">
                    <a:lumMod val="50000"/>
                    <a:lumOff val="50000"/>
                  </a:schemeClr>
                </a:solidFill>
              </a:rPr>
              <a:t>pentru</a:t>
            </a:r>
            <a:r>
              <a:rPr lang="en-US" dirty="0">
                <a:solidFill>
                  <a:schemeClr val="tx1">
                    <a:lumMod val="50000"/>
                    <a:lumOff val="50000"/>
                  </a:schemeClr>
                </a:solidFill>
              </a:rPr>
              <a:t> a se </a:t>
            </a:r>
            <a:r>
              <a:rPr lang="en-US" dirty="0" err="1">
                <a:solidFill>
                  <a:schemeClr val="tx1">
                    <a:lumMod val="50000"/>
                    <a:lumOff val="50000"/>
                  </a:schemeClr>
                </a:solidFill>
              </a:rPr>
              <a:t>referi</a:t>
            </a:r>
            <a:r>
              <a:rPr lang="en-US" dirty="0">
                <a:solidFill>
                  <a:schemeClr val="tx1">
                    <a:lumMod val="50000"/>
                    <a:lumOff val="50000"/>
                  </a:schemeClr>
                </a:solidFill>
              </a:rPr>
              <a:t> la CP1252, </a:t>
            </a:r>
            <a:r>
              <a:rPr lang="en-US" dirty="0" err="1">
                <a:solidFill>
                  <a:schemeClr val="tx1">
                    <a:lumMod val="50000"/>
                    <a:lumOff val="50000"/>
                  </a:schemeClr>
                </a:solidFill>
              </a:rPr>
              <a:t>deoarece</a:t>
            </a:r>
            <a:r>
              <a:rPr lang="en-US" dirty="0">
                <a:solidFill>
                  <a:schemeClr val="tx1">
                    <a:lumMod val="50000"/>
                    <a:lumOff val="50000"/>
                  </a:schemeClr>
                </a:solidFill>
              </a:rPr>
              <a:t> </a:t>
            </a:r>
            <a:r>
              <a:rPr lang="en-US" dirty="0" err="1">
                <a:solidFill>
                  <a:schemeClr val="tx1">
                    <a:lumMod val="50000"/>
                    <a:lumOff val="50000"/>
                  </a:schemeClr>
                </a:solidFill>
              </a:rPr>
              <a:t>ambele</a:t>
            </a:r>
            <a:r>
              <a:rPr lang="en-US" dirty="0">
                <a:solidFill>
                  <a:schemeClr val="tx1">
                    <a:lumMod val="50000"/>
                    <a:lumOff val="50000"/>
                  </a:schemeClr>
                </a:solidFill>
              </a:rPr>
              <a:t> sunt </a:t>
            </a:r>
            <a:r>
              <a:rPr lang="en-US" dirty="0" err="1">
                <a:solidFill>
                  <a:schemeClr val="tx1">
                    <a:lumMod val="50000"/>
                    <a:lumOff val="50000"/>
                  </a:schemeClr>
                </a:solidFill>
              </a:rPr>
              <a:t>foarte</a:t>
            </a:r>
            <a:r>
              <a:rPr lang="en-US" dirty="0">
                <a:solidFill>
                  <a:schemeClr val="tx1">
                    <a:lumMod val="50000"/>
                    <a:lumOff val="50000"/>
                  </a:schemeClr>
                </a:solidFill>
              </a:rPr>
              <a:t> </a:t>
            </a:r>
            <a:r>
              <a:rPr lang="en-US" dirty="0" err="1">
                <a:solidFill>
                  <a:schemeClr val="tx1">
                    <a:lumMod val="50000"/>
                    <a:lumOff val="50000"/>
                  </a:schemeClr>
                </a:solidFill>
              </a:rPr>
              <a:t>similare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sunt </a:t>
            </a:r>
            <a:r>
              <a:rPr lang="en-US" dirty="0" err="1">
                <a:solidFill>
                  <a:schemeClr val="tx1">
                    <a:lumMod val="50000"/>
                    <a:lumOff val="50000"/>
                  </a:schemeClr>
                </a:solidFill>
              </a:rPr>
              <a:t>uneori</a:t>
            </a:r>
            <a:r>
              <a:rPr lang="en-US" dirty="0">
                <a:solidFill>
                  <a:schemeClr val="tx1">
                    <a:lumMod val="50000"/>
                    <a:lumOff val="50000"/>
                  </a:schemeClr>
                </a:solidFill>
              </a:rPr>
              <a:t> </a:t>
            </a:r>
            <a:r>
              <a:rPr lang="en-US" dirty="0" err="1">
                <a:solidFill>
                  <a:schemeClr val="tx1">
                    <a:lumMod val="50000"/>
                    <a:lumOff val="50000"/>
                  </a:schemeClr>
                </a:solidFill>
              </a:rPr>
              <a:t>confundate</a:t>
            </a:r>
            <a:r>
              <a:rPr lang="en-US" dirty="0">
                <a:solidFill>
                  <a:schemeClr val="tx1">
                    <a:lumMod val="50000"/>
                    <a:lumOff val="50000"/>
                  </a:schemeClr>
                </a:solidFill>
              </a:rPr>
              <a:t>.</a:t>
            </a:r>
          </a:p>
          <a:p>
            <a:r>
              <a:rPr lang="en-US" dirty="0">
                <a:solidFill>
                  <a:srgbClr val="C00000"/>
                </a:solidFill>
              </a:rPr>
              <a:t>ASCII. </a:t>
            </a:r>
            <a:r>
              <a:rPr lang="en-US" dirty="0">
                <a:solidFill>
                  <a:schemeClr val="tx1">
                    <a:lumMod val="50000"/>
                    <a:lumOff val="50000"/>
                  </a:schemeClr>
                </a:solidFill>
              </a:rPr>
              <a:t>Este o </a:t>
            </a:r>
            <a:r>
              <a:rPr lang="en-US" dirty="0" err="1">
                <a:solidFill>
                  <a:schemeClr val="tx1">
                    <a:lumMod val="50000"/>
                    <a:lumOff val="50000"/>
                  </a:schemeClr>
                </a:solidFill>
              </a:rPr>
              <a:t>codificare</a:t>
            </a:r>
            <a:r>
              <a:rPr lang="en-US" dirty="0">
                <a:solidFill>
                  <a:schemeClr val="tx1">
                    <a:lumMod val="50000"/>
                    <a:lumOff val="50000"/>
                  </a:schemeClr>
                </a:solidFill>
              </a:rPr>
              <a:t> </a:t>
            </a:r>
            <a:r>
              <a:rPr lang="en-US" dirty="0" err="1">
                <a:solidFill>
                  <a:schemeClr val="tx1">
                    <a:lumMod val="50000"/>
                    <a:lumOff val="50000"/>
                  </a:schemeClr>
                </a:solidFill>
              </a:rPr>
              <a:t>standardizată</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caracterele</a:t>
            </a:r>
            <a:r>
              <a:rPr lang="en-US" dirty="0">
                <a:solidFill>
                  <a:schemeClr val="tx1">
                    <a:lumMod val="50000"/>
                    <a:lumOff val="50000"/>
                  </a:schemeClr>
                </a:solidFill>
              </a:rPr>
              <a:t> </a:t>
            </a:r>
            <a:r>
              <a:rPr lang="en-US" dirty="0" err="1">
                <a:solidFill>
                  <a:schemeClr val="tx1">
                    <a:lumMod val="50000"/>
                    <a:lumOff val="50000"/>
                  </a:schemeClr>
                </a:solidFill>
              </a:rPr>
              <a:t>englezești</a:t>
            </a:r>
            <a:r>
              <a:rPr lang="en-US" dirty="0">
                <a:solidFill>
                  <a:schemeClr val="tx1">
                    <a:lumMod val="50000"/>
                    <a:lumOff val="50000"/>
                  </a:schemeClr>
                </a:solidFill>
              </a:rPr>
              <a:t>, </a:t>
            </a:r>
            <a:r>
              <a:rPr lang="en-US" dirty="0" err="1">
                <a:solidFill>
                  <a:schemeClr val="tx1">
                    <a:lumMod val="50000"/>
                    <a:lumOff val="50000"/>
                  </a:schemeClr>
                </a:solidFill>
              </a:rPr>
              <a:t>folosind</a:t>
            </a:r>
            <a:r>
              <a:rPr lang="en-US" dirty="0">
                <a:solidFill>
                  <a:schemeClr val="tx1">
                    <a:lumMod val="50000"/>
                    <a:lumOff val="50000"/>
                  </a:schemeClr>
                </a:solidFill>
              </a:rPr>
              <a:t> 7 </a:t>
            </a:r>
            <a:r>
              <a:rPr lang="en-US" dirty="0" err="1">
                <a:solidFill>
                  <a:schemeClr val="tx1">
                    <a:lumMod val="50000"/>
                    <a:lumOff val="50000"/>
                  </a:schemeClr>
                </a:solidFill>
              </a:rPr>
              <a:t>biți</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reprezenta</a:t>
            </a:r>
            <a:r>
              <a:rPr lang="en-US" dirty="0">
                <a:solidFill>
                  <a:schemeClr val="tx1">
                    <a:lumMod val="50000"/>
                    <a:lumOff val="50000"/>
                  </a:schemeClr>
                </a:solidFill>
              </a:rPr>
              <a:t> 128 de </a:t>
            </a:r>
            <a:r>
              <a:rPr lang="en-US" dirty="0" err="1">
                <a:solidFill>
                  <a:schemeClr val="tx1">
                    <a:lumMod val="50000"/>
                    <a:lumOff val="50000"/>
                  </a:schemeClr>
                </a:solidFill>
              </a:rPr>
              <a:t>simboluri</a:t>
            </a:r>
            <a:r>
              <a:rPr lang="en-US" dirty="0">
                <a:solidFill>
                  <a:schemeClr val="tx1">
                    <a:lumMod val="50000"/>
                    <a:lumOff val="50000"/>
                  </a:schemeClr>
                </a:solidFill>
              </a:rPr>
              <a:t> </a:t>
            </a:r>
            <a:r>
              <a:rPr lang="en-US" dirty="0" err="1">
                <a:solidFill>
                  <a:schemeClr val="tx1">
                    <a:lumMod val="50000"/>
                    <a:lumOff val="50000"/>
                  </a:schemeClr>
                </a:solidFill>
              </a:rPr>
              <a:t>diferite</a:t>
            </a:r>
            <a:r>
              <a:rPr lang="en-US" dirty="0">
                <a:solidFill>
                  <a:schemeClr val="tx1">
                    <a:lumMod val="50000"/>
                    <a:lumOff val="50000"/>
                  </a:schemeClr>
                </a:solidFill>
              </a:rPr>
              <a:t>, </a:t>
            </a:r>
            <a:r>
              <a:rPr lang="en-US" dirty="0" err="1">
                <a:solidFill>
                  <a:schemeClr val="tx1">
                    <a:lumMod val="50000"/>
                    <a:lumOff val="50000"/>
                  </a:schemeClr>
                </a:solidFill>
              </a:rPr>
              <a:t>inclusiv</a:t>
            </a:r>
            <a:r>
              <a:rPr lang="en-US" dirty="0">
                <a:solidFill>
                  <a:schemeClr val="tx1">
                    <a:lumMod val="50000"/>
                    <a:lumOff val="50000"/>
                  </a:schemeClr>
                </a:solidFill>
              </a:rPr>
              <a:t> </a:t>
            </a:r>
            <a:r>
              <a:rPr lang="en-US" dirty="0" err="1">
                <a:solidFill>
                  <a:schemeClr val="tx1">
                    <a:lumMod val="50000"/>
                    <a:lumOff val="50000"/>
                  </a:schemeClr>
                </a:solidFill>
              </a:rPr>
              <a:t>literele</a:t>
            </a:r>
            <a:r>
              <a:rPr lang="en-US" dirty="0">
                <a:solidFill>
                  <a:schemeClr val="tx1">
                    <a:lumMod val="50000"/>
                    <a:lumOff val="50000"/>
                  </a:schemeClr>
                </a:solidFill>
              </a:rPr>
              <a:t> din </a:t>
            </a:r>
            <a:r>
              <a:rPr lang="en-US" dirty="0" err="1">
                <a:solidFill>
                  <a:schemeClr val="tx1">
                    <a:lumMod val="50000"/>
                    <a:lumOff val="50000"/>
                  </a:schemeClr>
                </a:solidFill>
              </a:rPr>
              <a:t>alfabetul</a:t>
            </a:r>
            <a:r>
              <a:rPr lang="en-US" dirty="0">
                <a:solidFill>
                  <a:schemeClr val="tx1">
                    <a:lumMod val="50000"/>
                    <a:lumOff val="50000"/>
                  </a:schemeClr>
                </a:solidFill>
              </a:rPr>
              <a:t> </a:t>
            </a:r>
            <a:r>
              <a:rPr lang="en-US" dirty="0" err="1">
                <a:solidFill>
                  <a:schemeClr val="tx1">
                    <a:lumMod val="50000"/>
                    <a:lumOff val="50000"/>
                  </a:schemeClr>
                </a:solidFill>
              </a:rPr>
              <a:t>englez</a:t>
            </a:r>
            <a:r>
              <a:rPr lang="en-US" dirty="0">
                <a:solidFill>
                  <a:schemeClr val="tx1">
                    <a:lumMod val="50000"/>
                    <a:lumOff val="50000"/>
                  </a:schemeClr>
                </a:solidFill>
              </a:rPr>
              <a:t>, </a:t>
            </a:r>
            <a:r>
              <a:rPr lang="en-US" dirty="0" err="1">
                <a:solidFill>
                  <a:schemeClr val="tx1">
                    <a:lumMod val="50000"/>
                    <a:lumOff val="50000"/>
                  </a:schemeClr>
                </a:solidFill>
              </a:rPr>
              <a:t>cifrele</a:t>
            </a:r>
            <a:r>
              <a:rPr lang="en-US" dirty="0">
                <a:solidFill>
                  <a:schemeClr val="tx1">
                    <a:lumMod val="50000"/>
                    <a:lumOff val="50000"/>
                  </a:schemeClr>
                </a:solidFill>
              </a:rPr>
              <a:t>, </a:t>
            </a:r>
            <a:r>
              <a:rPr lang="en-US" dirty="0" err="1">
                <a:solidFill>
                  <a:schemeClr val="tx1">
                    <a:lumMod val="50000"/>
                    <a:lumOff val="50000"/>
                  </a:schemeClr>
                </a:solidFill>
              </a:rPr>
              <a:t>simbolurile</a:t>
            </a:r>
            <a:r>
              <a:rPr lang="en-US" dirty="0">
                <a:solidFill>
                  <a:schemeClr val="tx1">
                    <a:lumMod val="50000"/>
                    <a:lumOff val="50000"/>
                  </a:schemeClr>
                </a:solidFill>
              </a:rPr>
              <a:t> de </a:t>
            </a:r>
            <a:r>
              <a:rPr lang="en-US" dirty="0" err="1">
                <a:solidFill>
                  <a:schemeClr val="tx1">
                    <a:lumMod val="50000"/>
                    <a:lumOff val="50000"/>
                  </a:schemeClr>
                </a:solidFill>
              </a:rPr>
              <a:t>punctuație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controalele</a:t>
            </a:r>
            <a:r>
              <a:rPr lang="en-US" dirty="0">
                <a:solidFill>
                  <a:schemeClr val="tx1">
                    <a:lumMod val="50000"/>
                    <a:lumOff val="50000"/>
                  </a:schemeClr>
                </a:solidFill>
              </a:rPr>
              <a:t> de </a:t>
            </a:r>
            <a:r>
              <a:rPr lang="en-US" dirty="0" err="1">
                <a:solidFill>
                  <a:schemeClr val="tx1">
                    <a:lumMod val="50000"/>
                    <a:lumOff val="50000"/>
                  </a:schemeClr>
                </a:solidFill>
              </a:rPr>
              <a:t>bază</a:t>
            </a:r>
            <a:r>
              <a:rPr lang="en-US" dirty="0">
                <a:solidFill>
                  <a:schemeClr val="tx1">
                    <a:lumMod val="50000"/>
                    <a:lumOff val="50000"/>
                  </a:schemeClr>
                </a:solidFill>
              </a:rPr>
              <a:t> ale </a:t>
            </a:r>
            <a:r>
              <a:rPr lang="en-US" dirty="0" err="1">
                <a:solidFill>
                  <a:schemeClr val="tx1">
                    <a:lumMod val="50000"/>
                    <a:lumOff val="50000"/>
                  </a:schemeClr>
                </a:solidFill>
              </a:rPr>
              <a:t>terminalului</a:t>
            </a:r>
            <a:r>
              <a:rPr lang="en-US" dirty="0">
                <a:solidFill>
                  <a:schemeClr val="tx1">
                    <a:lumMod val="50000"/>
                    <a:lumOff val="50000"/>
                  </a:schemeClr>
                </a:solidFill>
              </a:rPr>
              <a:t>. Este </a:t>
            </a:r>
            <a:r>
              <a:rPr lang="en-US" dirty="0" err="1">
                <a:solidFill>
                  <a:schemeClr val="tx1">
                    <a:lumMod val="50000"/>
                    <a:lumOff val="50000"/>
                  </a:schemeClr>
                </a:solidFill>
              </a:rPr>
              <a:t>cea</a:t>
            </a:r>
            <a:r>
              <a:rPr lang="en-US" dirty="0">
                <a:solidFill>
                  <a:schemeClr val="tx1">
                    <a:lumMod val="50000"/>
                    <a:lumOff val="50000"/>
                  </a:schemeClr>
                </a:solidFill>
              </a:rPr>
              <a:t> </a:t>
            </a:r>
            <a:r>
              <a:rPr lang="en-US" dirty="0" err="1">
                <a:solidFill>
                  <a:schemeClr val="tx1">
                    <a:lumMod val="50000"/>
                    <a:lumOff val="50000"/>
                  </a:schemeClr>
                </a:solidFill>
              </a:rPr>
              <a:t>mai</a:t>
            </a:r>
            <a:r>
              <a:rPr lang="en-US" dirty="0">
                <a:solidFill>
                  <a:schemeClr val="tx1">
                    <a:lumMod val="50000"/>
                    <a:lumOff val="50000"/>
                  </a:schemeClr>
                </a:solidFill>
              </a:rPr>
              <a:t> </a:t>
            </a:r>
            <a:r>
              <a:rPr lang="en-US" dirty="0" err="1">
                <a:solidFill>
                  <a:schemeClr val="tx1">
                    <a:lumMod val="50000"/>
                    <a:lumOff val="50000"/>
                  </a:schemeClr>
                </a:solidFill>
              </a:rPr>
              <a:t>simplă</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mai</a:t>
            </a:r>
            <a:r>
              <a:rPr lang="en-US" dirty="0">
                <a:solidFill>
                  <a:schemeClr val="tx1">
                    <a:lumMod val="50000"/>
                    <a:lumOff val="50000"/>
                  </a:schemeClr>
                </a:solidFill>
              </a:rPr>
              <a:t> </a:t>
            </a:r>
            <a:r>
              <a:rPr lang="en-US" dirty="0" err="1">
                <a:solidFill>
                  <a:schemeClr val="tx1">
                    <a:lumMod val="50000"/>
                    <a:lumOff val="50000"/>
                  </a:schemeClr>
                </a:solidFill>
              </a:rPr>
              <a:t>veche</a:t>
            </a:r>
            <a:r>
              <a:rPr lang="en-US" dirty="0">
                <a:solidFill>
                  <a:schemeClr val="tx1">
                    <a:lumMod val="50000"/>
                    <a:lumOff val="50000"/>
                  </a:schemeClr>
                </a:solidFill>
              </a:rPr>
              <a:t> </a:t>
            </a:r>
            <a:r>
              <a:rPr lang="en-US" dirty="0" err="1">
                <a:solidFill>
                  <a:schemeClr val="tx1">
                    <a:lumMod val="50000"/>
                    <a:lumOff val="50000"/>
                  </a:schemeClr>
                </a:solidFill>
              </a:rPr>
              <a:t>codificare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este </a:t>
            </a:r>
            <a:r>
              <a:rPr lang="en-US" dirty="0" err="1">
                <a:solidFill>
                  <a:schemeClr val="tx1">
                    <a:lumMod val="50000"/>
                    <a:lumOff val="50000"/>
                  </a:schemeClr>
                </a:solidFill>
              </a:rPr>
              <a:t>inclusă</a:t>
            </a:r>
            <a:r>
              <a:rPr lang="en-US" dirty="0">
                <a:solidFill>
                  <a:schemeClr val="tx1">
                    <a:lumMod val="50000"/>
                    <a:lumOff val="50000"/>
                  </a:schemeClr>
                </a:solidFill>
              </a:rPr>
              <a:t> ca o </a:t>
            </a:r>
            <a:r>
              <a:rPr lang="en-US" dirty="0" err="1">
                <a:solidFill>
                  <a:schemeClr val="tx1">
                    <a:lumMod val="50000"/>
                    <a:lumOff val="50000"/>
                  </a:schemeClr>
                </a:solidFill>
              </a:rPr>
              <a:t>submulțime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multe</a:t>
            </a:r>
            <a:r>
              <a:rPr lang="en-US" dirty="0">
                <a:solidFill>
                  <a:schemeClr val="tx1">
                    <a:lumMod val="50000"/>
                    <a:lumOff val="50000"/>
                  </a:schemeClr>
                </a:solidFill>
              </a:rPr>
              <a:t> </a:t>
            </a:r>
            <a:r>
              <a:rPr lang="en-US" dirty="0" err="1">
                <a:solidFill>
                  <a:schemeClr val="tx1">
                    <a:lumMod val="50000"/>
                    <a:lumOff val="50000"/>
                  </a:schemeClr>
                </a:solidFill>
              </a:rPr>
              <a:t>alte</a:t>
            </a:r>
            <a:r>
              <a:rPr lang="en-US" dirty="0">
                <a:solidFill>
                  <a:schemeClr val="tx1">
                    <a:lumMod val="50000"/>
                    <a:lumOff val="50000"/>
                  </a:schemeClr>
                </a:solidFill>
              </a:rPr>
              <a:t> </a:t>
            </a:r>
            <a:r>
              <a:rPr lang="en-US" dirty="0" err="1">
                <a:solidFill>
                  <a:schemeClr val="tx1">
                    <a:lumMod val="50000"/>
                    <a:lumOff val="50000"/>
                  </a:schemeClr>
                </a:solidFill>
              </a:rPr>
              <a:t>codificări</a:t>
            </a:r>
            <a:r>
              <a:rPr lang="en-US" dirty="0">
                <a:solidFill>
                  <a:schemeClr val="tx1">
                    <a:lumMod val="50000"/>
                    <a:lumOff val="50000"/>
                  </a:schemeClr>
                </a:solidFill>
              </a:rPr>
              <a:t>, cum </a:t>
            </a:r>
            <a:r>
              <a:rPr lang="en-US" dirty="0" err="1">
                <a:solidFill>
                  <a:schemeClr val="tx1">
                    <a:lumMod val="50000"/>
                    <a:lumOff val="50000"/>
                  </a:schemeClr>
                </a:solidFill>
              </a:rPr>
              <a:t>ar</a:t>
            </a:r>
            <a:r>
              <a:rPr lang="en-US" dirty="0">
                <a:solidFill>
                  <a:schemeClr val="tx1">
                    <a:lumMod val="50000"/>
                    <a:lumOff val="50000"/>
                  </a:schemeClr>
                </a:solidFill>
              </a:rPr>
              <a:t> fi </a:t>
            </a:r>
            <a:r>
              <a:rPr lang="en-US" dirty="0" err="1">
                <a:solidFill>
                  <a:schemeClr val="tx1">
                    <a:lumMod val="50000"/>
                    <a:lumOff val="50000"/>
                  </a:schemeClr>
                </a:solidFill>
              </a:rPr>
              <a:t>cele</a:t>
            </a:r>
            <a:r>
              <a:rPr lang="en-US" dirty="0">
                <a:solidFill>
                  <a:schemeClr val="tx1">
                    <a:lumMod val="50000"/>
                    <a:lumOff val="50000"/>
                  </a:schemeClr>
                </a:solidFill>
              </a:rPr>
              <a:t> de </a:t>
            </a:r>
            <a:r>
              <a:rPr lang="en-US" dirty="0" err="1">
                <a:solidFill>
                  <a:schemeClr val="tx1">
                    <a:lumMod val="50000"/>
                    <a:lumOff val="50000"/>
                  </a:schemeClr>
                </a:solidFill>
              </a:rPr>
              <a:t>mai</a:t>
            </a:r>
            <a:r>
              <a:rPr lang="en-US" dirty="0">
                <a:solidFill>
                  <a:schemeClr val="tx1">
                    <a:lumMod val="50000"/>
                    <a:lumOff val="50000"/>
                  </a:schemeClr>
                </a:solidFill>
              </a:rPr>
              <a:t> sus.</a:t>
            </a:r>
          </a:p>
          <a:p>
            <a:endParaRPr lang="en-US" dirty="0">
              <a:solidFill>
                <a:schemeClr val="tx1">
                  <a:lumMod val="50000"/>
                  <a:lumOff val="50000"/>
                </a:schemeClr>
              </a:solidFill>
            </a:endParaRPr>
          </a:p>
          <a:p>
            <a:r>
              <a:rPr lang="en-US" dirty="0" err="1">
                <a:solidFill>
                  <a:schemeClr val="tx1">
                    <a:lumMod val="50000"/>
                    <a:lumOff val="50000"/>
                  </a:schemeClr>
                </a:solidFill>
              </a:rPr>
              <a:t>Aceste</a:t>
            </a:r>
            <a:r>
              <a:rPr lang="en-US" dirty="0">
                <a:solidFill>
                  <a:schemeClr val="tx1">
                    <a:lumMod val="50000"/>
                    <a:lumOff val="50000"/>
                  </a:schemeClr>
                </a:solidFill>
              </a:rPr>
              <a:t> </a:t>
            </a:r>
            <a:r>
              <a:rPr lang="en-US" dirty="0" err="1">
                <a:solidFill>
                  <a:schemeClr val="tx1">
                    <a:lumMod val="50000"/>
                    <a:lumOff val="50000"/>
                  </a:schemeClr>
                </a:solidFill>
              </a:rPr>
              <a:t>codificări</a:t>
            </a:r>
            <a:r>
              <a:rPr lang="en-US" dirty="0">
                <a:solidFill>
                  <a:schemeClr val="tx1">
                    <a:lumMod val="50000"/>
                    <a:lumOff val="50000"/>
                  </a:schemeClr>
                </a:solidFill>
              </a:rPr>
              <a:t> au </a:t>
            </a:r>
            <a:r>
              <a:rPr lang="en-US" dirty="0" err="1">
                <a:solidFill>
                  <a:schemeClr val="tx1">
                    <a:lumMod val="50000"/>
                    <a:lumOff val="50000"/>
                  </a:schemeClr>
                </a:solidFill>
              </a:rPr>
              <a:t>fost</a:t>
            </a:r>
            <a:r>
              <a:rPr lang="en-US" dirty="0">
                <a:solidFill>
                  <a:schemeClr val="tx1">
                    <a:lumMod val="50000"/>
                    <a:lumOff val="50000"/>
                  </a:schemeClr>
                </a:solidFill>
              </a:rPr>
              <a:t> create </a:t>
            </a:r>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gestiona</a:t>
            </a:r>
            <a:r>
              <a:rPr lang="en-US" dirty="0">
                <a:solidFill>
                  <a:schemeClr val="tx1">
                    <a:lumMod val="50000"/>
                    <a:lumOff val="50000"/>
                  </a:schemeClr>
                </a:solidFill>
              </a:rPr>
              <a:t> </a:t>
            </a:r>
            <a:r>
              <a:rPr lang="en-US" dirty="0" err="1">
                <a:solidFill>
                  <a:schemeClr val="tx1">
                    <a:lumMod val="50000"/>
                    <a:lumOff val="50000"/>
                  </a:schemeClr>
                </a:solidFill>
              </a:rPr>
              <a:t>diversitatea</a:t>
            </a:r>
            <a:r>
              <a:rPr lang="en-US" dirty="0">
                <a:solidFill>
                  <a:schemeClr val="tx1">
                    <a:lumMod val="50000"/>
                    <a:lumOff val="50000"/>
                  </a:schemeClr>
                </a:solidFill>
              </a:rPr>
              <a:t> </a:t>
            </a:r>
            <a:r>
              <a:rPr lang="en-US" dirty="0" err="1">
                <a:solidFill>
                  <a:schemeClr val="tx1">
                    <a:lumMod val="50000"/>
                    <a:lumOff val="50000"/>
                  </a:schemeClr>
                </a:solidFill>
              </a:rPr>
              <a:t>limbilor</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simbolurilor</a:t>
            </a:r>
            <a:r>
              <a:rPr lang="en-US" dirty="0">
                <a:solidFill>
                  <a:schemeClr val="tx1">
                    <a:lumMod val="50000"/>
                    <a:lumOff val="50000"/>
                  </a:schemeClr>
                </a:solidFill>
              </a:rPr>
              <a:t> </a:t>
            </a:r>
            <a:r>
              <a:rPr lang="en-US" dirty="0" err="1">
                <a:solidFill>
                  <a:schemeClr val="tx1">
                    <a:lumMod val="50000"/>
                    <a:lumOff val="50000"/>
                  </a:schemeClr>
                </a:solidFill>
              </a:rPr>
              <a:t>utilizate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computere</a:t>
            </a:r>
            <a:r>
              <a:rPr lang="en-US" dirty="0">
                <a:solidFill>
                  <a:schemeClr val="tx1">
                    <a:lumMod val="50000"/>
                    <a:lumOff val="50000"/>
                  </a:schemeClr>
                </a:solidFill>
              </a:rPr>
              <a:t>, </a:t>
            </a:r>
            <a:r>
              <a:rPr lang="en-US" dirty="0" err="1">
                <a:solidFill>
                  <a:schemeClr val="tx1">
                    <a:lumMod val="50000"/>
                    <a:lumOff val="50000"/>
                  </a:schemeClr>
                </a:solidFill>
              </a:rPr>
              <a:t>având</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vedere</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a:t>
            </a:r>
            <a:r>
              <a:rPr lang="en-US" dirty="0" err="1">
                <a:solidFill>
                  <a:schemeClr val="tx1">
                    <a:lumMod val="50000"/>
                    <a:lumOff val="50000"/>
                  </a:schemeClr>
                </a:solidFill>
              </a:rPr>
              <a:t>diferite</a:t>
            </a:r>
            <a:r>
              <a:rPr lang="en-US" dirty="0">
                <a:solidFill>
                  <a:schemeClr val="tx1">
                    <a:lumMod val="50000"/>
                    <a:lumOff val="50000"/>
                  </a:schemeClr>
                </a:solidFill>
              </a:rPr>
              <a:t> </a:t>
            </a:r>
            <a:r>
              <a:rPr lang="en-US" dirty="0" err="1">
                <a:solidFill>
                  <a:schemeClr val="tx1">
                    <a:lumMod val="50000"/>
                    <a:lumOff val="50000"/>
                  </a:schemeClr>
                </a:solidFill>
              </a:rPr>
              <a:t>regiuni</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limbi au </a:t>
            </a:r>
            <a:r>
              <a:rPr lang="en-US" dirty="0" err="1">
                <a:solidFill>
                  <a:schemeClr val="tx1">
                    <a:lumMod val="50000"/>
                    <a:lumOff val="50000"/>
                  </a:schemeClr>
                </a:solidFill>
              </a:rPr>
              <a:t>nevoie</a:t>
            </a:r>
            <a:r>
              <a:rPr lang="en-US" dirty="0">
                <a:solidFill>
                  <a:schemeClr val="tx1">
                    <a:lumMod val="50000"/>
                    <a:lumOff val="50000"/>
                  </a:schemeClr>
                </a:solidFill>
              </a:rPr>
              <a:t> de </a:t>
            </a:r>
            <a:r>
              <a:rPr lang="en-US" dirty="0" err="1">
                <a:solidFill>
                  <a:schemeClr val="tx1">
                    <a:lumMod val="50000"/>
                    <a:lumOff val="50000"/>
                  </a:schemeClr>
                </a:solidFill>
              </a:rPr>
              <a:t>seturi</a:t>
            </a:r>
            <a:r>
              <a:rPr lang="en-US" dirty="0">
                <a:solidFill>
                  <a:schemeClr val="tx1">
                    <a:lumMod val="50000"/>
                    <a:lumOff val="50000"/>
                  </a:schemeClr>
                </a:solidFill>
              </a:rPr>
              <a:t> </a:t>
            </a:r>
            <a:r>
              <a:rPr lang="en-US" dirty="0" err="1">
                <a:solidFill>
                  <a:schemeClr val="tx1">
                    <a:lumMod val="50000"/>
                    <a:lumOff val="50000"/>
                  </a:schemeClr>
                </a:solidFill>
              </a:rPr>
              <a:t>diferite</a:t>
            </a:r>
            <a:r>
              <a:rPr lang="en-US" dirty="0">
                <a:solidFill>
                  <a:schemeClr val="tx1">
                    <a:lumMod val="50000"/>
                    <a:lumOff val="50000"/>
                  </a:schemeClr>
                </a:solidFill>
              </a:rPr>
              <a:t> de </a:t>
            </a:r>
            <a:r>
              <a:rPr lang="en-US" dirty="0" err="1">
                <a:solidFill>
                  <a:schemeClr val="tx1">
                    <a:lumMod val="50000"/>
                    <a:lumOff val="50000"/>
                  </a:schemeClr>
                </a:solidFill>
              </a:rPr>
              <a:t>caractere</a:t>
            </a:r>
            <a:r>
              <a:rPr lang="en-US" dirty="0">
                <a:solidFill>
                  <a:schemeClr val="tx1">
                    <a:lumMod val="50000"/>
                    <a:lumOff val="50000"/>
                  </a:schemeClr>
                </a:solidFill>
              </a:rPr>
              <a:t>. De </a:t>
            </a:r>
            <a:r>
              <a:rPr lang="en-US" dirty="0" err="1">
                <a:solidFill>
                  <a:schemeClr val="tx1">
                    <a:lumMod val="50000"/>
                    <a:lumOff val="50000"/>
                  </a:schemeClr>
                </a:solidFill>
              </a:rPr>
              <a:t>exemplu</a:t>
            </a:r>
            <a:r>
              <a:rPr lang="en-US" dirty="0">
                <a:solidFill>
                  <a:schemeClr val="tx1">
                    <a:lumMod val="50000"/>
                    <a:lumOff val="50000"/>
                  </a:schemeClr>
                </a:solidFill>
              </a:rPr>
              <a:t>, </a:t>
            </a:r>
            <a:r>
              <a:rPr lang="en-US" dirty="0" err="1">
                <a:solidFill>
                  <a:schemeClr val="tx1">
                    <a:lumMod val="50000"/>
                    <a:lumOff val="50000"/>
                  </a:schemeClr>
                </a:solidFill>
              </a:rPr>
              <a:t>înainte</a:t>
            </a:r>
            <a:r>
              <a:rPr lang="en-US" dirty="0">
                <a:solidFill>
                  <a:schemeClr val="tx1">
                    <a:lumMod val="50000"/>
                    <a:lumOff val="50000"/>
                  </a:schemeClr>
                </a:solidFill>
              </a:rPr>
              <a:t> de </a:t>
            </a:r>
            <a:r>
              <a:rPr lang="en-US" dirty="0" err="1">
                <a:solidFill>
                  <a:schemeClr val="tx1">
                    <a:lumMod val="50000"/>
                    <a:lumOff val="50000"/>
                  </a:schemeClr>
                </a:solidFill>
              </a:rPr>
              <a:t>adoptarea</a:t>
            </a:r>
            <a:r>
              <a:rPr lang="en-US" dirty="0">
                <a:solidFill>
                  <a:schemeClr val="tx1">
                    <a:lumMod val="50000"/>
                    <a:lumOff val="50000"/>
                  </a:schemeClr>
                </a:solidFill>
              </a:rPr>
              <a:t> pe </a:t>
            </a:r>
            <a:r>
              <a:rPr lang="en-US" dirty="0" err="1">
                <a:solidFill>
                  <a:schemeClr val="tx1">
                    <a:lumMod val="50000"/>
                    <a:lumOff val="50000"/>
                  </a:schemeClr>
                </a:solidFill>
              </a:rPr>
              <a:t>scară</a:t>
            </a:r>
            <a:r>
              <a:rPr lang="en-US" dirty="0">
                <a:solidFill>
                  <a:schemeClr val="tx1">
                    <a:lumMod val="50000"/>
                    <a:lumOff val="50000"/>
                  </a:schemeClr>
                </a:solidFill>
              </a:rPr>
              <a:t> </a:t>
            </a:r>
            <a:r>
              <a:rPr lang="en-US" dirty="0" err="1">
                <a:solidFill>
                  <a:schemeClr val="tx1">
                    <a:lumMod val="50000"/>
                    <a:lumOff val="50000"/>
                  </a:schemeClr>
                </a:solidFill>
              </a:rPr>
              <a:t>largă</a:t>
            </a:r>
            <a:r>
              <a:rPr lang="en-US" dirty="0">
                <a:solidFill>
                  <a:schemeClr val="tx1">
                    <a:lumMod val="50000"/>
                    <a:lumOff val="50000"/>
                  </a:schemeClr>
                </a:solidFill>
              </a:rPr>
              <a:t> a Unicode, </a:t>
            </a:r>
            <a:r>
              <a:rPr lang="en-US" dirty="0" err="1">
                <a:solidFill>
                  <a:schemeClr val="tx1">
                    <a:lumMod val="50000"/>
                    <a:lumOff val="50000"/>
                  </a:schemeClr>
                </a:solidFill>
              </a:rPr>
              <a:t>mulți</a:t>
            </a:r>
            <a:r>
              <a:rPr lang="en-US" dirty="0">
                <a:solidFill>
                  <a:schemeClr val="tx1">
                    <a:lumMod val="50000"/>
                    <a:lumOff val="50000"/>
                  </a:schemeClr>
                </a:solidFill>
              </a:rPr>
              <a:t> </a:t>
            </a:r>
            <a:r>
              <a:rPr lang="en-US" dirty="0" err="1">
                <a:solidFill>
                  <a:schemeClr val="tx1">
                    <a:lumMod val="50000"/>
                    <a:lumOff val="50000"/>
                  </a:schemeClr>
                </a:solidFill>
              </a:rPr>
              <a:t>seturi</a:t>
            </a:r>
            <a:r>
              <a:rPr lang="en-US" dirty="0">
                <a:solidFill>
                  <a:schemeClr val="tx1">
                    <a:lumMod val="50000"/>
                    <a:lumOff val="50000"/>
                  </a:schemeClr>
                </a:solidFill>
              </a:rPr>
              <a:t> de </a:t>
            </a:r>
            <a:r>
              <a:rPr lang="en-US" dirty="0" err="1">
                <a:solidFill>
                  <a:schemeClr val="tx1">
                    <a:lumMod val="50000"/>
                    <a:lumOff val="50000"/>
                  </a:schemeClr>
                </a:solidFill>
              </a:rPr>
              <a:t>caractere</a:t>
            </a:r>
            <a:r>
              <a:rPr lang="en-US" dirty="0">
                <a:solidFill>
                  <a:schemeClr val="tx1">
                    <a:lumMod val="50000"/>
                    <a:lumOff val="50000"/>
                  </a:schemeClr>
                </a:solidFill>
              </a:rPr>
              <a:t> </a:t>
            </a:r>
            <a:r>
              <a:rPr lang="en-US" dirty="0" err="1">
                <a:solidFill>
                  <a:schemeClr val="tx1">
                    <a:lumMod val="50000"/>
                    <a:lumOff val="50000"/>
                  </a:schemeClr>
                </a:solidFill>
              </a:rPr>
              <a:t>erau</a:t>
            </a:r>
            <a:r>
              <a:rPr lang="en-US" dirty="0">
                <a:solidFill>
                  <a:schemeClr val="tx1">
                    <a:lumMod val="50000"/>
                    <a:lumOff val="50000"/>
                  </a:schemeClr>
                </a:solidFill>
              </a:rPr>
              <a:t> </a:t>
            </a:r>
            <a:r>
              <a:rPr lang="en-US" dirty="0" err="1">
                <a:solidFill>
                  <a:schemeClr val="tx1">
                    <a:lumMod val="50000"/>
                    <a:lumOff val="50000"/>
                  </a:schemeClr>
                </a:solidFill>
              </a:rPr>
              <a:t>limitate</a:t>
            </a:r>
            <a:r>
              <a:rPr lang="en-US" dirty="0">
                <a:solidFill>
                  <a:schemeClr val="tx1">
                    <a:lumMod val="50000"/>
                    <a:lumOff val="50000"/>
                  </a:schemeClr>
                </a:solidFill>
              </a:rPr>
              <a:t> la un </a:t>
            </a:r>
            <a:r>
              <a:rPr lang="en-US" dirty="0" err="1">
                <a:solidFill>
                  <a:schemeClr val="tx1">
                    <a:lumMod val="50000"/>
                    <a:lumOff val="50000"/>
                  </a:schemeClr>
                </a:solidFill>
              </a:rPr>
              <a:t>singur</a:t>
            </a:r>
            <a:r>
              <a:rPr lang="en-US" dirty="0">
                <a:solidFill>
                  <a:schemeClr val="tx1">
                    <a:lumMod val="50000"/>
                    <a:lumOff val="50000"/>
                  </a:schemeClr>
                </a:solidFill>
              </a:rPr>
              <a:t> </a:t>
            </a:r>
            <a:r>
              <a:rPr lang="en-US" dirty="0" err="1">
                <a:solidFill>
                  <a:schemeClr val="tx1">
                    <a:lumMod val="50000"/>
                    <a:lumOff val="50000"/>
                  </a:schemeClr>
                </a:solidFill>
              </a:rPr>
              <a:t>limbaj</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la un </a:t>
            </a:r>
            <a:r>
              <a:rPr lang="en-US" dirty="0" err="1">
                <a:solidFill>
                  <a:schemeClr val="tx1">
                    <a:lumMod val="50000"/>
                    <a:lumOff val="50000"/>
                  </a:schemeClr>
                </a:solidFill>
              </a:rPr>
              <a:t>grup</a:t>
            </a:r>
            <a:r>
              <a:rPr lang="en-US" dirty="0">
                <a:solidFill>
                  <a:schemeClr val="tx1">
                    <a:lumMod val="50000"/>
                    <a:lumOff val="50000"/>
                  </a:schemeClr>
                </a:solidFill>
              </a:rPr>
              <a:t> de limbi </a:t>
            </a:r>
            <a:r>
              <a:rPr lang="en-US" dirty="0" err="1">
                <a:solidFill>
                  <a:schemeClr val="tx1">
                    <a:lumMod val="50000"/>
                    <a:lumOff val="50000"/>
                  </a:schemeClr>
                </a:solidFill>
              </a:rPr>
              <a:t>asemănătoare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prezent</a:t>
            </a:r>
            <a:r>
              <a:rPr lang="en-US" dirty="0">
                <a:solidFill>
                  <a:schemeClr val="tx1">
                    <a:lumMod val="50000"/>
                    <a:lumOff val="50000"/>
                  </a:schemeClr>
                </a:solidFill>
              </a:rPr>
              <a:t>, Unicode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particular UTF-8 au </a:t>
            </a:r>
            <a:r>
              <a:rPr lang="en-US" dirty="0" err="1">
                <a:solidFill>
                  <a:schemeClr val="tx1">
                    <a:lumMod val="50000"/>
                    <a:lumOff val="50000"/>
                  </a:schemeClr>
                </a:solidFill>
              </a:rPr>
              <a:t>devenit</a:t>
            </a:r>
            <a:r>
              <a:rPr lang="en-US" dirty="0">
                <a:solidFill>
                  <a:schemeClr val="tx1">
                    <a:lumMod val="50000"/>
                    <a:lumOff val="50000"/>
                  </a:schemeClr>
                </a:solidFill>
              </a:rPr>
              <a:t> </a:t>
            </a:r>
            <a:r>
              <a:rPr lang="en-US" dirty="0" err="1">
                <a:solidFill>
                  <a:schemeClr val="tx1">
                    <a:lumMod val="50000"/>
                    <a:lumOff val="50000"/>
                  </a:schemeClr>
                </a:solidFill>
              </a:rPr>
              <a:t>standardele</a:t>
            </a:r>
            <a:r>
              <a:rPr lang="en-US" dirty="0">
                <a:solidFill>
                  <a:schemeClr val="tx1">
                    <a:lumMod val="50000"/>
                    <a:lumOff val="50000"/>
                  </a:schemeClr>
                </a:solidFill>
              </a:rPr>
              <a:t> </a:t>
            </a:r>
            <a:r>
              <a:rPr lang="en-US" dirty="0" err="1">
                <a:solidFill>
                  <a:schemeClr val="tx1">
                    <a:lumMod val="50000"/>
                    <a:lumOff val="50000"/>
                  </a:schemeClr>
                </a:solidFill>
              </a:rPr>
              <a:t>dominante</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sunt </a:t>
            </a:r>
            <a:r>
              <a:rPr lang="en-US" dirty="0" err="1">
                <a:solidFill>
                  <a:schemeClr val="tx1">
                    <a:lumMod val="50000"/>
                    <a:lumOff val="50000"/>
                  </a:schemeClr>
                </a:solidFill>
              </a:rPr>
              <a:t>capabile</a:t>
            </a:r>
            <a:r>
              <a:rPr lang="en-US" dirty="0">
                <a:solidFill>
                  <a:schemeClr val="tx1">
                    <a:lumMod val="50000"/>
                    <a:lumOff val="50000"/>
                  </a:schemeClr>
                </a:solidFill>
              </a:rPr>
              <a:t>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reprezinte</a:t>
            </a:r>
            <a:r>
              <a:rPr lang="en-US" dirty="0">
                <a:solidFill>
                  <a:schemeClr val="tx1">
                    <a:lumMod val="50000"/>
                    <a:lumOff val="50000"/>
                  </a:schemeClr>
                </a:solidFill>
              </a:rPr>
              <a:t> o </a:t>
            </a:r>
            <a:r>
              <a:rPr lang="en-US" dirty="0" err="1">
                <a:solidFill>
                  <a:schemeClr val="tx1">
                    <a:lumMod val="50000"/>
                    <a:lumOff val="50000"/>
                  </a:schemeClr>
                </a:solidFill>
              </a:rPr>
              <a:t>gamă</a:t>
            </a:r>
            <a:r>
              <a:rPr lang="en-US" dirty="0">
                <a:solidFill>
                  <a:schemeClr val="tx1">
                    <a:lumMod val="50000"/>
                    <a:lumOff val="50000"/>
                  </a:schemeClr>
                </a:solidFill>
              </a:rPr>
              <a:t> </a:t>
            </a:r>
            <a:r>
              <a:rPr lang="en-US" dirty="0" err="1">
                <a:solidFill>
                  <a:schemeClr val="tx1">
                    <a:lumMod val="50000"/>
                    <a:lumOff val="50000"/>
                  </a:schemeClr>
                </a:solidFill>
              </a:rPr>
              <a:t>largă</a:t>
            </a:r>
            <a:r>
              <a:rPr lang="en-US" dirty="0">
                <a:solidFill>
                  <a:schemeClr val="tx1">
                    <a:lumMod val="50000"/>
                    <a:lumOff val="50000"/>
                  </a:schemeClr>
                </a:solidFill>
              </a:rPr>
              <a:t> de </a:t>
            </a:r>
            <a:r>
              <a:rPr lang="en-US" dirty="0" err="1">
                <a:solidFill>
                  <a:schemeClr val="tx1">
                    <a:lumMod val="50000"/>
                    <a:lumOff val="50000"/>
                  </a:schemeClr>
                </a:solidFill>
              </a:rPr>
              <a:t>caractere</a:t>
            </a:r>
            <a:r>
              <a:rPr lang="en-US" dirty="0">
                <a:solidFill>
                  <a:schemeClr val="tx1">
                    <a:lumMod val="50000"/>
                    <a:lumOff val="50000"/>
                  </a:schemeClr>
                </a:solidFill>
              </a:rPr>
              <a:t> din </a:t>
            </a:r>
            <a:r>
              <a:rPr lang="en-US" dirty="0" err="1">
                <a:solidFill>
                  <a:schemeClr val="tx1">
                    <a:lumMod val="50000"/>
                    <a:lumOff val="50000"/>
                  </a:schemeClr>
                </a:solidFill>
              </a:rPr>
              <a:t>diferite</a:t>
            </a:r>
            <a:r>
              <a:rPr lang="en-US" dirty="0">
                <a:solidFill>
                  <a:schemeClr val="tx1">
                    <a:lumMod val="50000"/>
                    <a:lumOff val="50000"/>
                  </a:schemeClr>
                </a:solidFill>
              </a:rPr>
              <a:t> limbi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simboluri</a:t>
            </a:r>
            <a:r>
              <a:rPr lang="en-US" dirty="0">
                <a:solidFill>
                  <a:schemeClr val="tx1">
                    <a:lumMod val="50000"/>
                    <a:lumOff val="50000"/>
                  </a:schemeClr>
                </a:solidFill>
              </a:rPr>
              <a:t>.</a:t>
            </a:r>
          </a:p>
          <a:p>
            <a:r>
              <a:rPr lang="en-US" dirty="0" err="1">
                <a:solidFill>
                  <a:schemeClr val="tx1">
                    <a:lumMod val="50000"/>
                    <a:lumOff val="50000"/>
                  </a:schemeClr>
                </a:solidFill>
              </a:rPr>
              <a:t>Descrierea</a:t>
            </a:r>
            <a:r>
              <a:rPr lang="en-US" dirty="0">
                <a:solidFill>
                  <a:schemeClr val="tx1">
                    <a:lumMod val="50000"/>
                    <a:lumOff val="50000"/>
                  </a:schemeClr>
                </a:solidFill>
              </a:rPr>
              <a:t> </a:t>
            </a:r>
            <a:r>
              <a:rPr lang="en-US" dirty="0" err="1">
                <a:solidFill>
                  <a:schemeClr val="tx1">
                    <a:lumMod val="50000"/>
                    <a:lumOff val="50000"/>
                  </a:schemeClr>
                </a:solidFill>
              </a:rPr>
              <a:t>codului</a:t>
            </a:r>
            <a:r>
              <a:rPr lang="en-US" dirty="0">
                <a:solidFill>
                  <a:schemeClr val="tx1">
                    <a:lumMod val="50000"/>
                    <a:lumOff val="50000"/>
                  </a:schemeClr>
                </a:solidFill>
              </a:rPr>
              <a:t> </a:t>
            </a:r>
            <a:r>
              <a:rPr lang="en-US" dirty="0" err="1">
                <a:solidFill>
                  <a:schemeClr val="tx1">
                    <a:lumMod val="50000"/>
                    <a:lumOff val="50000"/>
                  </a:schemeClr>
                </a:solidFill>
              </a:rPr>
              <a:t>dat</a:t>
            </a:r>
            <a:r>
              <a:rPr lang="en-US" dirty="0">
                <a:solidFill>
                  <a:schemeClr val="tx1">
                    <a:lumMod val="50000"/>
                    <a:lumOff val="50000"/>
                  </a:schemeClr>
                </a:solidFill>
              </a:rPr>
              <a:t> este o </a:t>
            </a:r>
            <a:r>
              <a:rPr lang="en-US" dirty="0" err="1">
                <a:solidFill>
                  <a:schemeClr val="tx1">
                    <a:lumMod val="50000"/>
                    <a:lumOff val="50000"/>
                  </a:schemeClr>
                </a:solidFill>
              </a:rPr>
              <a:t>funcție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Python care </a:t>
            </a:r>
            <a:r>
              <a:rPr lang="en-US" dirty="0" err="1">
                <a:solidFill>
                  <a:schemeClr val="tx1">
                    <a:lumMod val="50000"/>
                    <a:lumOff val="50000"/>
                  </a:schemeClr>
                </a:solidFill>
              </a:rPr>
              <a:t>încearcă</a:t>
            </a:r>
            <a:r>
              <a:rPr lang="en-US" dirty="0">
                <a:solidFill>
                  <a:schemeClr val="tx1">
                    <a:lumMod val="50000"/>
                    <a:lumOff val="50000"/>
                  </a:schemeClr>
                </a:solidFill>
              </a:rPr>
              <a:t>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identifice</a:t>
            </a:r>
            <a:r>
              <a:rPr lang="en-US" dirty="0">
                <a:solidFill>
                  <a:schemeClr val="tx1">
                    <a:lumMod val="50000"/>
                    <a:lumOff val="50000"/>
                  </a:schemeClr>
                </a:solidFill>
              </a:rPr>
              <a:t> </a:t>
            </a:r>
            <a:r>
              <a:rPr lang="en-US" dirty="0" err="1">
                <a:solidFill>
                  <a:schemeClr val="tx1">
                    <a:lumMod val="50000"/>
                    <a:lumOff val="50000"/>
                  </a:schemeClr>
                </a:solidFill>
              </a:rPr>
              <a:t>codificarea</a:t>
            </a:r>
            <a:r>
              <a:rPr lang="en-US" dirty="0">
                <a:solidFill>
                  <a:schemeClr val="tx1">
                    <a:lumMod val="50000"/>
                    <a:lumOff val="50000"/>
                  </a:schemeClr>
                </a:solidFill>
              </a:rPr>
              <a:t> </a:t>
            </a:r>
            <a:r>
              <a:rPr lang="en-US" dirty="0" err="1">
                <a:solidFill>
                  <a:schemeClr val="tx1">
                    <a:lumMod val="50000"/>
                    <a:lumOff val="50000"/>
                  </a:schemeClr>
                </a:solidFill>
              </a:rPr>
              <a:t>textului</a:t>
            </a:r>
            <a:r>
              <a:rPr lang="en-US" dirty="0">
                <a:solidFill>
                  <a:schemeClr val="tx1">
                    <a:lumMod val="50000"/>
                    <a:lumOff val="50000"/>
                  </a:schemeClr>
                </a:solidFill>
              </a:rPr>
              <a:t> </a:t>
            </a:r>
            <a:r>
              <a:rPr lang="en-US" dirty="0" err="1">
                <a:solidFill>
                  <a:schemeClr val="tx1">
                    <a:lumMod val="50000"/>
                    <a:lumOff val="50000"/>
                  </a:schemeClr>
                </a:solidFill>
              </a:rPr>
              <a:t>unui</a:t>
            </a:r>
            <a:r>
              <a:rPr lang="en-US" dirty="0">
                <a:solidFill>
                  <a:schemeClr val="tx1">
                    <a:lumMod val="50000"/>
                    <a:lumOff val="50000"/>
                  </a:schemeClr>
                </a:solidFill>
              </a:rPr>
              <a:t> </a:t>
            </a:r>
            <a:r>
              <a:rPr lang="en-US" dirty="0" err="1">
                <a:solidFill>
                  <a:schemeClr val="tx1">
                    <a:lumMod val="50000"/>
                    <a:lumOff val="50000"/>
                  </a:schemeClr>
                </a:solidFill>
              </a:rPr>
              <a:t>fișier</a:t>
            </a:r>
            <a:r>
              <a:rPr lang="en-US" dirty="0">
                <a:solidFill>
                  <a:schemeClr val="tx1">
                    <a:lumMod val="50000"/>
                    <a:lumOff val="50000"/>
                  </a:schemeClr>
                </a:solidFill>
              </a:rPr>
              <a:t> dat. </a:t>
            </a:r>
            <a:r>
              <a:rPr lang="en-US" dirty="0" err="1">
                <a:solidFill>
                  <a:schemeClr val="tx1">
                    <a:lumMod val="50000"/>
                    <a:lumOff val="50000"/>
                  </a:schemeClr>
                </a:solidFill>
              </a:rPr>
              <a:t>Ea</a:t>
            </a:r>
            <a:r>
              <a:rPr lang="en-US" dirty="0">
                <a:solidFill>
                  <a:schemeClr val="tx1">
                    <a:lumMod val="50000"/>
                    <a:lumOff val="50000"/>
                  </a:schemeClr>
                </a:solidFill>
              </a:rPr>
              <a:t> </a:t>
            </a:r>
            <a:r>
              <a:rPr lang="en-US" dirty="0" err="1">
                <a:solidFill>
                  <a:schemeClr val="tx1">
                    <a:lumMod val="50000"/>
                    <a:lumOff val="50000"/>
                  </a:schemeClr>
                </a:solidFill>
              </a:rPr>
              <a:t>încearcă</a:t>
            </a:r>
            <a:r>
              <a:rPr lang="en-US" dirty="0">
                <a:solidFill>
                  <a:schemeClr val="tx1">
                    <a:lumMod val="50000"/>
                    <a:lumOff val="50000"/>
                  </a:schemeClr>
                </a:solidFill>
              </a:rPr>
              <a:t>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citească</a:t>
            </a:r>
            <a:r>
              <a:rPr lang="en-US" dirty="0">
                <a:solidFill>
                  <a:schemeClr val="tx1">
                    <a:lumMod val="50000"/>
                    <a:lumOff val="50000"/>
                  </a:schemeClr>
                </a:solidFill>
              </a:rPr>
              <a:t> </a:t>
            </a:r>
            <a:r>
              <a:rPr lang="en-US" dirty="0" err="1">
                <a:solidFill>
                  <a:schemeClr val="tx1">
                    <a:lumMod val="50000"/>
                    <a:lumOff val="50000"/>
                  </a:schemeClr>
                </a:solidFill>
              </a:rPr>
              <a:t>fișierul</a:t>
            </a:r>
            <a:r>
              <a:rPr lang="en-US" dirty="0">
                <a:solidFill>
                  <a:schemeClr val="tx1">
                    <a:lumMod val="50000"/>
                    <a:lumOff val="50000"/>
                  </a:schemeClr>
                </a:solidFill>
              </a:rPr>
              <a:t> cu </a:t>
            </a:r>
            <a:r>
              <a:rPr lang="en-US" dirty="0" err="1">
                <a:solidFill>
                  <a:schemeClr val="tx1">
                    <a:lumMod val="50000"/>
                    <a:lumOff val="50000"/>
                  </a:schemeClr>
                </a:solidFill>
              </a:rPr>
              <a:t>diferite</a:t>
            </a:r>
            <a:r>
              <a:rPr lang="en-US" dirty="0">
                <a:solidFill>
                  <a:schemeClr val="tx1">
                    <a:lumMod val="50000"/>
                    <a:lumOff val="50000"/>
                  </a:schemeClr>
                </a:solidFill>
              </a:rPr>
              <a:t> </a:t>
            </a:r>
            <a:r>
              <a:rPr lang="en-US" dirty="0" err="1">
                <a:solidFill>
                  <a:schemeClr val="tx1">
                    <a:lumMod val="50000"/>
                    <a:lumOff val="50000"/>
                  </a:schemeClr>
                </a:solidFill>
              </a:rPr>
              <a:t>codificări</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dacă</a:t>
            </a:r>
            <a:r>
              <a:rPr lang="en-US" dirty="0">
                <a:solidFill>
                  <a:schemeClr val="tx1">
                    <a:lumMod val="50000"/>
                    <a:lumOff val="50000"/>
                  </a:schemeClr>
                </a:solidFill>
              </a:rPr>
              <a:t> </a:t>
            </a:r>
            <a:r>
              <a:rPr lang="en-US" dirty="0" err="1">
                <a:solidFill>
                  <a:schemeClr val="tx1">
                    <a:lumMod val="50000"/>
                    <a:lumOff val="50000"/>
                  </a:schemeClr>
                </a:solidFill>
              </a:rPr>
              <a:t>reușește</a:t>
            </a:r>
            <a:r>
              <a:rPr lang="en-US" dirty="0">
                <a:solidFill>
                  <a:schemeClr val="tx1">
                    <a:lumMod val="50000"/>
                    <a:lumOff val="50000"/>
                  </a:schemeClr>
                </a:solidFill>
              </a:rPr>
              <a:t>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citească</a:t>
            </a:r>
            <a:r>
              <a:rPr lang="en-US" dirty="0">
                <a:solidFill>
                  <a:schemeClr val="tx1">
                    <a:lumMod val="50000"/>
                    <a:lumOff val="50000"/>
                  </a:schemeClr>
                </a:solidFill>
              </a:rPr>
              <a:t> </a:t>
            </a:r>
            <a:r>
              <a:rPr lang="en-US" dirty="0" err="1">
                <a:solidFill>
                  <a:schemeClr val="tx1">
                    <a:lumMod val="50000"/>
                    <a:lumOff val="50000"/>
                  </a:schemeClr>
                </a:solidFill>
              </a:rPr>
              <a:t>fișierul</a:t>
            </a:r>
            <a:r>
              <a:rPr lang="en-US" dirty="0">
                <a:solidFill>
                  <a:schemeClr val="tx1">
                    <a:lumMod val="50000"/>
                    <a:lumOff val="50000"/>
                  </a:schemeClr>
                </a:solidFill>
              </a:rPr>
              <a:t> </a:t>
            </a:r>
            <a:r>
              <a:rPr lang="en-US" dirty="0" err="1">
                <a:solidFill>
                  <a:schemeClr val="tx1">
                    <a:lumMod val="50000"/>
                    <a:lumOff val="50000"/>
                  </a:schemeClr>
                </a:solidFill>
              </a:rPr>
              <a:t>fără</a:t>
            </a:r>
            <a:r>
              <a:rPr lang="en-US" dirty="0">
                <a:solidFill>
                  <a:schemeClr val="tx1">
                    <a:lumMod val="50000"/>
                    <a:lumOff val="50000"/>
                  </a:schemeClr>
                </a:solidFill>
              </a:rPr>
              <a:t>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arunce</a:t>
            </a:r>
            <a:r>
              <a:rPr lang="en-US" dirty="0">
                <a:solidFill>
                  <a:schemeClr val="tx1">
                    <a:lumMod val="50000"/>
                    <a:lumOff val="50000"/>
                  </a:schemeClr>
                </a:solidFill>
              </a:rPr>
              <a:t> o </a:t>
            </a:r>
            <a:r>
              <a:rPr lang="en-US" dirty="0" err="1">
                <a:solidFill>
                  <a:schemeClr val="tx1">
                    <a:lumMod val="50000"/>
                    <a:lumOff val="50000"/>
                  </a:schemeClr>
                </a:solidFill>
              </a:rPr>
              <a:t>excepție</a:t>
            </a:r>
            <a:r>
              <a:rPr lang="en-US" dirty="0">
                <a:solidFill>
                  <a:schemeClr val="tx1">
                    <a:lumMod val="50000"/>
                    <a:lumOff val="50000"/>
                  </a:schemeClr>
                </a:solidFill>
              </a:rPr>
              <a:t>, </a:t>
            </a:r>
            <a:r>
              <a:rPr lang="en-US" dirty="0" err="1">
                <a:solidFill>
                  <a:schemeClr val="tx1">
                    <a:lumMod val="50000"/>
                    <a:lumOff val="50000"/>
                  </a:schemeClr>
                </a:solidFill>
              </a:rPr>
              <a:t>presupune</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a:t>
            </a:r>
            <a:r>
              <a:rPr lang="en-US" dirty="0" err="1">
                <a:solidFill>
                  <a:schemeClr val="tx1">
                    <a:lumMod val="50000"/>
                    <a:lumOff val="50000"/>
                  </a:schemeClr>
                </a:solidFill>
              </a:rPr>
              <a:t>acea</a:t>
            </a:r>
            <a:r>
              <a:rPr lang="en-US" dirty="0">
                <a:solidFill>
                  <a:schemeClr val="tx1">
                    <a:lumMod val="50000"/>
                    <a:lumOff val="50000"/>
                  </a:schemeClr>
                </a:solidFill>
              </a:rPr>
              <a:t> </a:t>
            </a:r>
            <a:r>
              <a:rPr lang="en-US" dirty="0" err="1">
                <a:solidFill>
                  <a:schemeClr val="tx1">
                    <a:lumMod val="50000"/>
                    <a:lumOff val="50000"/>
                  </a:schemeClr>
                </a:solidFill>
              </a:rPr>
              <a:t>codificare</a:t>
            </a:r>
            <a:r>
              <a:rPr lang="en-US" dirty="0">
                <a:solidFill>
                  <a:schemeClr val="tx1">
                    <a:lumMod val="50000"/>
                    <a:lumOff val="50000"/>
                  </a:schemeClr>
                </a:solidFill>
              </a:rPr>
              <a:t> este </a:t>
            </a:r>
            <a:r>
              <a:rPr lang="en-US" dirty="0" err="1">
                <a:solidFill>
                  <a:schemeClr val="tx1">
                    <a:lumMod val="50000"/>
                    <a:lumOff val="50000"/>
                  </a:schemeClr>
                </a:solidFill>
              </a:rPr>
              <a:t>corectă</a:t>
            </a:r>
            <a:r>
              <a:rPr lang="en-US" dirty="0">
                <a:solidFill>
                  <a:schemeClr val="tx1">
                    <a:lumMod val="50000"/>
                    <a:lumOff val="50000"/>
                  </a:schemeClr>
                </a:solidFill>
              </a:rPr>
              <a:t>. </a:t>
            </a:r>
            <a:r>
              <a:rPr lang="en-US" dirty="0" err="1">
                <a:solidFill>
                  <a:schemeClr val="tx1">
                    <a:lumMod val="50000"/>
                    <a:lumOff val="50000"/>
                  </a:schemeClr>
                </a:solidFill>
              </a:rPr>
              <a:t>Funcția</a:t>
            </a:r>
            <a:r>
              <a:rPr lang="en-US" dirty="0">
                <a:solidFill>
                  <a:schemeClr val="tx1">
                    <a:lumMod val="50000"/>
                    <a:lumOff val="50000"/>
                  </a:schemeClr>
                </a:solidFill>
              </a:rPr>
              <a:t> </a:t>
            </a:r>
            <a:r>
              <a:rPr lang="en-US" dirty="0" err="1">
                <a:solidFill>
                  <a:schemeClr val="tx1">
                    <a:lumMod val="50000"/>
                    <a:lumOff val="50000"/>
                  </a:schemeClr>
                </a:solidFill>
              </a:rPr>
              <a:t>începe</a:t>
            </a:r>
            <a:r>
              <a:rPr lang="en-US" dirty="0">
                <a:solidFill>
                  <a:schemeClr val="tx1">
                    <a:lumMod val="50000"/>
                    <a:lumOff val="50000"/>
                  </a:schemeClr>
                </a:solidFill>
              </a:rPr>
              <a:t> cu </a:t>
            </a:r>
            <a:r>
              <a:rPr lang="en-US" dirty="0" err="1">
                <a:solidFill>
                  <a:schemeClr val="tx1">
                    <a:lumMod val="50000"/>
                    <a:lumOff val="50000"/>
                  </a:schemeClr>
                </a:solidFill>
              </a:rPr>
              <a:t>presupunerea</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a:t>
            </a:r>
            <a:r>
              <a:rPr lang="en-US" dirty="0" err="1">
                <a:solidFill>
                  <a:schemeClr val="tx1">
                    <a:lumMod val="50000"/>
                    <a:lumOff val="50000"/>
                  </a:schemeClr>
                </a:solidFill>
              </a:rPr>
              <a:t>textul</a:t>
            </a:r>
            <a:r>
              <a:rPr lang="en-US" dirty="0">
                <a:solidFill>
                  <a:schemeClr val="tx1">
                    <a:lumMod val="50000"/>
                    <a:lumOff val="50000"/>
                  </a:schemeClr>
                </a:solidFill>
              </a:rPr>
              <a:t> este </a:t>
            </a:r>
            <a:r>
              <a:rPr lang="en-US" dirty="0" err="1">
                <a:solidFill>
                  <a:schemeClr val="tx1">
                    <a:lumMod val="50000"/>
                    <a:lumOff val="50000"/>
                  </a:schemeClr>
                </a:solidFill>
              </a:rPr>
              <a:t>codificat</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UTF-8, </a:t>
            </a:r>
            <a:r>
              <a:rPr lang="en-US" dirty="0" err="1">
                <a:solidFill>
                  <a:schemeClr val="tx1">
                    <a:lumMod val="50000"/>
                    <a:lumOff val="50000"/>
                  </a:schemeClr>
                </a:solidFill>
              </a:rPr>
              <a:t>apoi</a:t>
            </a:r>
            <a:r>
              <a:rPr lang="en-US" dirty="0">
                <a:solidFill>
                  <a:schemeClr val="tx1">
                    <a:lumMod val="50000"/>
                    <a:lumOff val="50000"/>
                  </a:schemeClr>
                </a:solidFill>
              </a:rPr>
              <a:t> </a:t>
            </a:r>
            <a:r>
              <a:rPr lang="en-US" dirty="0" err="1">
                <a:solidFill>
                  <a:schemeClr val="tx1">
                    <a:lumMod val="50000"/>
                    <a:lumOff val="50000"/>
                  </a:schemeClr>
                </a:solidFill>
              </a:rPr>
              <a:t>trece</a:t>
            </a:r>
            <a:r>
              <a:rPr lang="en-US" dirty="0">
                <a:solidFill>
                  <a:schemeClr val="tx1">
                    <a:lumMod val="50000"/>
                    <a:lumOff val="50000"/>
                  </a:schemeClr>
                </a:solidFill>
              </a:rPr>
              <a:t> la ISO-8859-1, CP1252 </a:t>
            </a:r>
            <a:r>
              <a:rPr lang="en-US" dirty="0" err="1">
                <a:solidFill>
                  <a:schemeClr val="tx1">
                    <a:lumMod val="50000"/>
                    <a:lumOff val="50000"/>
                  </a:schemeClr>
                </a:solidFill>
              </a:rPr>
              <a:t>și</a:t>
            </a:r>
            <a:r>
              <a:rPr lang="en-US" dirty="0">
                <a:solidFill>
                  <a:schemeClr val="tx1">
                    <a:lumMod val="50000"/>
                    <a:lumOff val="50000"/>
                  </a:schemeClr>
                </a:solidFill>
              </a:rPr>
              <a:t> Latin-1. </a:t>
            </a:r>
            <a:r>
              <a:rPr lang="en-US" dirty="0" err="1">
                <a:solidFill>
                  <a:schemeClr val="tx1">
                    <a:lumMod val="50000"/>
                    <a:lumOff val="50000"/>
                  </a:schemeClr>
                </a:solidFill>
              </a:rPr>
              <a:t>Dacă</a:t>
            </a:r>
            <a:r>
              <a:rPr lang="en-US" dirty="0">
                <a:solidFill>
                  <a:schemeClr val="tx1">
                    <a:lumMod val="50000"/>
                    <a:lumOff val="50000"/>
                  </a:schemeClr>
                </a:solidFill>
              </a:rPr>
              <a:t> </a:t>
            </a:r>
            <a:r>
              <a:rPr lang="en-US" dirty="0" err="1">
                <a:solidFill>
                  <a:schemeClr val="tx1">
                    <a:lumMod val="50000"/>
                    <a:lumOff val="50000"/>
                  </a:schemeClr>
                </a:solidFill>
              </a:rPr>
              <a:t>niciuna</a:t>
            </a:r>
            <a:r>
              <a:rPr lang="en-US" dirty="0">
                <a:solidFill>
                  <a:schemeClr val="tx1">
                    <a:lumMod val="50000"/>
                    <a:lumOff val="50000"/>
                  </a:schemeClr>
                </a:solidFill>
              </a:rPr>
              <a:t> nu </a:t>
            </a:r>
            <a:r>
              <a:rPr lang="en-US" dirty="0" err="1">
                <a:solidFill>
                  <a:schemeClr val="tx1">
                    <a:lumMod val="50000"/>
                    <a:lumOff val="50000"/>
                  </a:schemeClr>
                </a:solidFill>
              </a:rPr>
              <a:t>reușește</a:t>
            </a:r>
            <a:r>
              <a:rPr lang="en-US" dirty="0">
                <a:solidFill>
                  <a:schemeClr val="tx1">
                    <a:lumMod val="50000"/>
                    <a:lumOff val="50000"/>
                  </a:schemeClr>
                </a:solidFill>
              </a:rPr>
              <a:t>, </a:t>
            </a:r>
            <a:r>
              <a:rPr lang="en-US" dirty="0" err="1">
                <a:solidFill>
                  <a:schemeClr val="tx1">
                    <a:lumMod val="50000"/>
                    <a:lumOff val="50000"/>
                  </a:schemeClr>
                </a:solidFill>
              </a:rPr>
              <a:t>va</a:t>
            </a:r>
            <a:r>
              <a:rPr lang="en-US" dirty="0">
                <a:solidFill>
                  <a:schemeClr val="tx1">
                    <a:lumMod val="50000"/>
                    <a:lumOff val="50000"/>
                  </a:schemeClr>
                </a:solidFill>
              </a:rPr>
              <a:t> </a:t>
            </a:r>
            <a:r>
              <a:rPr lang="en-US" dirty="0" err="1">
                <a:solidFill>
                  <a:schemeClr val="tx1">
                    <a:lumMod val="50000"/>
                    <a:lumOff val="50000"/>
                  </a:schemeClr>
                </a:solidFill>
              </a:rPr>
              <a:t>presupune</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a:t>
            </a:r>
            <a:r>
              <a:rPr lang="en-US" dirty="0" err="1">
                <a:solidFill>
                  <a:schemeClr val="tx1">
                    <a:lumMod val="50000"/>
                    <a:lumOff val="50000"/>
                  </a:schemeClr>
                </a:solidFill>
              </a:rPr>
              <a:t>fișierul</a:t>
            </a:r>
            <a:r>
              <a:rPr lang="en-US" dirty="0">
                <a:solidFill>
                  <a:schemeClr val="tx1">
                    <a:lumMod val="50000"/>
                    <a:lumOff val="50000"/>
                  </a:schemeClr>
                </a:solidFill>
              </a:rPr>
              <a:t> este </a:t>
            </a:r>
            <a:r>
              <a:rPr lang="en-US" dirty="0" err="1">
                <a:solidFill>
                  <a:schemeClr val="tx1">
                    <a:lumMod val="50000"/>
                    <a:lumOff val="50000"/>
                  </a:schemeClr>
                </a:solidFill>
              </a:rPr>
              <a:t>codificat</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ASCII, </a:t>
            </a:r>
            <a:r>
              <a:rPr lang="en-US" dirty="0" err="1">
                <a:solidFill>
                  <a:schemeClr val="tx1">
                    <a:lumMod val="50000"/>
                    <a:lumOff val="50000"/>
                  </a:schemeClr>
                </a:solidFill>
              </a:rPr>
              <a:t>dar</a:t>
            </a:r>
            <a:r>
              <a:rPr lang="en-US" dirty="0">
                <a:solidFill>
                  <a:schemeClr val="tx1">
                    <a:lumMod val="50000"/>
                    <a:lumOff val="50000"/>
                  </a:schemeClr>
                </a:solidFill>
              </a:rPr>
              <a:t> cu o </a:t>
            </a:r>
            <a:r>
              <a:rPr lang="en-US" dirty="0" err="1">
                <a:solidFill>
                  <a:schemeClr val="tx1">
                    <a:lumMod val="50000"/>
                    <a:lumOff val="50000"/>
                  </a:schemeClr>
                </a:solidFill>
              </a:rPr>
              <a:t>confidență</a:t>
            </a:r>
            <a:r>
              <a:rPr lang="en-US" dirty="0">
                <a:solidFill>
                  <a:schemeClr val="tx1">
                    <a:lumMod val="50000"/>
                    <a:lumOff val="50000"/>
                  </a:schemeClr>
                </a:solidFill>
              </a:rPr>
              <a:t> </a:t>
            </a:r>
            <a:r>
              <a:rPr lang="en-US" dirty="0" err="1">
                <a:solidFill>
                  <a:schemeClr val="tx1">
                    <a:lumMod val="50000"/>
                    <a:lumOff val="50000"/>
                  </a:schemeClr>
                </a:solidFill>
              </a:rPr>
              <a:t>redusă</a:t>
            </a:r>
            <a:r>
              <a:rPr lang="en-US" dirty="0">
                <a:solidFill>
                  <a:schemeClr val="tx1">
                    <a:lumMod val="50000"/>
                    <a:lumOff val="50000"/>
                  </a:schemeClr>
                </a:solidFill>
              </a:rPr>
              <a:t>. </a:t>
            </a:r>
            <a:r>
              <a:rPr lang="en-US" dirty="0" err="1">
                <a:solidFill>
                  <a:schemeClr val="tx1">
                    <a:lumMod val="50000"/>
                    <a:lumOff val="50000"/>
                  </a:schemeClr>
                </a:solidFill>
              </a:rPr>
              <a:t>Această</a:t>
            </a:r>
            <a:r>
              <a:rPr lang="en-US" dirty="0">
                <a:solidFill>
                  <a:schemeClr val="tx1">
                    <a:lumMod val="50000"/>
                    <a:lumOff val="50000"/>
                  </a:schemeClr>
                </a:solidFill>
              </a:rPr>
              <a:t> </a:t>
            </a:r>
            <a:r>
              <a:rPr lang="en-US" dirty="0" err="1">
                <a:solidFill>
                  <a:schemeClr val="tx1">
                    <a:lumMod val="50000"/>
                    <a:lumOff val="50000"/>
                  </a:schemeClr>
                </a:solidFill>
              </a:rPr>
              <a:t>abordare</a:t>
            </a:r>
            <a:r>
              <a:rPr lang="en-US" dirty="0">
                <a:solidFill>
                  <a:schemeClr val="tx1">
                    <a:lumMod val="50000"/>
                    <a:lumOff val="50000"/>
                  </a:schemeClr>
                </a:solidFill>
              </a:rPr>
              <a:t> este </a:t>
            </a:r>
            <a:r>
              <a:rPr lang="en-US" dirty="0" err="1">
                <a:solidFill>
                  <a:schemeClr val="tx1">
                    <a:lumMod val="50000"/>
                    <a:lumOff val="50000"/>
                  </a:schemeClr>
                </a:solidFill>
              </a:rPr>
              <a:t>euristică</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nu </a:t>
            </a:r>
            <a:r>
              <a:rPr lang="en-US" dirty="0" err="1">
                <a:solidFill>
                  <a:schemeClr val="tx1">
                    <a:lumMod val="50000"/>
                    <a:lumOff val="50000"/>
                  </a:schemeClr>
                </a:solidFill>
              </a:rPr>
              <a:t>garantează</a:t>
            </a:r>
            <a:r>
              <a:rPr lang="en-US" dirty="0">
                <a:solidFill>
                  <a:schemeClr val="tx1">
                    <a:lumMod val="50000"/>
                    <a:lumOff val="50000"/>
                  </a:schemeClr>
                </a:solidFill>
              </a:rPr>
              <a:t> </a:t>
            </a:r>
            <a:r>
              <a:rPr lang="en-US" dirty="0" err="1">
                <a:solidFill>
                  <a:schemeClr val="tx1">
                    <a:lumMod val="50000"/>
                    <a:lumOff val="50000"/>
                  </a:schemeClr>
                </a:solidFill>
              </a:rPr>
              <a:t>detectarea</a:t>
            </a:r>
            <a:r>
              <a:rPr lang="en-US" dirty="0">
                <a:solidFill>
                  <a:schemeClr val="tx1">
                    <a:lumMod val="50000"/>
                    <a:lumOff val="50000"/>
                  </a:schemeClr>
                </a:solidFill>
              </a:rPr>
              <a:t> </a:t>
            </a:r>
            <a:r>
              <a:rPr lang="en-US" dirty="0" err="1">
                <a:solidFill>
                  <a:schemeClr val="tx1">
                    <a:lumMod val="50000"/>
                    <a:lumOff val="50000"/>
                  </a:schemeClr>
                </a:solidFill>
              </a:rPr>
              <a:t>corectă</a:t>
            </a:r>
            <a:r>
              <a:rPr lang="en-US" dirty="0">
                <a:solidFill>
                  <a:schemeClr val="tx1">
                    <a:lumMod val="50000"/>
                    <a:lumOff val="50000"/>
                  </a:schemeClr>
                </a:solidFill>
              </a:rPr>
              <a:t> a </a:t>
            </a:r>
            <a:r>
              <a:rPr lang="en-US" dirty="0" err="1">
                <a:solidFill>
                  <a:schemeClr val="tx1">
                    <a:lumMod val="50000"/>
                    <a:lumOff val="50000"/>
                  </a:schemeClr>
                </a:solidFill>
              </a:rPr>
              <a:t>codificării</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orice</a:t>
            </a:r>
            <a:r>
              <a:rPr lang="en-US" dirty="0">
                <a:solidFill>
                  <a:schemeClr val="tx1">
                    <a:lumMod val="50000"/>
                    <a:lumOff val="50000"/>
                  </a:schemeClr>
                </a:solidFill>
              </a:rPr>
              <a:t> </a:t>
            </a:r>
            <a:r>
              <a:rPr lang="en-US" dirty="0" err="1">
                <a:solidFill>
                  <a:schemeClr val="tx1">
                    <a:lumMod val="50000"/>
                    <a:lumOff val="50000"/>
                  </a:schemeClr>
                </a:solidFill>
              </a:rPr>
              <a:t>fișier</a:t>
            </a:r>
            <a:r>
              <a:rPr lang="en-US" dirty="0">
                <a:solidFill>
                  <a:schemeClr val="tx1">
                    <a:lumMod val="50000"/>
                    <a:lumOff val="50000"/>
                  </a:schemeClr>
                </a:solidFill>
              </a:rPr>
              <a:t> text.</a:t>
            </a:r>
          </a:p>
        </p:txBody>
      </p:sp>
      <p:sp>
        <p:nvSpPr>
          <p:cNvPr id="4" name="Rectangle 3"/>
          <p:cNvSpPr/>
          <p:nvPr/>
        </p:nvSpPr>
        <p:spPr>
          <a:xfrm>
            <a:off x="5920945" y="739696"/>
            <a:ext cx="5799439" cy="938719"/>
          </a:xfrm>
          <a:prstGeom prst="rect">
            <a:avLst/>
          </a:prstGeom>
        </p:spPr>
        <p:txBody>
          <a:bodyPr wrap="square">
            <a:spAutoFit/>
          </a:bodyPr>
          <a:lstStyle/>
          <a:p>
            <a:r>
              <a:rPr lang="en-US" sz="1100" dirty="0" err="1">
                <a:solidFill>
                  <a:schemeClr val="bg1"/>
                </a:solidFill>
              </a:rPr>
              <a:t>Diversele</a:t>
            </a:r>
            <a:r>
              <a:rPr lang="en-US" sz="1100" dirty="0">
                <a:solidFill>
                  <a:schemeClr val="bg1"/>
                </a:solidFill>
              </a:rPr>
              <a:t> </a:t>
            </a:r>
            <a:r>
              <a:rPr lang="en-US" sz="1100" dirty="0" err="1">
                <a:solidFill>
                  <a:schemeClr val="bg1"/>
                </a:solidFill>
              </a:rPr>
              <a:t>codificări</a:t>
            </a:r>
            <a:r>
              <a:rPr lang="en-US" sz="1100" dirty="0">
                <a:solidFill>
                  <a:schemeClr val="bg1"/>
                </a:solidFill>
              </a:rPr>
              <a:t> de </a:t>
            </a:r>
            <a:r>
              <a:rPr lang="en-US" sz="1100" dirty="0" err="1">
                <a:solidFill>
                  <a:schemeClr val="bg1"/>
                </a:solidFill>
              </a:rPr>
              <a:t>caractere</a:t>
            </a:r>
            <a:r>
              <a:rPr lang="en-US" sz="1100" dirty="0">
                <a:solidFill>
                  <a:schemeClr val="bg1"/>
                </a:solidFill>
              </a:rPr>
              <a:t> </a:t>
            </a:r>
            <a:r>
              <a:rPr lang="en-US" sz="1100" dirty="0" err="1">
                <a:solidFill>
                  <a:schemeClr val="bg1"/>
                </a:solidFill>
              </a:rPr>
              <a:t>există</a:t>
            </a:r>
            <a:r>
              <a:rPr lang="en-US" sz="1100" dirty="0">
                <a:solidFill>
                  <a:schemeClr val="bg1"/>
                </a:solidFill>
              </a:rPr>
              <a:t> </a:t>
            </a:r>
            <a:r>
              <a:rPr lang="en-US" sz="1100" dirty="0" err="1">
                <a:solidFill>
                  <a:schemeClr val="bg1"/>
                </a:solidFill>
              </a:rPr>
              <a:t>pentru</a:t>
            </a:r>
            <a:r>
              <a:rPr lang="en-US" sz="1100" dirty="0">
                <a:solidFill>
                  <a:schemeClr val="bg1"/>
                </a:solidFill>
              </a:rPr>
              <a:t> a </a:t>
            </a:r>
            <a:r>
              <a:rPr lang="en-US" sz="1100" dirty="0" err="1">
                <a:solidFill>
                  <a:schemeClr val="bg1"/>
                </a:solidFill>
              </a:rPr>
              <a:t>gestiona</a:t>
            </a:r>
            <a:r>
              <a:rPr lang="en-US" sz="1100" dirty="0">
                <a:solidFill>
                  <a:schemeClr val="bg1"/>
                </a:solidFill>
              </a:rPr>
              <a:t> </a:t>
            </a:r>
            <a:r>
              <a:rPr lang="en-US" sz="1100" dirty="0" err="1">
                <a:solidFill>
                  <a:schemeClr val="bg1"/>
                </a:solidFill>
              </a:rPr>
              <a:t>modul</a:t>
            </a:r>
            <a:r>
              <a:rPr lang="en-US" sz="1100" dirty="0">
                <a:solidFill>
                  <a:schemeClr val="bg1"/>
                </a:solidFill>
              </a:rPr>
              <a:t> </a:t>
            </a:r>
            <a:r>
              <a:rPr lang="en-US" sz="1100" dirty="0" err="1">
                <a:solidFill>
                  <a:schemeClr val="bg1"/>
                </a:solidFill>
              </a:rPr>
              <a:t>în</a:t>
            </a:r>
            <a:r>
              <a:rPr lang="en-US" sz="1100" dirty="0">
                <a:solidFill>
                  <a:schemeClr val="bg1"/>
                </a:solidFill>
              </a:rPr>
              <a:t> care </a:t>
            </a:r>
            <a:r>
              <a:rPr lang="en-US" sz="1100" dirty="0" err="1">
                <a:solidFill>
                  <a:schemeClr val="bg1"/>
                </a:solidFill>
              </a:rPr>
              <a:t>caracterele</a:t>
            </a:r>
            <a:r>
              <a:rPr lang="en-US" sz="1100" dirty="0">
                <a:solidFill>
                  <a:schemeClr val="bg1"/>
                </a:solidFill>
              </a:rPr>
              <a:t> din text sunt </a:t>
            </a:r>
            <a:r>
              <a:rPr lang="en-US" sz="1100" dirty="0" err="1">
                <a:solidFill>
                  <a:schemeClr val="bg1"/>
                </a:solidFill>
              </a:rPr>
              <a:t>reprezentate</a:t>
            </a:r>
            <a:r>
              <a:rPr lang="en-US" sz="1100" dirty="0">
                <a:solidFill>
                  <a:schemeClr val="bg1"/>
                </a:solidFill>
              </a:rPr>
              <a:t> ca </a:t>
            </a:r>
            <a:r>
              <a:rPr lang="en-US" sz="1100" dirty="0" err="1">
                <a:solidFill>
                  <a:schemeClr val="bg1"/>
                </a:solidFill>
              </a:rPr>
              <a:t>numere</a:t>
            </a:r>
            <a:r>
              <a:rPr lang="en-US" sz="1100" dirty="0">
                <a:solidFill>
                  <a:schemeClr val="bg1"/>
                </a:solidFill>
              </a:rPr>
              <a:t> </a:t>
            </a:r>
            <a:r>
              <a:rPr lang="en-US" sz="1100" dirty="0" err="1">
                <a:solidFill>
                  <a:schemeClr val="bg1"/>
                </a:solidFill>
              </a:rPr>
              <a:t>în</a:t>
            </a:r>
            <a:r>
              <a:rPr lang="en-US" sz="1100" dirty="0">
                <a:solidFill>
                  <a:schemeClr val="bg1"/>
                </a:solidFill>
              </a:rPr>
              <a:t> </a:t>
            </a:r>
            <a:r>
              <a:rPr lang="en-US" sz="1100" dirty="0" err="1">
                <a:solidFill>
                  <a:schemeClr val="bg1"/>
                </a:solidFill>
              </a:rPr>
              <a:t>memoria</a:t>
            </a:r>
            <a:r>
              <a:rPr lang="en-US" sz="1100" dirty="0">
                <a:solidFill>
                  <a:schemeClr val="bg1"/>
                </a:solidFill>
              </a:rPr>
              <a:t> </a:t>
            </a:r>
            <a:r>
              <a:rPr lang="en-US" sz="1100" dirty="0" err="1">
                <a:solidFill>
                  <a:schemeClr val="bg1"/>
                </a:solidFill>
              </a:rPr>
              <a:t>computerelor</a:t>
            </a:r>
            <a:r>
              <a:rPr lang="en-US" sz="1100" dirty="0">
                <a:solidFill>
                  <a:schemeClr val="bg1"/>
                </a:solidFill>
              </a:rPr>
              <a:t>. </a:t>
            </a:r>
            <a:r>
              <a:rPr lang="en-US" sz="1100" dirty="0" err="1">
                <a:solidFill>
                  <a:schemeClr val="bg1"/>
                </a:solidFill>
              </a:rPr>
              <a:t>Textul</a:t>
            </a:r>
            <a:r>
              <a:rPr lang="en-US" sz="1100" dirty="0">
                <a:solidFill>
                  <a:schemeClr val="bg1"/>
                </a:solidFill>
              </a:rPr>
              <a:t> pe care </a:t>
            </a:r>
            <a:r>
              <a:rPr lang="en-US" sz="1100" dirty="0" err="1">
                <a:solidFill>
                  <a:schemeClr val="bg1"/>
                </a:solidFill>
              </a:rPr>
              <a:t>îl</a:t>
            </a:r>
            <a:r>
              <a:rPr lang="en-US" sz="1100" dirty="0">
                <a:solidFill>
                  <a:schemeClr val="bg1"/>
                </a:solidFill>
              </a:rPr>
              <a:t> </a:t>
            </a:r>
            <a:r>
              <a:rPr lang="en-US" sz="1100" dirty="0" err="1">
                <a:solidFill>
                  <a:schemeClr val="bg1"/>
                </a:solidFill>
              </a:rPr>
              <a:t>citim</a:t>
            </a:r>
            <a:r>
              <a:rPr lang="en-US" sz="1100" dirty="0">
                <a:solidFill>
                  <a:schemeClr val="bg1"/>
                </a:solidFill>
              </a:rPr>
              <a:t> </a:t>
            </a:r>
            <a:r>
              <a:rPr lang="en-US" sz="1100" dirty="0" err="1">
                <a:solidFill>
                  <a:schemeClr val="bg1"/>
                </a:solidFill>
              </a:rPr>
              <a:t>și</a:t>
            </a:r>
            <a:r>
              <a:rPr lang="en-US" sz="1100" dirty="0">
                <a:solidFill>
                  <a:schemeClr val="bg1"/>
                </a:solidFill>
              </a:rPr>
              <a:t> </a:t>
            </a:r>
            <a:r>
              <a:rPr lang="en-US" sz="1100" dirty="0" err="1">
                <a:solidFill>
                  <a:schemeClr val="bg1"/>
                </a:solidFill>
              </a:rPr>
              <a:t>îl</a:t>
            </a:r>
            <a:r>
              <a:rPr lang="en-US" sz="1100" dirty="0">
                <a:solidFill>
                  <a:schemeClr val="bg1"/>
                </a:solidFill>
              </a:rPr>
              <a:t> </a:t>
            </a:r>
            <a:r>
              <a:rPr lang="en-US" sz="1100" dirty="0" err="1">
                <a:solidFill>
                  <a:schemeClr val="bg1"/>
                </a:solidFill>
              </a:rPr>
              <a:t>scriem</a:t>
            </a:r>
            <a:r>
              <a:rPr lang="en-US" sz="1100" dirty="0">
                <a:solidFill>
                  <a:schemeClr val="bg1"/>
                </a:solidFill>
              </a:rPr>
              <a:t>, fie </a:t>
            </a:r>
            <a:r>
              <a:rPr lang="en-US" sz="1100" dirty="0" err="1">
                <a:solidFill>
                  <a:schemeClr val="bg1"/>
                </a:solidFill>
              </a:rPr>
              <a:t>că</a:t>
            </a:r>
            <a:r>
              <a:rPr lang="en-US" sz="1100" dirty="0">
                <a:solidFill>
                  <a:schemeClr val="bg1"/>
                </a:solidFill>
              </a:rPr>
              <a:t> este </a:t>
            </a:r>
            <a:r>
              <a:rPr lang="en-US" sz="1100" dirty="0" err="1">
                <a:solidFill>
                  <a:schemeClr val="bg1"/>
                </a:solidFill>
              </a:rPr>
              <a:t>în</a:t>
            </a:r>
            <a:r>
              <a:rPr lang="en-US" sz="1100" dirty="0">
                <a:solidFill>
                  <a:schemeClr val="bg1"/>
                </a:solidFill>
              </a:rPr>
              <a:t> </a:t>
            </a:r>
            <a:r>
              <a:rPr lang="en-US" sz="1100" dirty="0" err="1">
                <a:solidFill>
                  <a:schemeClr val="bg1"/>
                </a:solidFill>
              </a:rPr>
              <a:t>limbajul</a:t>
            </a:r>
            <a:r>
              <a:rPr lang="en-US" sz="1100" dirty="0">
                <a:solidFill>
                  <a:schemeClr val="bg1"/>
                </a:solidFill>
              </a:rPr>
              <a:t> </a:t>
            </a:r>
            <a:r>
              <a:rPr lang="en-US" sz="1100" dirty="0" err="1">
                <a:solidFill>
                  <a:schemeClr val="bg1"/>
                </a:solidFill>
              </a:rPr>
              <a:t>nostru</a:t>
            </a:r>
            <a:r>
              <a:rPr lang="en-US" sz="1100" dirty="0">
                <a:solidFill>
                  <a:schemeClr val="bg1"/>
                </a:solidFill>
              </a:rPr>
              <a:t> </a:t>
            </a:r>
            <a:r>
              <a:rPr lang="en-US" sz="1100" dirty="0" err="1">
                <a:solidFill>
                  <a:schemeClr val="bg1"/>
                </a:solidFill>
              </a:rPr>
              <a:t>nativ</a:t>
            </a:r>
            <a:r>
              <a:rPr lang="en-US" sz="1100" dirty="0">
                <a:solidFill>
                  <a:schemeClr val="bg1"/>
                </a:solidFill>
              </a:rPr>
              <a:t> </a:t>
            </a:r>
            <a:r>
              <a:rPr lang="en-US" sz="1100" dirty="0" err="1">
                <a:solidFill>
                  <a:schemeClr val="bg1"/>
                </a:solidFill>
              </a:rPr>
              <a:t>sau</a:t>
            </a:r>
            <a:r>
              <a:rPr lang="en-US" sz="1100" dirty="0">
                <a:solidFill>
                  <a:schemeClr val="bg1"/>
                </a:solidFill>
              </a:rPr>
              <a:t> </a:t>
            </a:r>
            <a:r>
              <a:rPr lang="en-US" sz="1100" dirty="0" err="1">
                <a:solidFill>
                  <a:schemeClr val="bg1"/>
                </a:solidFill>
              </a:rPr>
              <a:t>în</a:t>
            </a:r>
            <a:r>
              <a:rPr lang="en-US" sz="1100" dirty="0">
                <a:solidFill>
                  <a:schemeClr val="bg1"/>
                </a:solidFill>
              </a:rPr>
              <a:t> </a:t>
            </a:r>
            <a:r>
              <a:rPr lang="en-US" sz="1100" dirty="0" err="1">
                <a:solidFill>
                  <a:schemeClr val="bg1"/>
                </a:solidFill>
              </a:rPr>
              <a:t>simboluri</a:t>
            </a:r>
            <a:r>
              <a:rPr lang="en-US" sz="1100" dirty="0">
                <a:solidFill>
                  <a:schemeClr val="bg1"/>
                </a:solidFill>
              </a:rPr>
              <a:t> </a:t>
            </a:r>
            <a:r>
              <a:rPr lang="en-US" sz="1100" dirty="0" err="1">
                <a:solidFill>
                  <a:schemeClr val="bg1"/>
                </a:solidFill>
              </a:rPr>
              <a:t>speciale</a:t>
            </a:r>
            <a:r>
              <a:rPr lang="en-US" sz="1100" dirty="0">
                <a:solidFill>
                  <a:schemeClr val="bg1"/>
                </a:solidFill>
              </a:rPr>
              <a:t>, </a:t>
            </a:r>
            <a:r>
              <a:rPr lang="en-US" sz="1100" dirty="0" err="1">
                <a:solidFill>
                  <a:schemeClr val="bg1"/>
                </a:solidFill>
              </a:rPr>
              <a:t>trebuie</a:t>
            </a:r>
            <a:r>
              <a:rPr lang="en-US" sz="1100" dirty="0">
                <a:solidFill>
                  <a:schemeClr val="bg1"/>
                </a:solidFill>
              </a:rPr>
              <a:t> </a:t>
            </a:r>
            <a:r>
              <a:rPr lang="en-US" sz="1100" dirty="0" err="1">
                <a:solidFill>
                  <a:schemeClr val="bg1"/>
                </a:solidFill>
              </a:rPr>
              <a:t>să</a:t>
            </a:r>
            <a:r>
              <a:rPr lang="en-US" sz="1100" dirty="0">
                <a:solidFill>
                  <a:schemeClr val="bg1"/>
                </a:solidFill>
              </a:rPr>
              <a:t> fie </a:t>
            </a:r>
            <a:r>
              <a:rPr lang="en-US" sz="1100" dirty="0" err="1">
                <a:solidFill>
                  <a:schemeClr val="bg1"/>
                </a:solidFill>
              </a:rPr>
              <a:t>stocat</a:t>
            </a:r>
            <a:r>
              <a:rPr lang="en-US" sz="1100" dirty="0">
                <a:solidFill>
                  <a:schemeClr val="bg1"/>
                </a:solidFill>
              </a:rPr>
              <a:t> </a:t>
            </a:r>
            <a:r>
              <a:rPr lang="en-US" sz="1100" dirty="0" err="1">
                <a:solidFill>
                  <a:schemeClr val="bg1"/>
                </a:solidFill>
              </a:rPr>
              <a:t>și</a:t>
            </a:r>
            <a:r>
              <a:rPr lang="en-US" sz="1100" dirty="0">
                <a:solidFill>
                  <a:schemeClr val="bg1"/>
                </a:solidFill>
              </a:rPr>
              <a:t> </a:t>
            </a:r>
            <a:r>
              <a:rPr lang="en-US" sz="1100" dirty="0" err="1">
                <a:solidFill>
                  <a:schemeClr val="bg1"/>
                </a:solidFill>
              </a:rPr>
              <a:t>procesat</a:t>
            </a:r>
            <a:r>
              <a:rPr lang="en-US" sz="1100" dirty="0">
                <a:solidFill>
                  <a:schemeClr val="bg1"/>
                </a:solidFill>
              </a:rPr>
              <a:t> </a:t>
            </a:r>
            <a:r>
              <a:rPr lang="en-US" sz="1100" dirty="0" err="1">
                <a:solidFill>
                  <a:schemeClr val="bg1"/>
                </a:solidFill>
              </a:rPr>
              <a:t>într</a:t>
            </a:r>
            <a:r>
              <a:rPr lang="en-US" sz="1100" dirty="0">
                <a:solidFill>
                  <a:schemeClr val="bg1"/>
                </a:solidFill>
              </a:rPr>
              <a:t>-o </a:t>
            </a:r>
            <a:r>
              <a:rPr lang="en-US" sz="1100" dirty="0" err="1">
                <a:solidFill>
                  <a:schemeClr val="bg1"/>
                </a:solidFill>
              </a:rPr>
              <a:t>formă</a:t>
            </a:r>
            <a:r>
              <a:rPr lang="en-US" sz="1100" dirty="0">
                <a:solidFill>
                  <a:schemeClr val="bg1"/>
                </a:solidFill>
              </a:rPr>
              <a:t> </a:t>
            </a:r>
            <a:r>
              <a:rPr lang="en-US" sz="1100" dirty="0" err="1">
                <a:solidFill>
                  <a:schemeClr val="bg1"/>
                </a:solidFill>
              </a:rPr>
              <a:t>binară</a:t>
            </a:r>
            <a:r>
              <a:rPr lang="en-US" sz="1100" dirty="0">
                <a:solidFill>
                  <a:schemeClr val="bg1"/>
                </a:solidFill>
              </a:rPr>
              <a:t> </a:t>
            </a:r>
            <a:r>
              <a:rPr lang="en-US" sz="1100" dirty="0" err="1">
                <a:solidFill>
                  <a:schemeClr val="bg1"/>
                </a:solidFill>
              </a:rPr>
              <a:t>pentru</a:t>
            </a:r>
            <a:r>
              <a:rPr lang="en-US" sz="1100" dirty="0">
                <a:solidFill>
                  <a:schemeClr val="bg1"/>
                </a:solidFill>
              </a:rPr>
              <a:t> ca </a:t>
            </a:r>
            <a:r>
              <a:rPr lang="en-US" sz="1100" dirty="0" err="1">
                <a:solidFill>
                  <a:schemeClr val="bg1"/>
                </a:solidFill>
              </a:rPr>
              <a:t>sistemele</a:t>
            </a:r>
            <a:r>
              <a:rPr lang="en-US" sz="1100" dirty="0">
                <a:solidFill>
                  <a:schemeClr val="bg1"/>
                </a:solidFill>
              </a:rPr>
              <a:t> de </a:t>
            </a:r>
            <a:r>
              <a:rPr lang="en-US" sz="1100" dirty="0" err="1">
                <a:solidFill>
                  <a:schemeClr val="bg1"/>
                </a:solidFill>
              </a:rPr>
              <a:t>computere</a:t>
            </a:r>
            <a:r>
              <a:rPr lang="en-US" sz="1100" dirty="0">
                <a:solidFill>
                  <a:schemeClr val="bg1"/>
                </a:solidFill>
              </a:rPr>
              <a:t> </a:t>
            </a:r>
            <a:r>
              <a:rPr lang="en-US" sz="1100" dirty="0" err="1">
                <a:solidFill>
                  <a:schemeClr val="bg1"/>
                </a:solidFill>
              </a:rPr>
              <a:t>să</a:t>
            </a:r>
            <a:r>
              <a:rPr lang="en-US" sz="1100" dirty="0">
                <a:solidFill>
                  <a:schemeClr val="bg1"/>
                </a:solidFill>
              </a:rPr>
              <a:t> </a:t>
            </a:r>
            <a:r>
              <a:rPr lang="en-US" sz="1100" dirty="0" err="1">
                <a:solidFill>
                  <a:schemeClr val="bg1"/>
                </a:solidFill>
              </a:rPr>
              <a:t>îl</a:t>
            </a:r>
            <a:r>
              <a:rPr lang="en-US" sz="1100" dirty="0">
                <a:solidFill>
                  <a:schemeClr val="bg1"/>
                </a:solidFill>
              </a:rPr>
              <a:t> </a:t>
            </a:r>
            <a:r>
              <a:rPr lang="en-US" sz="1100" dirty="0" err="1">
                <a:solidFill>
                  <a:schemeClr val="bg1"/>
                </a:solidFill>
              </a:rPr>
              <a:t>poată</a:t>
            </a:r>
            <a:r>
              <a:rPr lang="en-US" sz="1100" dirty="0">
                <a:solidFill>
                  <a:schemeClr val="bg1"/>
                </a:solidFill>
              </a:rPr>
              <a:t> </a:t>
            </a:r>
            <a:r>
              <a:rPr lang="en-US" sz="1100" dirty="0" err="1">
                <a:solidFill>
                  <a:schemeClr val="bg1"/>
                </a:solidFill>
              </a:rPr>
              <a:t>manipula</a:t>
            </a:r>
            <a:r>
              <a:rPr lang="en-US" sz="1100" dirty="0">
                <a:solidFill>
                  <a:schemeClr val="bg1"/>
                </a:solidFill>
              </a:rPr>
              <a:t>. </a:t>
            </a:r>
            <a:r>
              <a:rPr lang="en-US" sz="1100" dirty="0" err="1">
                <a:solidFill>
                  <a:schemeClr val="bg1"/>
                </a:solidFill>
              </a:rPr>
              <a:t>Fiecare</a:t>
            </a:r>
            <a:r>
              <a:rPr lang="en-US" sz="1100" dirty="0">
                <a:solidFill>
                  <a:schemeClr val="bg1"/>
                </a:solidFill>
              </a:rPr>
              <a:t> </a:t>
            </a:r>
            <a:r>
              <a:rPr lang="en-US" sz="1100" dirty="0" err="1">
                <a:solidFill>
                  <a:schemeClr val="bg1"/>
                </a:solidFill>
              </a:rPr>
              <a:t>codificare</a:t>
            </a:r>
            <a:r>
              <a:rPr lang="en-US" sz="1100" dirty="0">
                <a:solidFill>
                  <a:schemeClr val="bg1"/>
                </a:solidFill>
              </a:rPr>
              <a:t> </a:t>
            </a:r>
            <a:r>
              <a:rPr lang="en-US" sz="1100" dirty="0" err="1">
                <a:solidFill>
                  <a:schemeClr val="bg1"/>
                </a:solidFill>
              </a:rPr>
              <a:t>definește</a:t>
            </a:r>
            <a:r>
              <a:rPr lang="en-US" sz="1100" dirty="0">
                <a:solidFill>
                  <a:schemeClr val="bg1"/>
                </a:solidFill>
              </a:rPr>
              <a:t> o </a:t>
            </a:r>
            <a:r>
              <a:rPr lang="en-US" sz="1100" dirty="0" err="1">
                <a:solidFill>
                  <a:schemeClr val="bg1"/>
                </a:solidFill>
              </a:rPr>
              <a:t>hartă</a:t>
            </a:r>
            <a:r>
              <a:rPr lang="en-US" sz="1100" dirty="0">
                <a:solidFill>
                  <a:schemeClr val="bg1"/>
                </a:solidFill>
              </a:rPr>
              <a:t> </a:t>
            </a:r>
            <a:r>
              <a:rPr lang="en-US" sz="1100" dirty="0" err="1">
                <a:solidFill>
                  <a:schemeClr val="bg1"/>
                </a:solidFill>
              </a:rPr>
              <a:t>unică</a:t>
            </a:r>
            <a:r>
              <a:rPr lang="en-US" sz="1100" dirty="0">
                <a:solidFill>
                  <a:schemeClr val="bg1"/>
                </a:solidFill>
              </a:rPr>
              <a:t>, </a:t>
            </a:r>
            <a:r>
              <a:rPr lang="en-US" sz="1100" dirty="0" err="1">
                <a:solidFill>
                  <a:schemeClr val="bg1"/>
                </a:solidFill>
              </a:rPr>
              <a:t>sau</a:t>
            </a:r>
            <a:r>
              <a:rPr lang="en-US" sz="1100" dirty="0">
                <a:solidFill>
                  <a:schemeClr val="bg1"/>
                </a:solidFill>
              </a:rPr>
              <a:t> un set de </a:t>
            </a:r>
            <a:r>
              <a:rPr lang="en-US" sz="1100" dirty="0" err="1">
                <a:solidFill>
                  <a:schemeClr val="bg1"/>
                </a:solidFill>
              </a:rPr>
              <a:t>hărți</a:t>
            </a:r>
            <a:r>
              <a:rPr lang="en-US" sz="1100" dirty="0">
                <a:solidFill>
                  <a:schemeClr val="bg1"/>
                </a:solidFill>
              </a:rPr>
              <a:t>, </a:t>
            </a:r>
            <a:r>
              <a:rPr lang="en-US" sz="1100" dirty="0" err="1">
                <a:solidFill>
                  <a:schemeClr val="bg1"/>
                </a:solidFill>
              </a:rPr>
              <a:t>pentru</a:t>
            </a:r>
            <a:r>
              <a:rPr lang="en-US" sz="1100" dirty="0">
                <a:solidFill>
                  <a:schemeClr val="bg1"/>
                </a:solidFill>
              </a:rPr>
              <a:t> </a:t>
            </a:r>
            <a:r>
              <a:rPr lang="en-US" sz="1100" dirty="0" err="1">
                <a:solidFill>
                  <a:schemeClr val="bg1"/>
                </a:solidFill>
              </a:rPr>
              <a:t>conversia</a:t>
            </a:r>
            <a:r>
              <a:rPr lang="en-US" sz="1100" dirty="0">
                <a:solidFill>
                  <a:schemeClr val="bg1"/>
                </a:solidFill>
              </a:rPr>
              <a:t> </a:t>
            </a:r>
            <a:r>
              <a:rPr lang="en-US" sz="1100" dirty="0" err="1">
                <a:solidFill>
                  <a:schemeClr val="bg1"/>
                </a:solidFill>
              </a:rPr>
              <a:t>între</a:t>
            </a:r>
            <a:r>
              <a:rPr lang="en-US" sz="1100" dirty="0">
                <a:solidFill>
                  <a:schemeClr val="bg1"/>
                </a:solidFill>
              </a:rPr>
              <a:t> </a:t>
            </a:r>
            <a:r>
              <a:rPr lang="en-US" sz="1100" dirty="0" err="1">
                <a:solidFill>
                  <a:schemeClr val="bg1"/>
                </a:solidFill>
              </a:rPr>
              <a:t>caractere</a:t>
            </a:r>
            <a:r>
              <a:rPr lang="en-US" sz="1100" dirty="0">
                <a:solidFill>
                  <a:schemeClr val="bg1"/>
                </a:solidFill>
              </a:rPr>
              <a:t> </a:t>
            </a:r>
            <a:r>
              <a:rPr lang="en-US" sz="1100" dirty="0" err="1">
                <a:solidFill>
                  <a:schemeClr val="bg1"/>
                </a:solidFill>
              </a:rPr>
              <a:t>și</a:t>
            </a:r>
            <a:r>
              <a:rPr lang="en-US" sz="1100" dirty="0">
                <a:solidFill>
                  <a:schemeClr val="bg1"/>
                </a:solidFill>
              </a:rPr>
              <a:t> </a:t>
            </a:r>
            <a:r>
              <a:rPr lang="en-US" sz="1100" dirty="0" err="1">
                <a:solidFill>
                  <a:schemeClr val="bg1"/>
                </a:solidFill>
              </a:rPr>
              <a:t>numerele</a:t>
            </a:r>
            <a:r>
              <a:rPr lang="en-US" sz="1100" dirty="0">
                <a:solidFill>
                  <a:schemeClr val="bg1"/>
                </a:solidFill>
              </a:rPr>
              <a:t> </a:t>
            </a:r>
            <a:r>
              <a:rPr lang="en-US" sz="1100" dirty="0" err="1">
                <a:solidFill>
                  <a:schemeClr val="bg1"/>
                </a:solidFill>
              </a:rPr>
              <a:t>binare</a:t>
            </a:r>
            <a:r>
              <a:rPr lang="en-US" sz="1100" dirty="0">
                <a:solidFill>
                  <a:schemeClr val="bg1"/>
                </a:solidFill>
              </a:rPr>
              <a:t> care le </a:t>
            </a:r>
            <a:r>
              <a:rPr lang="en-US" sz="1100" dirty="0" err="1">
                <a:solidFill>
                  <a:schemeClr val="bg1"/>
                </a:solidFill>
              </a:rPr>
              <a:t>reprezintă</a:t>
            </a:r>
            <a:r>
              <a:rPr lang="en-US" sz="1100" dirty="0">
                <a:solidFill>
                  <a:schemeClr val="bg1"/>
                </a:solidFill>
              </a:rPr>
              <a:t>. </a:t>
            </a:r>
          </a:p>
        </p:txBody>
      </p:sp>
      <p:sp>
        <p:nvSpPr>
          <p:cNvPr id="6" name="Flowchart: Process 5"/>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7" name="Rectangle 6"/>
          <p:cNvSpPr/>
          <p:nvPr/>
        </p:nvSpPr>
        <p:spPr>
          <a:xfrm>
            <a:off x="729476" y="4701746"/>
            <a:ext cx="10546066"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729476" y="2076835"/>
            <a:ext cx="2415598" cy="369332"/>
          </a:xfrm>
          <a:prstGeom prst="rect">
            <a:avLst/>
          </a:prstGeom>
        </p:spPr>
        <p:txBody>
          <a:bodyPr wrap="none">
            <a:spAutoFit/>
          </a:bodyPr>
          <a:lstStyle/>
          <a:p>
            <a:r>
              <a:rPr lang="en-US"/>
              <a:t>Codificări de caractere: </a:t>
            </a:r>
          </a:p>
        </p:txBody>
      </p:sp>
    </p:spTree>
    <p:extLst>
      <p:ext uri="{BB962C8B-B14F-4D97-AF65-F5344CB8AC3E}">
        <p14:creationId xmlns:p14="http://schemas.microsoft.com/office/powerpoint/2010/main" val="1684819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Cum identificăm tipul de codificare al unui fișier text?</a:t>
            </a:r>
          </a:p>
        </p:txBody>
      </p:sp>
      <p:sp>
        <p:nvSpPr>
          <p:cNvPr id="4" name="Rectangle 3"/>
          <p:cNvSpPr/>
          <p:nvPr/>
        </p:nvSpPr>
        <p:spPr>
          <a:xfrm>
            <a:off x="587369" y="2119304"/>
            <a:ext cx="6272483" cy="3056221"/>
          </a:xfrm>
          <a:prstGeom prst="rect">
            <a:avLst/>
          </a:prstGeom>
        </p:spPr>
        <p:txBody>
          <a:bodyPr wrap="square">
            <a:spAutoFit/>
          </a:bodyPr>
          <a:lstStyle/>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CB4B16"/>
                </a:solidFill>
                <a:latin typeface="Consolas" panose="020B0609020204030204" pitchFamily="49" charset="0"/>
                <a:ea typeface="Times New Roman" panose="02020603050405020304" pitchFamily="18" charset="0"/>
                <a:cs typeface="Times New Roman" panose="02020603050405020304" pitchFamily="18" charset="0"/>
              </a:rPr>
              <a:t>detect_file_encoding</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filepath</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encodings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'utf-8'</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'iso-8859-1'</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'cp1252'</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'latin1'</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encodari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commune.</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enc</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encodings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try</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with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filepath</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encoding</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enc</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enc</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1.0</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daca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nu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avem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exceptii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stim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sigur</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except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UnicodeDecodeError</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LookupError</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continue</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'ascii'</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0.5</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daca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altceva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nu este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detectat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presupunem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Solicită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utilizatorului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introducă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calea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către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verificat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filepath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input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Introduceți</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calea</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către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verificat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Detectează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codificarea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afișează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rezultatul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encoding</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confidence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detect_file_encoding</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filepath</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"Codificarea</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detectată</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{encoding} cu o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confidență</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 {confidence*100:.2f}%"</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a:latin typeface="Calibri" panose="020F0502020204030204" pitchFamily="34" charset="0"/>
                <a:ea typeface="Calibri" panose="020F0502020204030204" pitchFamily="34" charset="0"/>
                <a:cs typeface="Times New Roman" panose="02020603050405020304" pitchFamily="18" charset="0"/>
              </a:rPr>
              <a:t> </a:t>
            </a:r>
            <a:endParaRPr lang="en-US" sz="1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1"/>
          <p:cNvSpPr>
            <a:spLocks noGrp="1" noChangeArrowheads="1"/>
          </p:cNvSpPr>
          <p:nvPr>
            <p:ph idx="1"/>
          </p:nvPr>
        </p:nvSpPr>
        <p:spPr bwMode="auto">
          <a:xfrm>
            <a:off x="7075877" y="1987436"/>
            <a:ext cx="4534931" cy="4662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Funcția</a:t>
            </a: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1" i="0" u="none" strike="noStrike" cap="none" normalizeH="0" baseline="0" dirty="0" err="1">
                <a:ln>
                  <a:noFill/>
                </a:ln>
                <a:solidFill>
                  <a:schemeClr val="tx1">
                    <a:lumMod val="50000"/>
                    <a:lumOff val="50000"/>
                  </a:schemeClr>
                </a:solidFill>
                <a:effectLst/>
                <a:latin typeface="Arial Unicode MS" panose="020B0604020202020204" pitchFamily="34" charset="-128"/>
              </a:rPr>
              <a:t>detect_file_encoding</a:t>
            </a:r>
            <a:r>
              <a:rPr kumimoji="0" lang="en-US" sz="900" b="1" i="0" u="none" strike="noStrike" cap="none" normalizeH="0" baseline="0" dirty="0">
                <a:ln>
                  <a:noFill/>
                </a:ln>
                <a:solidFill>
                  <a:schemeClr val="tx1">
                    <a:lumMod val="50000"/>
                    <a:lumOff val="50000"/>
                  </a:schemeClr>
                </a:solidFill>
                <a:effectLst/>
                <a:latin typeface="Arial Unicode MS" panose="020B0604020202020204" pitchFamily="34" charset="-128"/>
              </a:rPr>
              <a:t>(</a:t>
            </a:r>
            <a:r>
              <a:rPr kumimoji="0" lang="en-US" sz="900" b="1" i="0" u="none" strike="noStrike" cap="none" normalizeH="0" baseline="0" dirty="0" err="1">
                <a:ln>
                  <a:noFill/>
                </a:ln>
                <a:solidFill>
                  <a:schemeClr val="tx1">
                    <a:lumMod val="50000"/>
                    <a:lumOff val="50000"/>
                  </a:schemeClr>
                </a:solidFill>
                <a:effectLst/>
                <a:latin typeface="Arial Unicode MS" panose="020B0604020202020204" pitchFamily="34" charset="-128"/>
              </a:rPr>
              <a:t>filepath</a:t>
            </a:r>
            <a:r>
              <a:rPr kumimoji="0" lang="en-US" sz="900" b="1" i="0" u="none" strike="noStrike" cap="none" normalizeH="0" baseline="0" dirty="0">
                <a:ln>
                  <a:noFill/>
                </a:ln>
                <a:solidFill>
                  <a:schemeClr val="tx1">
                    <a:lumMod val="50000"/>
                    <a:lumOff val="50000"/>
                  </a:schemeClr>
                </a:solidFill>
                <a:effectLst/>
                <a:latin typeface="Arial Unicode MS" panose="020B0604020202020204" pitchFamily="34" charset="-128"/>
              </a:rPr>
              <a:t>)</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Aceasta</a:t>
            </a:r>
            <a:r>
              <a:rPr kumimoji="0" lang="en-US" sz="900" b="0" i="0" u="none" strike="noStrike" cap="none" normalizeH="0" baseline="0" dirty="0">
                <a:ln>
                  <a:noFill/>
                </a:ln>
                <a:solidFill>
                  <a:schemeClr val="tx1">
                    <a:lumMod val="50000"/>
                    <a:lumOff val="50000"/>
                  </a:schemeClr>
                </a:solidFill>
                <a:effectLst/>
              </a:rPr>
              <a:t> este o </a:t>
            </a:r>
            <a:r>
              <a:rPr kumimoji="0" lang="en-US" sz="900" b="0" i="0" u="none" strike="noStrike" cap="none" normalizeH="0" baseline="0" dirty="0" err="1">
                <a:ln>
                  <a:noFill/>
                </a:ln>
                <a:solidFill>
                  <a:schemeClr val="tx1">
                    <a:lumMod val="50000"/>
                    <a:lumOff val="50000"/>
                  </a:schemeClr>
                </a:solidFill>
                <a:effectLst/>
              </a:rPr>
              <a:t>funcție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definită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pentru</a:t>
            </a:r>
            <a:r>
              <a:rPr kumimoji="0" lang="en-US" sz="900" b="0" i="0" u="none" strike="noStrike" cap="none" normalizeH="0" baseline="0" dirty="0">
                <a:ln>
                  <a:noFill/>
                </a:ln>
                <a:solidFill>
                  <a:schemeClr val="tx1">
                    <a:lumMod val="50000"/>
                    <a:lumOff val="50000"/>
                  </a:schemeClr>
                </a:solidFill>
                <a:effectLst/>
              </a:rPr>
              <a:t> a </a:t>
            </a:r>
            <a:r>
              <a:rPr kumimoji="0" lang="en-US" sz="900" b="0" i="0" u="none" strike="noStrike" cap="none" normalizeH="0" baseline="0" dirty="0" err="1">
                <a:ln>
                  <a:noFill/>
                </a:ln>
                <a:solidFill>
                  <a:schemeClr val="tx1">
                    <a:lumMod val="50000"/>
                    <a:lumOff val="50000"/>
                  </a:schemeClr>
                </a:solidFill>
                <a:effectLst/>
              </a:rPr>
              <a:t>ghici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codificarea</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unui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fișier</a:t>
            </a:r>
            <a:r>
              <a:rPr kumimoji="0" lang="en-US" sz="900" b="0" i="0" u="none" strike="noStrike" cap="none" normalizeH="0" baseline="0" dirty="0">
                <a:ln>
                  <a:noFill/>
                </a:ln>
                <a:solidFill>
                  <a:schemeClr val="tx1">
                    <a:lumMod val="50000"/>
                    <a:lumOff val="50000"/>
                  </a:schemeClr>
                </a:solidFill>
                <a:effectLst/>
              </a:rPr>
              <a:t> text. </a:t>
            </a:r>
            <a:r>
              <a:rPr kumimoji="0" lang="en-US" sz="900" b="0" i="0" u="none" strike="noStrike" cap="none" normalizeH="0" baseline="0" dirty="0" err="1">
                <a:ln>
                  <a:noFill/>
                </a:ln>
                <a:solidFill>
                  <a:schemeClr val="tx1">
                    <a:lumMod val="50000"/>
                    <a:lumOff val="50000"/>
                  </a:schemeClr>
                </a:solidFill>
                <a:effectLst/>
              </a:rPr>
              <a:t>Ea</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acceptă</a:t>
            </a:r>
            <a:r>
              <a:rPr kumimoji="0" lang="en-US" sz="900" b="0" i="0" u="none" strike="noStrike" cap="none" normalizeH="0" baseline="0" dirty="0">
                <a:ln>
                  <a:noFill/>
                </a:ln>
                <a:solidFill>
                  <a:schemeClr val="tx1">
                    <a:lumMod val="50000"/>
                    <a:lumOff val="50000"/>
                  </a:schemeClr>
                </a:solidFill>
                <a:effectLst/>
              </a:rPr>
              <a:t> un </a:t>
            </a:r>
            <a:r>
              <a:rPr kumimoji="0" lang="en-US" sz="900" b="0" i="0" u="none" strike="noStrike" cap="none" normalizeH="0" baseline="0" dirty="0" err="1">
                <a:ln>
                  <a:noFill/>
                </a:ln>
                <a:solidFill>
                  <a:schemeClr val="tx1">
                    <a:lumMod val="50000"/>
                    <a:lumOff val="50000"/>
                  </a:schemeClr>
                </a:solidFill>
                <a:effectLst/>
              </a:rPr>
              <a:t>singur</a:t>
            </a:r>
            <a:r>
              <a:rPr kumimoji="0" lang="en-US" sz="900" b="0" i="0" u="none" strike="noStrike" cap="none" normalizeH="0" baseline="0" dirty="0">
                <a:ln>
                  <a:noFill/>
                </a:ln>
                <a:solidFill>
                  <a:schemeClr val="tx1">
                    <a:lumMod val="50000"/>
                    <a:lumOff val="50000"/>
                  </a:schemeClr>
                </a:solidFill>
                <a:effectLst/>
              </a:rPr>
              <a:t> argument, </a:t>
            </a:r>
            <a:r>
              <a:rPr kumimoji="0" lang="en-US" sz="900" b="0" i="0" u="none" strike="noStrike" cap="none" normalizeH="0" baseline="0" dirty="0" err="1">
                <a:ln>
                  <a:noFill/>
                </a:ln>
                <a:solidFill>
                  <a:schemeClr val="tx1">
                    <a:lumMod val="50000"/>
                    <a:lumOff val="50000"/>
                  </a:schemeClr>
                </a:solidFill>
                <a:effectLst/>
                <a:latin typeface="Arial Unicode MS" panose="020B0604020202020204" pitchFamily="34" charset="-128"/>
              </a:rPr>
              <a:t>filepath</a:t>
            </a:r>
            <a:r>
              <a:rPr kumimoji="0" lang="en-US" sz="900" b="0" i="0" u="none" strike="noStrike" cap="none" normalizeH="0" baseline="0" dirty="0">
                <a:ln>
                  <a:noFill/>
                </a:ln>
                <a:solidFill>
                  <a:schemeClr val="tx1">
                    <a:lumMod val="50000"/>
                    <a:lumOff val="50000"/>
                  </a:schemeClr>
                </a:solidFill>
                <a:effectLst/>
              </a:rPr>
              <a:t>, care este </a:t>
            </a:r>
            <a:r>
              <a:rPr kumimoji="0" lang="en-US" sz="900" b="0" i="0" u="none" strike="noStrike" cap="none" normalizeH="0" baseline="0" dirty="0" err="1">
                <a:ln>
                  <a:noFill/>
                </a:ln>
                <a:solidFill>
                  <a:schemeClr val="tx1">
                    <a:lumMod val="50000"/>
                    <a:lumOff val="50000"/>
                  </a:schemeClr>
                </a:solidFill>
                <a:effectLst/>
              </a:rPr>
              <a:t>calea</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către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fișierul</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trebuie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verificat</a:t>
            </a:r>
            <a:r>
              <a:rPr kumimoji="0" lang="en-US" sz="900" b="0" i="0" u="none" strike="noStrike" cap="none" normalizeH="0" baseline="0" dirty="0">
                <a:ln>
                  <a:noFill/>
                </a:ln>
                <a:solidFill>
                  <a:schemeClr val="tx1">
                    <a:lumMod val="50000"/>
                    <a:lumOff val="50000"/>
                  </a:schemeClr>
                </a:solidFill>
                <a:effectLst/>
              </a:rPr>
              <a:t>.</a:t>
            </a: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kumimoji="0" lang="en-US" sz="9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Lista </a:t>
            </a:r>
            <a:r>
              <a:rPr kumimoji="0" lang="en-US" sz="900" b="1" i="0" u="none" strike="noStrike" cap="none" normalizeH="0" baseline="0" dirty="0">
                <a:ln>
                  <a:noFill/>
                </a:ln>
                <a:solidFill>
                  <a:schemeClr val="tx1">
                    <a:lumMod val="50000"/>
                    <a:lumOff val="50000"/>
                  </a:schemeClr>
                </a:solidFill>
                <a:effectLst/>
                <a:latin typeface="Arial Unicode MS" panose="020B0604020202020204" pitchFamily="34" charset="-128"/>
              </a:rPr>
              <a:t>encodings</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Conține</a:t>
            </a:r>
            <a:r>
              <a:rPr kumimoji="0" lang="en-US" sz="900" b="0" i="0" u="none" strike="noStrike" cap="none" normalizeH="0" baseline="0" dirty="0">
                <a:ln>
                  <a:noFill/>
                </a:ln>
                <a:solidFill>
                  <a:schemeClr val="tx1">
                    <a:lumMod val="50000"/>
                    <a:lumOff val="50000"/>
                  </a:schemeClr>
                </a:solidFill>
                <a:effectLst/>
              </a:rPr>
              <a:t> o </a:t>
            </a:r>
            <a:r>
              <a:rPr kumimoji="0" lang="en-US" sz="900" b="0" i="0" u="none" strike="noStrike" cap="none" normalizeH="0" baseline="0" dirty="0" err="1">
                <a:ln>
                  <a:noFill/>
                </a:ln>
                <a:solidFill>
                  <a:schemeClr val="tx1">
                    <a:lumMod val="50000"/>
                    <a:lumOff val="50000"/>
                  </a:schemeClr>
                </a:solidFill>
                <a:effectLst/>
              </a:rPr>
              <a:t>listă</a:t>
            </a:r>
            <a:r>
              <a:rPr kumimoji="0" lang="en-US" sz="900" b="0" i="0" u="none" strike="noStrike" cap="none" normalizeH="0" baseline="0" dirty="0">
                <a:ln>
                  <a:noFill/>
                </a:ln>
                <a:solidFill>
                  <a:schemeClr val="tx1">
                    <a:lumMod val="50000"/>
                    <a:lumOff val="50000"/>
                  </a:schemeClr>
                </a:solidFill>
                <a:effectLst/>
              </a:rPr>
              <a:t> de </a:t>
            </a:r>
            <a:r>
              <a:rPr kumimoji="0" lang="en-US" sz="900" b="0" i="0" u="none" strike="noStrike" cap="none" normalizeH="0" baseline="0" dirty="0" err="1">
                <a:ln>
                  <a:noFill/>
                </a:ln>
                <a:solidFill>
                  <a:schemeClr val="tx1">
                    <a:lumMod val="50000"/>
                    <a:lumOff val="50000"/>
                  </a:schemeClr>
                </a:solidFill>
                <a:effectLst/>
              </a:rPr>
              <a:t>codificări</a:t>
            </a:r>
            <a:r>
              <a:rPr kumimoji="0" lang="en-US" sz="900" b="0" i="0" u="none" strike="noStrike" cap="none" normalizeH="0" baseline="0" dirty="0">
                <a:ln>
                  <a:noFill/>
                </a:ln>
                <a:solidFill>
                  <a:schemeClr val="tx1">
                    <a:lumMod val="50000"/>
                    <a:lumOff val="50000"/>
                  </a:schemeClr>
                </a:solidFill>
                <a:effectLst/>
              </a:rPr>
              <a:t> de </a:t>
            </a:r>
            <a:r>
              <a:rPr kumimoji="0" lang="en-US" sz="900" b="0" i="0" u="none" strike="noStrike" cap="none" normalizeH="0" baseline="0" dirty="0" err="1">
                <a:ln>
                  <a:noFill/>
                </a:ln>
                <a:solidFill>
                  <a:schemeClr val="tx1">
                    <a:lumMod val="50000"/>
                    <a:lumOff val="50000"/>
                  </a:schemeClr>
                </a:solidFill>
                <a:effectLst/>
              </a:rPr>
              <a:t>caractere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comune</a:t>
            </a:r>
            <a:r>
              <a:rPr kumimoji="0" lang="en-US" sz="900" b="0" i="0" u="none" strike="noStrike" cap="none" normalizeH="0" baseline="0" dirty="0">
                <a:ln>
                  <a:noFill/>
                </a:ln>
                <a:solidFill>
                  <a:schemeClr val="tx1">
                    <a:lumMod val="50000"/>
                    <a:lumOff val="50000"/>
                  </a:schemeClr>
                </a:solidFill>
                <a:effectLst/>
              </a:rPr>
              <a:t> pe care </a:t>
            </a:r>
            <a:r>
              <a:rPr kumimoji="0" lang="en-US" sz="900" b="0" i="0" u="none" strike="noStrike" cap="none" normalizeH="0" baseline="0" dirty="0" err="1">
                <a:ln>
                  <a:noFill/>
                </a:ln>
                <a:solidFill>
                  <a:schemeClr val="tx1">
                    <a:lumMod val="50000"/>
                    <a:lumOff val="50000"/>
                  </a:schemeClr>
                </a:solidFill>
                <a:effectLst/>
              </a:rPr>
              <a:t>scriptul</a:t>
            </a:r>
            <a:r>
              <a:rPr kumimoji="0" lang="en-US" sz="900" b="0" i="0" u="none" strike="noStrike" cap="none" normalizeH="0" baseline="0" dirty="0">
                <a:ln>
                  <a:noFill/>
                </a:ln>
                <a:solidFill>
                  <a:schemeClr val="tx1">
                    <a:lumMod val="50000"/>
                    <a:lumOff val="50000"/>
                  </a:schemeClr>
                </a:solidFill>
                <a:effectLst/>
              </a:rPr>
              <a:t> le </a:t>
            </a:r>
            <a:r>
              <a:rPr kumimoji="0" lang="en-US" sz="900" b="0" i="0" u="none" strike="noStrike" cap="none" normalizeH="0" baseline="0" dirty="0" err="1">
                <a:ln>
                  <a:noFill/>
                </a:ln>
                <a:solidFill>
                  <a:schemeClr val="tx1">
                    <a:lumMod val="50000"/>
                    <a:lumOff val="50000"/>
                  </a:schemeClr>
                </a:solidFill>
                <a:effectLst/>
              </a:rPr>
              <a:t>va</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testa</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Encodările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încercate</a:t>
            </a:r>
            <a:r>
              <a:rPr kumimoji="0" lang="en-US" sz="900" b="0" i="0" u="none" strike="noStrike" cap="none" normalizeH="0" baseline="0" dirty="0">
                <a:ln>
                  <a:noFill/>
                </a:ln>
                <a:solidFill>
                  <a:schemeClr val="tx1">
                    <a:lumMod val="50000"/>
                    <a:lumOff val="50000"/>
                  </a:schemeClr>
                </a:solidFill>
                <a:effectLst/>
              </a:rPr>
              <a:t> sunt:</a:t>
            </a:r>
            <a:endParaRPr kumimoji="0" lang="en-US" sz="900" b="0" i="0" u="none" strike="noStrike" cap="none" normalizeH="0" baseline="0" dirty="0">
              <a:ln>
                <a:noFill/>
              </a:ln>
              <a:solidFill>
                <a:schemeClr val="tx1">
                  <a:lumMod val="50000"/>
                  <a:lumOff val="50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sz="900" b="0" i="0" u="none" strike="noStrike" cap="none" normalizeH="0" baseline="0" dirty="0">
                <a:ln>
                  <a:noFill/>
                </a:ln>
                <a:solidFill>
                  <a:schemeClr val="tx1">
                    <a:lumMod val="50000"/>
                    <a:lumOff val="50000"/>
                  </a:schemeClr>
                </a:solidFill>
                <a:effectLst/>
                <a:latin typeface="Arial Unicode MS" panose="020B0604020202020204" pitchFamily="34" charset="-128"/>
              </a:rPr>
              <a:t>utf-8</a:t>
            </a:r>
            <a:r>
              <a:rPr kumimoji="0" lang="en-US" sz="900" b="0" i="0" u="none" strike="noStrike" cap="none" normalizeH="0" baseline="0" dirty="0">
                <a:ln>
                  <a:noFill/>
                </a:ln>
                <a:solidFill>
                  <a:schemeClr val="tx1">
                    <a:lumMod val="50000"/>
                    <a:lumOff val="50000"/>
                  </a:schemeClr>
                </a:solidFill>
                <a:effectLst/>
              </a:rPr>
              <a:t>. O </a:t>
            </a:r>
            <a:r>
              <a:rPr kumimoji="0" lang="en-US" sz="900" b="0" i="0" u="none" strike="noStrike" cap="none" normalizeH="0" baseline="0" dirty="0" err="1">
                <a:ln>
                  <a:noFill/>
                </a:ln>
                <a:solidFill>
                  <a:schemeClr val="tx1">
                    <a:lumMod val="50000"/>
                    <a:lumOff val="50000"/>
                  </a:schemeClr>
                </a:solidFill>
                <a:effectLst/>
              </a:rPr>
              <a:t>codificare</a:t>
            </a:r>
            <a:r>
              <a:rPr kumimoji="0" lang="en-US" sz="900" b="0" i="0" u="none" strike="noStrike" cap="none" normalizeH="0" baseline="0" dirty="0">
                <a:ln>
                  <a:noFill/>
                </a:ln>
                <a:solidFill>
                  <a:schemeClr val="tx1">
                    <a:lumMod val="50000"/>
                    <a:lumOff val="50000"/>
                  </a:schemeClr>
                </a:solidFill>
                <a:effectLst/>
              </a:rPr>
              <a:t> Unicode care </a:t>
            </a:r>
            <a:r>
              <a:rPr kumimoji="0" lang="en-US" sz="900" b="0" i="0" u="none" strike="noStrike" cap="none" normalizeH="0" baseline="0" dirty="0" err="1">
                <a:ln>
                  <a:noFill/>
                </a:ln>
                <a:solidFill>
                  <a:schemeClr val="tx1">
                    <a:lumMod val="50000"/>
                    <a:lumOff val="50000"/>
                  </a:schemeClr>
                </a:solidFill>
                <a:effectLst/>
              </a:rPr>
              <a:t>poate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reprezenta</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toate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caracterele</a:t>
            </a:r>
            <a:r>
              <a:rPr kumimoji="0" lang="en-US" sz="900" b="0" i="0" u="none" strike="noStrike" cap="none" normalizeH="0" baseline="0" dirty="0">
                <a:ln>
                  <a:noFill/>
                </a:ln>
                <a:solidFill>
                  <a:schemeClr val="tx1">
                    <a:lumMod val="50000"/>
                    <a:lumOff val="50000"/>
                  </a:schemeClr>
                </a:solidFill>
                <a:effectLst/>
              </a:rPr>
              <a:t> standard </a:t>
            </a:r>
            <a:r>
              <a:rPr kumimoji="0" lang="en-US" sz="900" b="0" i="0" u="none" strike="noStrike" cap="none" normalizeH="0" baseline="0" dirty="0" err="1">
                <a:ln>
                  <a:noFill/>
                </a:ln>
                <a:solidFill>
                  <a:schemeClr val="tx1">
                    <a:lumMod val="50000"/>
                    <a:lumOff val="50000"/>
                  </a:schemeClr>
                </a:solidFill>
                <a:effectLst/>
              </a:rPr>
              <a:t>internaționale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și</a:t>
            </a:r>
            <a:r>
              <a:rPr kumimoji="0" lang="en-US" sz="900" b="0" i="0" u="none" strike="noStrike" cap="none" normalizeH="0" baseline="0" dirty="0">
                <a:ln>
                  <a:noFill/>
                </a:ln>
                <a:solidFill>
                  <a:schemeClr val="tx1">
                    <a:lumMod val="50000"/>
                    <a:lumOff val="50000"/>
                  </a:schemeClr>
                </a:solidFill>
                <a:effectLst/>
              </a:rPr>
              <a:t> este </a:t>
            </a:r>
            <a:r>
              <a:rPr kumimoji="0" lang="en-US" sz="900" b="0" i="0" u="none" strike="noStrike" cap="none" normalizeH="0" baseline="0" dirty="0" err="1">
                <a:ln>
                  <a:noFill/>
                </a:ln>
                <a:solidFill>
                  <a:schemeClr val="tx1">
                    <a:lumMod val="50000"/>
                    <a:lumOff val="50000"/>
                  </a:schemeClr>
                </a:solidFill>
                <a:effectLst/>
              </a:rPr>
              <a:t>foarte</a:t>
            </a:r>
            <a:r>
              <a:rPr kumimoji="0" lang="en-US" sz="900" b="0" i="0" u="none" strike="noStrike" cap="none" normalizeH="0" baseline="0" dirty="0">
                <a:ln>
                  <a:noFill/>
                </a:ln>
                <a:solidFill>
                  <a:schemeClr val="tx1">
                    <a:lumMod val="50000"/>
                    <a:lumOff val="50000"/>
                  </a:schemeClr>
                </a:solidFill>
                <a:effectLst/>
              </a:rPr>
              <a:t> des </a:t>
            </a:r>
            <a:r>
              <a:rPr kumimoji="0" lang="en-US" sz="900" b="0" i="0" u="none" strike="noStrike" cap="none" normalizeH="0" baseline="0" dirty="0" err="1">
                <a:ln>
                  <a:noFill/>
                </a:ln>
                <a:solidFill>
                  <a:schemeClr val="tx1">
                    <a:lumMod val="50000"/>
                    <a:lumOff val="50000"/>
                  </a:schemeClr>
                </a:solidFill>
                <a:effectLst/>
              </a:rPr>
              <a:t>utilizată</a:t>
            </a:r>
            <a:r>
              <a:rPr kumimoji="0" lang="en-US" sz="900" b="0" i="0" u="none" strike="noStrike" cap="none" normalizeH="0" baseline="0" dirty="0">
                <a:ln>
                  <a:noFill/>
                </a:ln>
                <a:solidFill>
                  <a:schemeClr val="tx1">
                    <a:lumMod val="50000"/>
                    <a:lumOff val="50000"/>
                  </a:schemeClr>
                </a:solidFill>
                <a:effectLst/>
              </a:rPr>
              <a:t> pe web </a:t>
            </a:r>
            <a:r>
              <a:rPr kumimoji="0" lang="en-US" sz="900" b="0" i="0" u="none" strike="noStrike" cap="none" normalizeH="0" baseline="0" dirty="0" err="1">
                <a:ln>
                  <a:noFill/>
                </a:ln>
                <a:solidFill>
                  <a:schemeClr val="tx1">
                    <a:lumMod val="50000"/>
                    <a:lumOff val="50000"/>
                  </a:schemeClr>
                </a:solidFill>
                <a:effectLst/>
              </a:rPr>
              <a:t>și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în</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documentele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moderne</a:t>
            </a:r>
            <a:r>
              <a:rPr kumimoji="0" lang="en-US" sz="900" b="0" i="0" u="none" strike="noStrike" cap="none" normalizeH="0" baseline="0" dirty="0">
                <a:ln>
                  <a:noFill/>
                </a:ln>
                <a:solidFill>
                  <a:schemeClr val="tx1">
                    <a:lumMod val="50000"/>
                    <a:lumOff val="50000"/>
                  </a:schemeClr>
                </a:solidFill>
                <a:effectLst/>
              </a:rPr>
              <a:t>.</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sz="900" b="0" i="0" u="none" strike="noStrike" cap="none" normalizeH="0" baseline="0" dirty="0">
                <a:ln>
                  <a:noFill/>
                </a:ln>
                <a:solidFill>
                  <a:schemeClr val="tx1">
                    <a:lumMod val="50000"/>
                    <a:lumOff val="50000"/>
                  </a:schemeClr>
                </a:solidFill>
                <a:effectLst/>
                <a:latin typeface="Arial Unicode MS" panose="020B0604020202020204" pitchFamily="34" charset="-128"/>
              </a:rPr>
              <a:t>iso-8859-1</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Cunoscută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și</a:t>
            </a:r>
            <a:r>
              <a:rPr kumimoji="0" lang="en-US" sz="900" b="0" i="0" u="none" strike="noStrike" cap="none" normalizeH="0" baseline="0" dirty="0">
                <a:ln>
                  <a:noFill/>
                </a:ln>
                <a:solidFill>
                  <a:schemeClr val="tx1">
                    <a:lumMod val="50000"/>
                    <a:lumOff val="50000"/>
                  </a:schemeClr>
                </a:solidFill>
                <a:effectLst/>
              </a:rPr>
              <a:t> ca Latin-1, este o </a:t>
            </a:r>
            <a:r>
              <a:rPr kumimoji="0" lang="en-US" sz="900" b="0" i="0" u="none" strike="noStrike" cap="none" normalizeH="0" baseline="0" dirty="0" err="1">
                <a:ln>
                  <a:noFill/>
                </a:ln>
                <a:solidFill>
                  <a:schemeClr val="tx1">
                    <a:lumMod val="50000"/>
                    <a:lumOff val="50000"/>
                  </a:schemeClr>
                </a:solidFill>
                <a:effectLst/>
              </a:rPr>
              <a:t>codificare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pentru</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limbile</a:t>
            </a:r>
            <a:r>
              <a:rPr kumimoji="0" lang="en-US" sz="900" b="0" i="0" u="none" strike="noStrike" cap="none" normalizeH="0" baseline="0" dirty="0">
                <a:ln>
                  <a:noFill/>
                </a:ln>
                <a:solidFill>
                  <a:schemeClr val="tx1">
                    <a:lumMod val="50000"/>
                    <a:lumOff val="50000"/>
                  </a:schemeClr>
                </a:solidFill>
                <a:effectLst/>
              </a:rPr>
              <a:t> vest-</a:t>
            </a:r>
            <a:r>
              <a:rPr kumimoji="0" lang="en-US" sz="900" b="0" i="0" u="none" strike="noStrike" cap="none" normalizeH="0" baseline="0" dirty="0" err="1">
                <a:ln>
                  <a:noFill/>
                </a:ln>
                <a:solidFill>
                  <a:schemeClr val="tx1">
                    <a:lumMod val="50000"/>
                    <a:lumOff val="50000"/>
                  </a:schemeClr>
                </a:solidFill>
                <a:effectLst/>
              </a:rPr>
              <a:t>europene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și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poate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reprezenta</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caractere</a:t>
            </a:r>
            <a:r>
              <a:rPr kumimoji="0" lang="en-US" sz="900" b="0" i="0" u="none" strike="noStrike" cap="none" normalizeH="0" baseline="0" dirty="0">
                <a:ln>
                  <a:noFill/>
                </a:ln>
                <a:solidFill>
                  <a:schemeClr val="tx1">
                    <a:lumMod val="50000"/>
                    <a:lumOff val="50000"/>
                  </a:schemeClr>
                </a:solidFill>
                <a:effectLst/>
              </a:rPr>
              <a:t> din </a:t>
            </a:r>
            <a:r>
              <a:rPr kumimoji="0" lang="en-US" sz="900" b="0" i="0" u="none" strike="noStrike" cap="none" normalizeH="0" baseline="0" dirty="0" err="1">
                <a:ln>
                  <a:noFill/>
                </a:ln>
                <a:solidFill>
                  <a:schemeClr val="tx1">
                    <a:lumMod val="50000"/>
                    <a:lumOff val="50000"/>
                  </a:schemeClr>
                </a:solidFill>
                <a:effectLst/>
              </a:rPr>
              <a:t>aceste</a:t>
            </a:r>
            <a:r>
              <a:rPr kumimoji="0" lang="en-US" sz="900" b="0" i="0" u="none" strike="noStrike" cap="none" normalizeH="0" baseline="0" dirty="0">
                <a:ln>
                  <a:noFill/>
                </a:ln>
                <a:solidFill>
                  <a:schemeClr val="tx1">
                    <a:lumMod val="50000"/>
                    <a:lumOff val="50000"/>
                  </a:schemeClr>
                </a:solidFill>
                <a:effectLst/>
              </a:rPr>
              <a:t> limbi.</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sz="900" b="0" i="0" u="none" strike="noStrike" cap="none" normalizeH="0" baseline="0" dirty="0">
                <a:ln>
                  <a:noFill/>
                </a:ln>
                <a:solidFill>
                  <a:schemeClr val="tx1">
                    <a:lumMod val="50000"/>
                    <a:lumOff val="50000"/>
                  </a:schemeClr>
                </a:solidFill>
                <a:effectLst/>
                <a:latin typeface="Arial Unicode MS" panose="020B0604020202020204" pitchFamily="34" charset="-128"/>
              </a:rPr>
              <a:t>Cp1252</a:t>
            </a:r>
            <a:r>
              <a:rPr kumimoji="0" lang="en-US" sz="900" b="0" i="0" u="none" strike="noStrike" cap="none" normalizeH="0" baseline="0" dirty="0">
                <a:ln>
                  <a:noFill/>
                </a:ln>
                <a:solidFill>
                  <a:schemeClr val="tx1">
                    <a:lumMod val="50000"/>
                    <a:lumOff val="50000"/>
                  </a:schemeClr>
                </a:solidFill>
                <a:effectLst/>
              </a:rPr>
              <a:t>. O </a:t>
            </a:r>
            <a:r>
              <a:rPr kumimoji="0" lang="en-US" sz="900" b="0" i="0" u="none" strike="noStrike" cap="none" normalizeH="0" baseline="0" dirty="0" err="1">
                <a:ln>
                  <a:noFill/>
                </a:ln>
                <a:solidFill>
                  <a:schemeClr val="tx1">
                    <a:lumMod val="50000"/>
                    <a:lumOff val="50000"/>
                  </a:schemeClr>
                </a:solidFill>
                <a:effectLst/>
              </a:rPr>
              <a:t>codificare</a:t>
            </a:r>
            <a:r>
              <a:rPr kumimoji="0" lang="en-US" sz="900" b="0" i="0" u="none" strike="noStrike" cap="none" normalizeH="0" baseline="0" dirty="0">
                <a:ln>
                  <a:noFill/>
                </a:ln>
                <a:solidFill>
                  <a:schemeClr val="tx1">
                    <a:lumMod val="50000"/>
                    <a:lumOff val="50000"/>
                  </a:schemeClr>
                </a:solidFill>
                <a:effectLst/>
              </a:rPr>
              <a:t> de </a:t>
            </a:r>
            <a:r>
              <a:rPr kumimoji="0" lang="en-US" sz="900" b="0" i="0" u="none" strike="noStrike" cap="none" normalizeH="0" baseline="0" dirty="0" err="1">
                <a:ln>
                  <a:noFill/>
                </a:ln>
                <a:solidFill>
                  <a:schemeClr val="tx1">
                    <a:lumMod val="50000"/>
                    <a:lumOff val="50000"/>
                  </a:schemeClr>
                </a:solidFill>
                <a:effectLst/>
              </a:rPr>
              <a:t>caractere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folosită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și</a:t>
            </a:r>
            <a:r>
              <a:rPr kumimoji="0" lang="en-US" sz="900" b="0" i="0" u="none" strike="noStrike" cap="none" normalizeH="0" baseline="0" dirty="0">
                <a:ln>
                  <a:noFill/>
                </a:ln>
                <a:solidFill>
                  <a:schemeClr val="tx1">
                    <a:lumMod val="50000"/>
                    <a:lumOff val="50000"/>
                  </a:schemeClr>
                </a:solidFill>
                <a:effectLst/>
              </a:rPr>
              <a:t> de Windows </a:t>
            </a:r>
            <a:r>
              <a:rPr kumimoji="0" lang="en-US" sz="900" b="0" i="0" u="none" strike="noStrike" cap="none" normalizeH="0" baseline="0" dirty="0" err="1">
                <a:ln>
                  <a:noFill/>
                </a:ln>
                <a:solidFill>
                  <a:schemeClr val="tx1">
                    <a:lumMod val="50000"/>
                    <a:lumOff val="50000"/>
                  </a:schemeClr>
                </a:solidFill>
                <a:effectLst/>
              </a:rPr>
              <a:t>în</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sistemele</a:t>
            </a:r>
            <a:r>
              <a:rPr kumimoji="0" lang="en-US" sz="900" b="0" i="0" u="none" strike="noStrike" cap="none" normalizeH="0" baseline="0" dirty="0">
                <a:ln>
                  <a:noFill/>
                </a:ln>
                <a:solidFill>
                  <a:schemeClr val="tx1">
                    <a:lumMod val="50000"/>
                    <a:lumOff val="50000"/>
                  </a:schemeClr>
                </a:solidFill>
                <a:effectLst/>
              </a:rPr>
              <a:t> sale occidentale; este </a:t>
            </a:r>
            <a:r>
              <a:rPr kumimoji="0" lang="en-US" sz="900" b="0" i="0" u="none" strike="noStrike" cap="none" normalizeH="0" baseline="0" dirty="0" err="1">
                <a:ln>
                  <a:noFill/>
                </a:ln>
                <a:solidFill>
                  <a:schemeClr val="tx1">
                    <a:lumMod val="50000"/>
                    <a:lumOff val="50000"/>
                  </a:schemeClr>
                </a:solidFill>
                <a:effectLst/>
              </a:rPr>
              <a:t>similară</a:t>
            </a:r>
            <a:r>
              <a:rPr kumimoji="0" lang="en-US" sz="900" b="0" i="0" u="none" strike="noStrike" cap="none" normalizeH="0" baseline="0" dirty="0">
                <a:ln>
                  <a:noFill/>
                </a:ln>
                <a:solidFill>
                  <a:schemeClr val="tx1">
                    <a:lumMod val="50000"/>
                    <a:lumOff val="50000"/>
                  </a:schemeClr>
                </a:solidFill>
                <a:effectLst/>
              </a:rPr>
              <a:t> cu ISO-8859-1, </a:t>
            </a:r>
            <a:r>
              <a:rPr kumimoji="0" lang="en-US" sz="900" b="0" i="0" u="none" strike="noStrike" cap="none" normalizeH="0" baseline="0" dirty="0" err="1">
                <a:ln>
                  <a:noFill/>
                </a:ln>
                <a:solidFill>
                  <a:schemeClr val="tx1">
                    <a:lumMod val="50000"/>
                    <a:lumOff val="50000"/>
                  </a:schemeClr>
                </a:solidFill>
                <a:effectLst/>
              </a:rPr>
              <a:t>dar</a:t>
            </a:r>
            <a:r>
              <a:rPr kumimoji="0" lang="en-US" sz="900" b="0" i="0" u="none" strike="noStrike" cap="none" normalizeH="0" baseline="0" dirty="0">
                <a:ln>
                  <a:noFill/>
                </a:ln>
                <a:solidFill>
                  <a:schemeClr val="tx1">
                    <a:lumMod val="50000"/>
                    <a:lumOff val="50000"/>
                  </a:schemeClr>
                </a:solidFill>
                <a:effectLst/>
              </a:rPr>
              <a:t> include </a:t>
            </a:r>
            <a:r>
              <a:rPr kumimoji="0" lang="en-US" sz="900" b="0" i="0" u="none" strike="noStrike" cap="none" normalizeH="0" baseline="0" dirty="0" err="1">
                <a:ln>
                  <a:noFill/>
                </a:ln>
                <a:solidFill>
                  <a:schemeClr val="tx1">
                    <a:lumMod val="50000"/>
                    <a:lumOff val="50000"/>
                  </a:schemeClr>
                </a:solidFill>
                <a:effectLst/>
              </a:rPr>
              <a:t>și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caractere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grafice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suplimentare</a:t>
            </a:r>
            <a:r>
              <a:rPr kumimoji="0" lang="en-US" sz="900" b="0" i="0" u="none" strike="noStrike" cap="none" normalizeH="0" baseline="0" dirty="0">
                <a:ln>
                  <a:noFill/>
                </a:ln>
                <a:solidFill>
                  <a:schemeClr val="tx1">
                    <a:lumMod val="50000"/>
                    <a:lumOff val="50000"/>
                  </a:schemeClr>
                </a:solidFill>
                <a:effectLst/>
              </a:rPr>
              <a:t>.</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sz="900" b="0" i="0" u="none" strike="noStrike" cap="none" normalizeH="0" baseline="0" dirty="0">
                <a:ln>
                  <a:noFill/>
                </a:ln>
                <a:solidFill>
                  <a:schemeClr val="tx1">
                    <a:lumMod val="50000"/>
                    <a:lumOff val="50000"/>
                  </a:schemeClr>
                </a:solidFill>
                <a:effectLst/>
                <a:latin typeface="Arial Unicode MS" panose="020B0604020202020204" pitchFamily="34" charset="-128"/>
              </a:rPr>
              <a:t>Latin1</a:t>
            </a:r>
            <a:r>
              <a:rPr kumimoji="0" lang="en-US" sz="900" b="0" i="0" u="none" strike="noStrike" cap="none" normalizeH="0" baseline="0" dirty="0">
                <a:ln>
                  <a:noFill/>
                </a:ln>
                <a:solidFill>
                  <a:schemeClr val="tx1">
                    <a:lumMod val="50000"/>
                    <a:lumOff val="50000"/>
                  </a:schemeClr>
                </a:solidFill>
                <a:effectLst/>
              </a:rPr>
              <a:t>. Un alt </a:t>
            </a:r>
            <a:r>
              <a:rPr kumimoji="0" lang="en-US" sz="900" b="0" i="0" u="none" strike="noStrike" cap="none" normalizeH="0" baseline="0" dirty="0" err="1">
                <a:ln>
                  <a:noFill/>
                </a:ln>
                <a:solidFill>
                  <a:schemeClr val="tx1">
                    <a:lumMod val="50000"/>
                    <a:lumOff val="50000"/>
                  </a:schemeClr>
                </a:solidFill>
                <a:effectLst/>
              </a:rPr>
              <a:t>nume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pentru</a:t>
            </a:r>
            <a:r>
              <a:rPr kumimoji="0" lang="en-US" sz="900" b="0" i="0" u="none" strike="noStrike" cap="none" normalizeH="0" baseline="0" dirty="0">
                <a:ln>
                  <a:noFill/>
                </a:ln>
                <a:solidFill>
                  <a:schemeClr val="tx1">
                    <a:lumMod val="50000"/>
                    <a:lumOff val="50000"/>
                  </a:schemeClr>
                </a:solidFill>
                <a:effectLst/>
              </a:rPr>
              <a:t> ISO-8859-1.</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sz="9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Buclele</a:t>
            </a: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1" i="0" u="none" strike="noStrike" cap="none" normalizeH="0" baseline="0" dirty="0">
                <a:ln>
                  <a:noFill/>
                </a:ln>
                <a:solidFill>
                  <a:schemeClr val="tx1">
                    <a:lumMod val="50000"/>
                    <a:lumOff val="50000"/>
                  </a:schemeClr>
                </a:solidFill>
                <a:effectLst/>
                <a:latin typeface="Arial Unicode MS" panose="020B0604020202020204" pitchFamily="34" charset="-128"/>
              </a:rPr>
              <a:t>for</a:t>
            </a:r>
            <a:r>
              <a:rPr kumimoji="0" lang="en-US" sz="900" b="1" i="0" u="none" strike="noStrike" cap="none" normalizeH="0" baseline="0" dirty="0">
                <a:ln>
                  <a:noFill/>
                </a:ln>
                <a:solidFill>
                  <a:schemeClr val="tx1">
                    <a:lumMod val="50000"/>
                    <a:lumOff val="50000"/>
                  </a:schemeClr>
                </a:solidFill>
                <a:effectLst/>
              </a:rPr>
              <a:t> </a:t>
            </a:r>
            <a:r>
              <a:rPr kumimoji="0" lang="en-US" sz="900" b="1" i="0" u="none" strike="noStrike" cap="none" normalizeH="0" baseline="0" dirty="0" err="1">
                <a:ln>
                  <a:noFill/>
                </a:ln>
                <a:solidFill>
                  <a:schemeClr val="tx1">
                    <a:lumMod val="50000"/>
                    <a:lumOff val="50000"/>
                  </a:schemeClr>
                </a:solidFill>
                <a:effectLst/>
              </a:rPr>
              <a:t>și</a:t>
            </a:r>
            <a:r>
              <a:rPr kumimoji="0" lang="en-US" sz="900" b="1" i="0" u="none" strike="noStrike" cap="none" normalizeH="0" baseline="0" dirty="0">
                <a:ln>
                  <a:noFill/>
                </a:ln>
                <a:solidFill>
                  <a:schemeClr val="tx1">
                    <a:lumMod val="50000"/>
                    <a:lumOff val="50000"/>
                  </a:schemeClr>
                </a:solidFill>
                <a:effectLst/>
              </a:rPr>
              <a:t> </a:t>
            </a:r>
            <a:r>
              <a:rPr kumimoji="0" lang="en-US" sz="900" b="1" i="0" u="none" strike="noStrike" cap="none" normalizeH="0" baseline="0" dirty="0">
                <a:ln>
                  <a:noFill/>
                </a:ln>
                <a:solidFill>
                  <a:schemeClr val="tx1">
                    <a:lumMod val="50000"/>
                    <a:lumOff val="50000"/>
                  </a:schemeClr>
                </a:solidFill>
                <a:effectLst/>
                <a:latin typeface="Arial Unicode MS" panose="020B0604020202020204" pitchFamily="34" charset="-128"/>
              </a:rPr>
              <a:t>try-except</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Scriptul</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încearcă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să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deschidă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fișierul</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folosind</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fiecare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codificare</a:t>
            </a:r>
            <a:r>
              <a:rPr kumimoji="0" lang="en-US" sz="900" b="0" i="0" u="none" strike="noStrike" cap="none" normalizeH="0" baseline="0" dirty="0">
                <a:ln>
                  <a:noFill/>
                </a:ln>
                <a:solidFill>
                  <a:schemeClr val="tx1">
                    <a:lumMod val="50000"/>
                    <a:lumOff val="50000"/>
                  </a:schemeClr>
                </a:solidFill>
                <a:effectLst/>
              </a:rPr>
              <a:t> din </a:t>
            </a:r>
            <a:r>
              <a:rPr kumimoji="0" lang="en-US" sz="900" b="0" i="0" u="none" strike="noStrike" cap="none" normalizeH="0" baseline="0" dirty="0" err="1">
                <a:ln>
                  <a:noFill/>
                </a:ln>
                <a:solidFill>
                  <a:schemeClr val="tx1">
                    <a:lumMod val="50000"/>
                    <a:lumOff val="50000"/>
                  </a:schemeClr>
                </a:solidFill>
                <a:effectLst/>
              </a:rPr>
              <a:t>listă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Dacă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fișierul</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poate</a:t>
            </a:r>
            <a:r>
              <a:rPr kumimoji="0" lang="en-US" sz="900" b="0" i="0" u="none" strike="noStrike" cap="none" normalizeH="0" baseline="0" dirty="0">
                <a:ln>
                  <a:noFill/>
                </a:ln>
                <a:solidFill>
                  <a:schemeClr val="tx1">
                    <a:lumMod val="50000"/>
                    <a:lumOff val="50000"/>
                  </a:schemeClr>
                </a:solidFill>
                <a:effectLst/>
              </a:rPr>
              <a:t> fi </a:t>
            </a:r>
            <a:r>
              <a:rPr kumimoji="0" lang="en-US" sz="900" b="0" i="0" u="none" strike="noStrike" cap="none" normalizeH="0" baseline="0" dirty="0" err="1">
                <a:ln>
                  <a:noFill/>
                </a:ln>
                <a:solidFill>
                  <a:schemeClr val="tx1">
                    <a:lumMod val="50000"/>
                    <a:lumOff val="50000"/>
                  </a:schemeClr>
                </a:solidFill>
                <a:effectLst/>
              </a:rPr>
              <a:t>citit</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fără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să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declanșeze</a:t>
            </a:r>
            <a:r>
              <a:rPr kumimoji="0" lang="en-US" sz="900" b="0" i="0" u="none" strike="noStrike" cap="none" normalizeH="0" baseline="0" dirty="0">
                <a:ln>
                  <a:noFill/>
                </a:ln>
                <a:solidFill>
                  <a:schemeClr val="tx1">
                    <a:lumMod val="50000"/>
                    <a:lumOff val="50000"/>
                  </a:schemeClr>
                </a:solidFill>
                <a:effectLst/>
              </a:rPr>
              <a:t> o </a:t>
            </a:r>
            <a:r>
              <a:rPr kumimoji="0" lang="en-US" sz="900" b="0" i="0" u="none" strike="noStrike" cap="none" normalizeH="0" baseline="0" dirty="0" err="1">
                <a:ln>
                  <a:noFill/>
                </a:ln>
                <a:solidFill>
                  <a:schemeClr val="tx1">
                    <a:lumMod val="50000"/>
                    <a:lumOff val="50000"/>
                  </a:schemeClr>
                </a:solidFill>
                <a:effectLst/>
              </a:rPr>
              <a:t>excepție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latin typeface="Arial Unicode MS" panose="020B0604020202020204" pitchFamily="34" charset="-128"/>
              </a:rPr>
              <a:t>UnicodeDecodeError</a:t>
            </a:r>
            <a:r>
              <a:rPr kumimoji="0" lang="en-US" sz="900" b="0" i="0" u="none" strike="noStrike" cap="none" normalizeH="0" baseline="0" dirty="0">
                <a:ln>
                  <a:noFill/>
                </a:ln>
                <a:solidFill>
                  <a:schemeClr val="tx1">
                    <a:lumMod val="50000"/>
                    <a:lumOff val="50000"/>
                  </a:schemeClr>
                </a:solidFill>
                <a:effectLst/>
              </a:rPr>
              <a:t> (care </a:t>
            </a:r>
            <a:r>
              <a:rPr kumimoji="0" lang="en-US" sz="900" b="0" i="0" u="none" strike="noStrike" cap="none" normalizeH="0" baseline="0" dirty="0" err="1">
                <a:ln>
                  <a:noFill/>
                </a:ln>
                <a:solidFill>
                  <a:schemeClr val="tx1">
                    <a:lumMod val="50000"/>
                    <a:lumOff val="50000"/>
                  </a:schemeClr>
                </a:solidFill>
                <a:effectLst/>
              </a:rPr>
              <a:t>ar</a:t>
            </a:r>
            <a:r>
              <a:rPr kumimoji="0" lang="en-US" sz="900" b="0" i="0" u="none" strike="noStrike" cap="none" normalizeH="0" baseline="0" dirty="0">
                <a:ln>
                  <a:noFill/>
                </a:ln>
                <a:solidFill>
                  <a:schemeClr val="tx1">
                    <a:lumMod val="50000"/>
                    <a:lumOff val="50000"/>
                  </a:schemeClr>
                </a:solidFill>
                <a:effectLst/>
              </a:rPr>
              <a:t> indica </a:t>
            </a:r>
            <a:r>
              <a:rPr kumimoji="0" lang="en-US" sz="900" b="0" i="0" u="none" strike="noStrike" cap="none" normalizeH="0" baseline="0" dirty="0" err="1">
                <a:ln>
                  <a:noFill/>
                </a:ln>
                <a:solidFill>
                  <a:schemeClr val="tx1">
                    <a:lumMod val="50000"/>
                    <a:lumOff val="50000"/>
                  </a:schemeClr>
                </a:solidFill>
                <a:effectLst/>
              </a:rPr>
              <a:t>că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codificarea</a:t>
            </a:r>
            <a:r>
              <a:rPr kumimoji="0" lang="en-US" sz="900" b="0" i="0" u="none" strike="noStrike" cap="none" normalizeH="0" baseline="0" dirty="0">
                <a:ln>
                  <a:noFill/>
                </a:ln>
                <a:solidFill>
                  <a:schemeClr val="tx1">
                    <a:lumMod val="50000"/>
                    <a:lumOff val="50000"/>
                  </a:schemeClr>
                </a:solidFill>
                <a:effectLst/>
              </a:rPr>
              <a:t> este </a:t>
            </a:r>
            <a:r>
              <a:rPr kumimoji="0" lang="en-US" sz="900" b="0" i="0" u="none" strike="noStrike" cap="none" normalizeH="0" baseline="0" dirty="0" err="1">
                <a:ln>
                  <a:noFill/>
                </a:ln>
                <a:solidFill>
                  <a:schemeClr val="tx1">
                    <a:lumMod val="50000"/>
                    <a:lumOff val="50000"/>
                  </a:schemeClr>
                </a:solidFill>
                <a:effectLst/>
              </a:rPr>
              <a:t>greșită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pentru</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conținutul</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fișierului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sau</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latin typeface="Arial Unicode MS" panose="020B0604020202020204" pitchFamily="34" charset="-128"/>
              </a:rPr>
              <a:t>LookupError</a:t>
            </a:r>
            <a:r>
              <a:rPr kumimoji="0" lang="en-US" sz="900" b="0" i="0" u="none" strike="noStrike" cap="none" normalizeH="0" baseline="0" dirty="0">
                <a:ln>
                  <a:noFill/>
                </a:ln>
                <a:solidFill>
                  <a:schemeClr val="tx1">
                    <a:lumMod val="50000"/>
                    <a:lumOff val="50000"/>
                  </a:schemeClr>
                </a:solidFill>
                <a:effectLst/>
              </a:rPr>
              <a:t> (care </a:t>
            </a:r>
            <a:r>
              <a:rPr kumimoji="0" lang="en-US" sz="900" b="0" i="0" u="none" strike="noStrike" cap="none" normalizeH="0" baseline="0" dirty="0" err="1">
                <a:ln>
                  <a:noFill/>
                </a:ln>
                <a:solidFill>
                  <a:schemeClr val="tx1">
                    <a:lumMod val="50000"/>
                    <a:lumOff val="50000"/>
                  </a:schemeClr>
                </a:solidFill>
                <a:effectLst/>
              </a:rPr>
              <a:t>apare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atunci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când</a:t>
            </a:r>
            <a:r>
              <a:rPr kumimoji="0" lang="en-US" sz="900" b="0" i="0" u="none" strike="noStrike" cap="none" normalizeH="0" baseline="0" dirty="0">
                <a:ln>
                  <a:noFill/>
                </a:ln>
                <a:solidFill>
                  <a:schemeClr val="tx1">
                    <a:lumMod val="50000"/>
                    <a:lumOff val="50000"/>
                  </a:schemeClr>
                </a:solidFill>
                <a:effectLst/>
              </a:rPr>
              <a:t> se </a:t>
            </a:r>
            <a:r>
              <a:rPr kumimoji="0" lang="en-US" sz="900" b="0" i="0" u="none" strike="noStrike" cap="none" normalizeH="0" baseline="0" dirty="0" err="1">
                <a:ln>
                  <a:noFill/>
                </a:ln>
                <a:solidFill>
                  <a:schemeClr val="tx1">
                    <a:lumMod val="50000"/>
                    <a:lumOff val="50000"/>
                  </a:schemeClr>
                </a:solidFill>
                <a:effectLst/>
              </a:rPr>
              <a:t>încearcă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utilizarea</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unei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codificări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necunoscute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atunci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codificarea</a:t>
            </a:r>
            <a:r>
              <a:rPr kumimoji="0" lang="en-US" sz="900" b="0" i="0" u="none" strike="noStrike" cap="none" normalizeH="0" baseline="0" dirty="0">
                <a:ln>
                  <a:noFill/>
                </a:ln>
                <a:solidFill>
                  <a:schemeClr val="tx1">
                    <a:lumMod val="50000"/>
                    <a:lumOff val="50000"/>
                  </a:schemeClr>
                </a:solidFill>
                <a:effectLst/>
              </a:rPr>
              <a:t> este </a:t>
            </a:r>
            <a:r>
              <a:rPr kumimoji="0" lang="en-US" sz="900" b="0" i="0" u="none" strike="noStrike" cap="none" normalizeH="0" baseline="0" dirty="0" err="1">
                <a:ln>
                  <a:noFill/>
                </a:ln>
                <a:solidFill>
                  <a:schemeClr val="tx1">
                    <a:lumMod val="50000"/>
                    <a:lumOff val="50000"/>
                  </a:schemeClr>
                </a:solidFill>
                <a:effectLst/>
              </a:rPr>
              <a:t>considerată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corectă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și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funcția</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returnează</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numele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codificării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împreună</a:t>
            </a:r>
            <a:r>
              <a:rPr kumimoji="0" lang="en-US" sz="900" b="0" i="0" u="none" strike="noStrike" cap="none" normalizeH="0" baseline="0" dirty="0">
                <a:ln>
                  <a:noFill/>
                </a:ln>
                <a:solidFill>
                  <a:schemeClr val="tx1">
                    <a:lumMod val="50000"/>
                    <a:lumOff val="50000"/>
                  </a:schemeClr>
                </a:solidFill>
                <a:effectLst/>
              </a:rPr>
              <a:t> cu un </a:t>
            </a:r>
            <a:r>
              <a:rPr kumimoji="0" lang="en-US" sz="900" b="0" i="0" u="none" strike="noStrike" cap="none" normalizeH="0" baseline="0" dirty="0" err="1">
                <a:ln>
                  <a:noFill/>
                </a:ln>
                <a:solidFill>
                  <a:schemeClr val="tx1">
                    <a:lumMod val="50000"/>
                    <a:lumOff val="50000"/>
                  </a:schemeClr>
                </a:solidFill>
                <a:effectLst/>
              </a:rPr>
              <a:t>nivel</a:t>
            </a:r>
            <a:r>
              <a:rPr kumimoji="0" lang="en-US" sz="900" b="0" i="0" u="none" strike="noStrike" cap="none" normalizeH="0" baseline="0" dirty="0">
                <a:ln>
                  <a:noFill/>
                </a:ln>
                <a:solidFill>
                  <a:schemeClr val="tx1">
                    <a:lumMod val="50000"/>
                    <a:lumOff val="50000"/>
                  </a:schemeClr>
                </a:solidFill>
                <a:effectLst/>
              </a:rPr>
              <a:t> de </a:t>
            </a:r>
            <a:r>
              <a:rPr kumimoji="0" lang="en-US" sz="900" b="0" i="0" u="none" strike="noStrike" cap="none" normalizeH="0" baseline="0" dirty="0" err="1">
                <a:ln>
                  <a:noFill/>
                </a:ln>
                <a:solidFill>
                  <a:schemeClr val="tx1">
                    <a:lumMod val="50000"/>
                    <a:lumOff val="50000"/>
                  </a:schemeClr>
                </a:solidFill>
                <a:effectLst/>
              </a:rPr>
              <a:t>încredere</a:t>
            </a:r>
            <a:r>
              <a:rPr kumimoji="0" lang="en-US" sz="900" b="0" i="0" u="none" strike="noStrike" cap="none" normalizeH="0" baseline="0" dirty="0">
                <a:ln>
                  <a:noFill/>
                </a:ln>
                <a:solidFill>
                  <a:schemeClr val="tx1">
                    <a:lumMod val="50000"/>
                    <a:lumOff val="50000"/>
                  </a:schemeClr>
                </a:solidFill>
                <a:effectLst/>
              </a:rPr>
              <a:t> de 100%.</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endParaRPr kumimoji="0" lang="en-US" sz="9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În</a:t>
            </a: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caz</a:t>
            </a: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eșec</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Dacă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niciuna</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dintre</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codificările</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testate nu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reușește</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să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deschidă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să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citească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fișierul</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corect</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funcția</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returnează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a:ln>
                  <a:noFill/>
                </a:ln>
                <a:solidFill>
                  <a:schemeClr val="tx1">
                    <a:lumMod val="50000"/>
                    <a:lumOff val="50000"/>
                  </a:schemeClr>
                </a:solidFill>
                <a:effectLst/>
                <a:latin typeface="Arial Unicode MS" panose="020B0604020202020204" pitchFamily="34" charset="-128"/>
              </a:rPr>
              <a:t>ascii</a:t>
            </a:r>
            <a:r>
              <a:rPr kumimoji="0" lang="en-US" sz="900" b="0" i="0" u="none" strike="noStrike" cap="none" normalizeH="0" baseline="0" dirty="0">
                <a:ln>
                  <a:noFill/>
                </a:ln>
                <a:solidFill>
                  <a:schemeClr val="tx1">
                    <a:lumMod val="50000"/>
                    <a:lumOff val="50000"/>
                  </a:schemeClr>
                </a:solidFill>
                <a:effectLst/>
              </a:rPr>
              <a:t> ca o </a:t>
            </a:r>
            <a:r>
              <a:rPr kumimoji="0" lang="en-US" sz="900" b="0" i="0" u="none" strike="noStrike" cap="none" normalizeH="0" baseline="0" dirty="0" err="1">
                <a:ln>
                  <a:noFill/>
                </a:ln>
                <a:solidFill>
                  <a:schemeClr val="tx1">
                    <a:lumMod val="50000"/>
                    <a:lumOff val="50000"/>
                  </a:schemeClr>
                </a:solidFill>
                <a:effectLst/>
              </a:rPr>
              <a:t>presupunere</a:t>
            </a:r>
            <a:r>
              <a:rPr kumimoji="0" lang="en-US" sz="900" b="0" i="0" u="none" strike="noStrike" cap="none" normalizeH="0" baseline="0" dirty="0">
                <a:ln>
                  <a:noFill/>
                </a:ln>
                <a:solidFill>
                  <a:schemeClr val="tx1">
                    <a:lumMod val="50000"/>
                    <a:lumOff val="50000"/>
                  </a:schemeClr>
                </a:solidFill>
                <a:effectLst/>
              </a:rPr>
              <a:t> de </a:t>
            </a:r>
            <a:r>
              <a:rPr kumimoji="0" lang="en-US" sz="900" b="0" i="0" u="none" strike="noStrike" cap="none" normalizeH="0" baseline="0" dirty="0" err="1">
                <a:ln>
                  <a:noFill/>
                </a:ln>
                <a:solidFill>
                  <a:schemeClr val="tx1">
                    <a:lumMod val="50000"/>
                    <a:lumOff val="50000"/>
                  </a:schemeClr>
                </a:solidFill>
                <a:effectLst/>
              </a:rPr>
              <a:t>bază</a:t>
            </a:r>
            <a:r>
              <a:rPr kumimoji="0" lang="en-US" sz="900" b="0" i="0" u="none" strike="noStrike" cap="none" normalizeH="0" baseline="0" dirty="0">
                <a:ln>
                  <a:noFill/>
                </a:ln>
                <a:solidFill>
                  <a:schemeClr val="tx1">
                    <a:lumMod val="50000"/>
                    <a:lumOff val="50000"/>
                  </a:schemeClr>
                </a:solidFill>
                <a:effectLst/>
              </a:rPr>
              <a:t>, cu un </a:t>
            </a:r>
            <a:r>
              <a:rPr kumimoji="0" lang="en-US" sz="900" b="0" i="0" u="none" strike="noStrike" cap="none" normalizeH="0" baseline="0" dirty="0" err="1">
                <a:ln>
                  <a:noFill/>
                </a:ln>
                <a:solidFill>
                  <a:schemeClr val="tx1">
                    <a:lumMod val="50000"/>
                    <a:lumOff val="50000"/>
                  </a:schemeClr>
                </a:solidFill>
                <a:effectLst/>
              </a:rPr>
              <a:t>nivel</a:t>
            </a:r>
            <a:r>
              <a:rPr kumimoji="0" lang="en-US" sz="900" b="0" i="0" u="none" strike="noStrike" cap="none" normalizeH="0" baseline="0" dirty="0">
                <a:ln>
                  <a:noFill/>
                </a:ln>
                <a:solidFill>
                  <a:schemeClr val="tx1">
                    <a:lumMod val="50000"/>
                    <a:lumOff val="50000"/>
                  </a:schemeClr>
                </a:solidFill>
                <a:effectLst/>
              </a:rPr>
              <a:t> de </a:t>
            </a:r>
            <a:r>
              <a:rPr kumimoji="0" lang="en-US" sz="900" b="0" i="0" u="none" strike="noStrike" cap="none" normalizeH="0" baseline="0" dirty="0" err="1">
                <a:ln>
                  <a:noFill/>
                </a:ln>
                <a:solidFill>
                  <a:schemeClr val="tx1">
                    <a:lumMod val="50000"/>
                    <a:lumOff val="50000"/>
                  </a:schemeClr>
                </a:solidFill>
                <a:effectLst/>
              </a:rPr>
              <a:t>încredere</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mai</a:t>
            </a:r>
            <a:r>
              <a:rPr kumimoji="0" lang="en-US" sz="900" b="0" i="0" u="none" strike="noStrike" cap="none" normalizeH="0" baseline="0" dirty="0">
                <a:ln>
                  <a:noFill/>
                </a:ln>
                <a:solidFill>
                  <a:schemeClr val="tx1">
                    <a:lumMod val="50000"/>
                    <a:lumOff val="50000"/>
                  </a:schemeClr>
                </a:solidFill>
                <a:effectLst/>
              </a:rPr>
              <a:t> </a:t>
            </a:r>
            <a:r>
              <a:rPr kumimoji="0" lang="en-US" sz="900" b="0" i="0" u="none" strike="noStrike" cap="none" normalizeH="0" baseline="0" dirty="0" err="1">
                <a:ln>
                  <a:noFill/>
                </a:ln>
                <a:solidFill>
                  <a:schemeClr val="tx1">
                    <a:lumMod val="50000"/>
                    <a:lumOff val="50000"/>
                  </a:schemeClr>
                </a:solidFill>
                <a:effectLst/>
              </a:rPr>
              <a:t>scăzut</a:t>
            </a:r>
            <a:r>
              <a:rPr kumimoji="0" lang="en-US" sz="900" b="0" i="0" u="none" strike="noStrike" cap="none" normalizeH="0" baseline="0" dirty="0">
                <a:ln>
                  <a:noFill/>
                </a:ln>
                <a:solidFill>
                  <a:schemeClr val="tx1">
                    <a:lumMod val="50000"/>
                    <a:lumOff val="50000"/>
                  </a:schemeClr>
                </a:solidFill>
                <a:effectLst/>
              </a:rPr>
              <a:t> (50%).</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endParaRPr kumimoji="0" lang="en-US" sz="9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Interacțiunea</a:t>
            </a: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 cu </a:t>
            </a: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utilizatorul</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Scriptul</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solicită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utilizatorului</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să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introducă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calea</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către</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fișierul</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verificat</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printr</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-o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intrare</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la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consolă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endParaRPr kumimoji="0" lang="en-US" sz="9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Apelul</a:t>
            </a: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funcției</a:t>
            </a: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afișarea</a:t>
            </a:r>
            <a:r>
              <a:rPr kumimoji="0" lang="en-US" sz="9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1" i="0" u="none" strike="noStrike" cap="none" normalizeH="0" baseline="0" dirty="0" err="1">
                <a:ln>
                  <a:noFill/>
                </a:ln>
                <a:solidFill>
                  <a:schemeClr val="tx1">
                    <a:lumMod val="50000"/>
                    <a:lumOff val="50000"/>
                  </a:schemeClr>
                </a:solidFill>
                <a:effectLst/>
                <a:latin typeface="Arial" panose="020B0604020202020204" pitchFamily="34" charset="0"/>
              </a:rPr>
              <a:t>rezultatelor</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Funcția</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este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apelată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cu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calea</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furnizată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apoi</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scriptul</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afișează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rezultatul</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detectării</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codificării</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împreună</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cu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nivelul</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încredere</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900" b="0" i="0" u="none" strike="noStrike" cap="none" normalizeH="0" baseline="0" dirty="0" err="1">
                <a:ln>
                  <a:noFill/>
                </a:ln>
                <a:solidFill>
                  <a:schemeClr val="tx1">
                    <a:lumMod val="50000"/>
                    <a:lumOff val="50000"/>
                  </a:schemeClr>
                </a:solidFill>
                <a:effectLst/>
                <a:latin typeface="Arial" panose="020B0604020202020204" pitchFamily="34" charset="0"/>
              </a:rPr>
              <a:t>asociat</a:t>
            </a:r>
            <a:r>
              <a:rPr kumimoji="0" lang="en-US" sz="900" b="0" i="0" u="none" strike="noStrike" cap="none" normalizeH="0" baseline="0" dirty="0">
                <a:ln>
                  <a:noFill/>
                </a:ln>
                <a:solidFill>
                  <a:schemeClr val="tx1">
                    <a:lumMod val="50000"/>
                    <a:lumOff val="50000"/>
                  </a:schemeClr>
                </a:solidFill>
                <a:effectLst/>
                <a:latin typeface="Arial" panose="020B0604020202020204" pitchFamily="34" charset="0"/>
              </a:rPr>
              <a:t>.</a:t>
            </a:r>
          </a:p>
        </p:txBody>
      </p:sp>
      <p:sp>
        <p:nvSpPr>
          <p:cNvPr id="6" name="Rectangle 5"/>
          <p:cNvSpPr/>
          <p:nvPr/>
        </p:nvSpPr>
        <p:spPr>
          <a:xfrm>
            <a:off x="6859852" y="1643449"/>
            <a:ext cx="45719" cy="52145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5202205"/>
            <a:ext cx="6899394" cy="281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604051" y="5708943"/>
            <a:ext cx="6278660" cy="553998"/>
          </a:xfrm>
          <a:prstGeom prst="rect">
            <a:avLst/>
          </a:prstGeom>
        </p:spPr>
        <p:txBody>
          <a:bodyPr wrap="square">
            <a:spAutoFit/>
          </a:bodyPr>
          <a:lstStyle/>
          <a:p>
            <a:r>
              <a:rPr lang="en-US" sz="1000">
                <a:solidFill>
                  <a:schemeClr val="tx1">
                    <a:lumMod val="50000"/>
                    <a:lumOff val="50000"/>
                  </a:schemeClr>
                </a:solidFill>
                <a:latin typeface="Consolas" panose="020B0609020204030204" pitchFamily="49" charset="0"/>
              </a:rPr>
              <a:t>Introduceți calea către fișierul de verificat: C:\Users\Elitebook\Desktop\test.exe</a:t>
            </a:r>
          </a:p>
          <a:p>
            <a:r>
              <a:rPr lang="en-US" sz="1000">
                <a:solidFill>
                  <a:schemeClr val="tx1">
                    <a:lumMod val="50000"/>
                    <a:lumOff val="50000"/>
                  </a:schemeClr>
                </a:solidFill>
                <a:latin typeface="Consolas" panose="020B0609020204030204" pitchFamily="49" charset="0"/>
              </a:rPr>
              <a:t>Codificarea detectată: iso-8859-1 cu o confidență de 100.00%</a:t>
            </a:r>
          </a:p>
          <a:p>
            <a:r>
              <a:rPr lang="en-US" sz="1000">
                <a:solidFill>
                  <a:schemeClr val="tx1">
                    <a:lumMod val="50000"/>
                    <a:lumOff val="50000"/>
                  </a:schemeClr>
                </a:solidFill>
                <a:latin typeface="Consolas" panose="020B0609020204030204" pitchFamily="49" charset="0"/>
              </a:rPr>
              <a:t>(base) PS C:\Users\Elitebook&gt;</a:t>
            </a:r>
          </a:p>
        </p:txBody>
      </p:sp>
      <p:sp>
        <p:nvSpPr>
          <p:cNvPr id="10" name="Rectangle 9"/>
          <p:cNvSpPr/>
          <p:nvPr/>
        </p:nvSpPr>
        <p:spPr>
          <a:xfrm>
            <a:off x="451262" y="5175525"/>
            <a:ext cx="760144" cy="307777"/>
          </a:xfrm>
          <a:prstGeom prst="rect">
            <a:avLst/>
          </a:prstGeom>
        </p:spPr>
        <p:txBody>
          <a:bodyPr wrap="none">
            <a:spAutoFit/>
          </a:bodyPr>
          <a:lstStyle/>
          <a:p>
            <a:r>
              <a:rPr lang="en-US" sz="1400">
                <a:solidFill>
                  <a:schemeClr val="bg1"/>
                </a:solidFill>
              </a:rPr>
              <a:t>Output:</a:t>
            </a:r>
          </a:p>
        </p:txBody>
      </p:sp>
      <p:sp>
        <p:nvSpPr>
          <p:cNvPr id="11" name="Flowchart: Process 10"/>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5950395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Cum ne dăm seama dacă </a:t>
            </a:r>
            <a:br>
              <a:rPr lang="en-US"/>
            </a:br>
            <a:r>
              <a:rPr lang="en-US" sz="2000"/>
              <a:t>un script Python (fișier text) a fost ofuscat?</a:t>
            </a:r>
          </a:p>
        </p:txBody>
      </p:sp>
      <p:sp>
        <p:nvSpPr>
          <p:cNvPr id="5" name="Content Placeholder 2"/>
          <p:cNvSpPr>
            <a:spLocks noGrp="1"/>
          </p:cNvSpPr>
          <p:nvPr>
            <p:ph idx="1"/>
          </p:nvPr>
        </p:nvSpPr>
        <p:spPr>
          <a:xfrm>
            <a:off x="700216" y="2421453"/>
            <a:ext cx="11029615" cy="3678303"/>
          </a:xfrm>
        </p:spPr>
        <p:txBody>
          <a:bodyPr>
            <a:normAutofit fontScale="77500" lnSpcReduction="20000"/>
          </a:bodyPr>
          <a:lstStyle/>
          <a:p>
            <a:pPr marL="0" indent="0">
              <a:buNone/>
            </a:pPr>
            <a:r>
              <a:rPr lang="en-US" dirty="0">
                <a:solidFill>
                  <a:schemeClr val="tx1">
                    <a:lumMod val="50000"/>
                    <a:lumOff val="50000"/>
                  </a:schemeClr>
                </a:solidFill>
              </a:rPr>
              <a:t>1. </a:t>
            </a:r>
            <a:r>
              <a:rPr lang="en-US" b="1" dirty="0" err="1">
                <a:solidFill>
                  <a:schemeClr val="tx1">
                    <a:lumMod val="50000"/>
                    <a:lumOff val="50000"/>
                  </a:schemeClr>
                </a:solidFill>
              </a:rPr>
              <a:t>Nume</a:t>
            </a:r>
            <a:r>
              <a:rPr lang="en-US" b="1" dirty="0">
                <a:solidFill>
                  <a:schemeClr val="tx1">
                    <a:lumMod val="50000"/>
                    <a:lumOff val="50000"/>
                  </a:schemeClr>
                </a:solidFill>
              </a:rPr>
              <a:t> de </a:t>
            </a:r>
            <a:r>
              <a:rPr lang="en-US" b="1" dirty="0" err="1">
                <a:solidFill>
                  <a:schemeClr val="tx1">
                    <a:lumMod val="50000"/>
                    <a:lumOff val="50000"/>
                  </a:schemeClr>
                </a:solidFill>
              </a:rPr>
              <a:t>Variabile</a:t>
            </a:r>
            <a:r>
              <a:rPr lang="en-US" b="1" dirty="0">
                <a:solidFill>
                  <a:schemeClr val="tx1">
                    <a:lumMod val="50000"/>
                    <a:lumOff val="50000"/>
                  </a:schemeClr>
                </a:solidFill>
              </a:rPr>
              <a:t> </a:t>
            </a:r>
            <a:r>
              <a:rPr lang="en-US" b="1" dirty="0" err="1">
                <a:solidFill>
                  <a:schemeClr val="tx1">
                    <a:lumMod val="50000"/>
                    <a:lumOff val="50000"/>
                  </a:schemeClr>
                </a:solidFill>
              </a:rPr>
              <a:t>și</a:t>
            </a:r>
            <a:r>
              <a:rPr lang="en-US" b="1" dirty="0">
                <a:solidFill>
                  <a:schemeClr val="tx1">
                    <a:lumMod val="50000"/>
                    <a:lumOff val="50000"/>
                  </a:schemeClr>
                </a:solidFill>
              </a:rPr>
              <a:t> Funcții </a:t>
            </a:r>
            <a:r>
              <a:rPr lang="en-US" b="1" dirty="0" err="1">
                <a:solidFill>
                  <a:schemeClr val="tx1">
                    <a:lumMod val="50000"/>
                    <a:lumOff val="50000"/>
                  </a:schemeClr>
                </a:solidFill>
              </a:rPr>
              <a:t>Neobișnuite</a:t>
            </a:r>
            <a:endParaRPr lang="en-US" b="1" dirty="0">
              <a:solidFill>
                <a:schemeClr val="tx1">
                  <a:lumMod val="50000"/>
                  <a:lumOff val="50000"/>
                </a:schemeClr>
              </a:solidFill>
            </a:endParaRPr>
          </a:p>
          <a:p>
            <a:pPr marL="0" indent="0">
              <a:buNone/>
            </a:pPr>
            <a:r>
              <a:rPr lang="en-US" dirty="0" err="1">
                <a:solidFill>
                  <a:schemeClr val="tx1">
                    <a:lumMod val="50000"/>
                    <a:lumOff val="50000"/>
                  </a:schemeClr>
                </a:solidFill>
              </a:rPr>
              <a:t>Unul</a:t>
            </a:r>
            <a:r>
              <a:rPr lang="en-US" dirty="0">
                <a:solidFill>
                  <a:schemeClr val="tx1">
                    <a:lumMod val="50000"/>
                    <a:lumOff val="50000"/>
                  </a:schemeClr>
                </a:solidFill>
              </a:rPr>
              <a:t> </a:t>
            </a:r>
            <a:r>
              <a:rPr lang="en-US" dirty="0" err="1">
                <a:solidFill>
                  <a:schemeClr val="tx1">
                    <a:lumMod val="50000"/>
                    <a:lumOff val="50000"/>
                  </a:schemeClr>
                </a:solidFill>
              </a:rPr>
              <a:t>dintre</a:t>
            </a:r>
            <a:r>
              <a:rPr lang="en-US" dirty="0">
                <a:solidFill>
                  <a:schemeClr val="tx1">
                    <a:lumMod val="50000"/>
                    <a:lumOff val="50000"/>
                  </a:schemeClr>
                </a:solidFill>
              </a:rPr>
              <a:t> </a:t>
            </a:r>
            <a:r>
              <a:rPr lang="en-US" dirty="0" err="1">
                <a:solidFill>
                  <a:schemeClr val="tx1">
                    <a:lumMod val="50000"/>
                    <a:lumOff val="50000"/>
                  </a:schemeClr>
                </a:solidFill>
              </a:rPr>
              <a:t>cele</a:t>
            </a:r>
            <a:r>
              <a:rPr lang="en-US" dirty="0">
                <a:solidFill>
                  <a:schemeClr val="tx1">
                    <a:lumMod val="50000"/>
                    <a:lumOff val="50000"/>
                  </a:schemeClr>
                </a:solidFill>
              </a:rPr>
              <a:t> </a:t>
            </a:r>
            <a:r>
              <a:rPr lang="en-US" dirty="0" err="1">
                <a:solidFill>
                  <a:schemeClr val="tx1">
                    <a:lumMod val="50000"/>
                    <a:lumOff val="50000"/>
                  </a:schemeClr>
                </a:solidFill>
              </a:rPr>
              <a:t>mai</a:t>
            </a:r>
            <a:r>
              <a:rPr lang="en-US" dirty="0">
                <a:solidFill>
                  <a:schemeClr val="tx1">
                    <a:lumMod val="50000"/>
                    <a:lumOff val="50000"/>
                  </a:schemeClr>
                </a:solidFill>
              </a:rPr>
              <a:t> </a:t>
            </a:r>
            <a:r>
              <a:rPr lang="en-US" dirty="0" err="1">
                <a:solidFill>
                  <a:schemeClr val="tx1">
                    <a:lumMod val="50000"/>
                    <a:lumOff val="50000"/>
                  </a:schemeClr>
                </a:solidFill>
              </a:rPr>
              <a:t>comune</a:t>
            </a:r>
            <a:r>
              <a:rPr lang="en-US" dirty="0">
                <a:solidFill>
                  <a:schemeClr val="tx1">
                    <a:lumMod val="50000"/>
                    <a:lumOff val="50000"/>
                  </a:schemeClr>
                </a:solidFill>
              </a:rPr>
              <a:t> </a:t>
            </a:r>
            <a:r>
              <a:rPr lang="en-US" dirty="0" err="1">
                <a:solidFill>
                  <a:schemeClr val="tx1">
                    <a:lumMod val="50000"/>
                    <a:lumOff val="50000"/>
                  </a:schemeClr>
                </a:solidFill>
              </a:rPr>
              <a:t>semne</a:t>
            </a:r>
            <a:r>
              <a:rPr lang="en-US" dirty="0">
                <a:solidFill>
                  <a:schemeClr val="tx1">
                    <a:lumMod val="50000"/>
                    <a:lumOff val="50000"/>
                  </a:schemeClr>
                </a:solidFill>
              </a:rPr>
              <a:t> ale </a:t>
            </a:r>
            <a:r>
              <a:rPr lang="en-US" dirty="0" err="1">
                <a:solidFill>
                  <a:schemeClr val="tx1">
                    <a:lumMod val="50000"/>
                    <a:lumOff val="50000"/>
                  </a:schemeClr>
                </a:solidFill>
              </a:rPr>
              <a:t>ofuscării</a:t>
            </a:r>
            <a:r>
              <a:rPr lang="en-US" dirty="0">
                <a:solidFill>
                  <a:schemeClr val="tx1">
                    <a:lumMod val="50000"/>
                    <a:lumOff val="50000"/>
                  </a:schemeClr>
                </a:solidFill>
              </a:rPr>
              <a:t> este </a:t>
            </a:r>
            <a:r>
              <a:rPr lang="en-US" dirty="0" err="1">
                <a:solidFill>
                  <a:schemeClr val="tx1">
                    <a:lumMod val="50000"/>
                    <a:lumOff val="50000"/>
                  </a:schemeClr>
                </a:solidFill>
              </a:rPr>
              <a:t>utilizarea</a:t>
            </a:r>
            <a:r>
              <a:rPr lang="en-US" dirty="0">
                <a:solidFill>
                  <a:schemeClr val="tx1">
                    <a:lumMod val="50000"/>
                    <a:lumOff val="50000"/>
                  </a:schemeClr>
                </a:solidFill>
              </a:rPr>
              <a:t> de </a:t>
            </a:r>
            <a:r>
              <a:rPr lang="en-US" dirty="0" err="1">
                <a:solidFill>
                  <a:schemeClr val="tx1">
                    <a:lumMod val="50000"/>
                    <a:lumOff val="50000"/>
                  </a:schemeClr>
                </a:solidFill>
              </a:rPr>
              <a:t>nume</a:t>
            </a:r>
            <a:r>
              <a:rPr lang="en-US" dirty="0">
                <a:solidFill>
                  <a:schemeClr val="tx1">
                    <a:lumMod val="50000"/>
                    <a:lumOff val="50000"/>
                  </a:schemeClr>
                </a:solidFill>
              </a:rPr>
              <a:t> de </a:t>
            </a:r>
            <a:r>
              <a:rPr lang="en-US" dirty="0" err="1">
                <a:solidFill>
                  <a:schemeClr val="tx1">
                    <a:lumMod val="50000"/>
                    <a:lumOff val="50000"/>
                  </a:schemeClr>
                </a:solidFill>
              </a:rPr>
              <a:t>variabile</a:t>
            </a:r>
            <a:r>
              <a:rPr lang="en-US" dirty="0">
                <a:solidFill>
                  <a:schemeClr val="tx1">
                    <a:lumMod val="50000"/>
                    <a:lumOff val="50000"/>
                  </a:schemeClr>
                </a:solidFill>
              </a:rPr>
              <a:t>, funcții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clase</a:t>
            </a:r>
            <a:r>
              <a:rPr lang="en-US" dirty="0">
                <a:solidFill>
                  <a:schemeClr val="tx1">
                    <a:lumMod val="50000"/>
                    <a:lumOff val="50000"/>
                  </a:schemeClr>
                </a:solidFill>
              </a:rPr>
              <a:t> care sunt </a:t>
            </a:r>
            <a:r>
              <a:rPr lang="en-US" dirty="0" err="1">
                <a:solidFill>
                  <a:schemeClr val="tx1">
                    <a:lumMod val="50000"/>
                    <a:lumOff val="50000"/>
                  </a:schemeClr>
                </a:solidFill>
              </a:rPr>
              <a:t>neobișnuite</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care par a fi generate </a:t>
            </a:r>
            <a:r>
              <a:rPr lang="en-US" dirty="0" err="1">
                <a:solidFill>
                  <a:schemeClr val="tx1">
                    <a:lumMod val="50000"/>
                    <a:lumOff val="50000"/>
                  </a:schemeClr>
                </a:solidFill>
              </a:rPr>
              <a:t>aleatoriu</a:t>
            </a:r>
            <a:r>
              <a:rPr lang="en-US" dirty="0">
                <a:solidFill>
                  <a:schemeClr val="tx1">
                    <a:lumMod val="50000"/>
                    <a:lumOff val="50000"/>
                  </a:schemeClr>
                </a:solidFill>
              </a:rPr>
              <a:t> (de </a:t>
            </a:r>
            <a:r>
              <a:rPr lang="en-US" dirty="0" err="1">
                <a:solidFill>
                  <a:schemeClr val="tx1">
                    <a:lumMod val="50000"/>
                    <a:lumOff val="50000"/>
                  </a:schemeClr>
                </a:solidFill>
              </a:rPr>
              <a:t>exemplu</a:t>
            </a:r>
            <a:r>
              <a:rPr lang="en-US" dirty="0">
                <a:solidFill>
                  <a:schemeClr val="tx1">
                    <a:lumMod val="50000"/>
                    <a:lumOff val="50000"/>
                  </a:schemeClr>
                </a:solidFill>
              </a:rPr>
              <a:t>, a1_b2, xYz_123, etc.).</a:t>
            </a:r>
          </a:p>
          <a:p>
            <a:pPr marL="0" indent="0">
              <a:buNone/>
            </a:pPr>
            <a:r>
              <a:rPr lang="en-US" dirty="0">
                <a:solidFill>
                  <a:schemeClr val="tx1">
                    <a:lumMod val="50000"/>
                    <a:lumOff val="50000"/>
                  </a:schemeClr>
                </a:solidFill>
              </a:rPr>
              <a:t>2. </a:t>
            </a:r>
            <a:r>
              <a:rPr lang="en-US" b="1" dirty="0" err="1">
                <a:solidFill>
                  <a:schemeClr val="tx1">
                    <a:lumMod val="50000"/>
                    <a:lumOff val="50000"/>
                  </a:schemeClr>
                </a:solidFill>
              </a:rPr>
              <a:t>Folosirea</a:t>
            </a:r>
            <a:r>
              <a:rPr lang="en-US" b="1" dirty="0">
                <a:solidFill>
                  <a:schemeClr val="tx1">
                    <a:lumMod val="50000"/>
                    <a:lumOff val="50000"/>
                  </a:schemeClr>
                </a:solidFill>
              </a:rPr>
              <a:t> </a:t>
            </a:r>
            <a:r>
              <a:rPr lang="en-US" b="1" dirty="0" err="1">
                <a:solidFill>
                  <a:schemeClr val="tx1">
                    <a:lumMod val="50000"/>
                    <a:lumOff val="50000"/>
                  </a:schemeClr>
                </a:solidFill>
              </a:rPr>
              <a:t>Excesivă</a:t>
            </a:r>
            <a:r>
              <a:rPr lang="en-US" b="1" dirty="0">
                <a:solidFill>
                  <a:schemeClr val="tx1">
                    <a:lumMod val="50000"/>
                    <a:lumOff val="50000"/>
                  </a:schemeClr>
                </a:solidFill>
              </a:rPr>
              <a:t> a </a:t>
            </a:r>
            <a:r>
              <a:rPr lang="en-US" b="1" dirty="0" err="1">
                <a:solidFill>
                  <a:schemeClr val="tx1">
                    <a:lumMod val="50000"/>
                    <a:lumOff val="50000"/>
                  </a:schemeClr>
                </a:solidFill>
              </a:rPr>
              <a:t>Codului</a:t>
            </a:r>
            <a:r>
              <a:rPr lang="en-US" b="1" dirty="0">
                <a:solidFill>
                  <a:schemeClr val="tx1">
                    <a:lumMod val="50000"/>
                    <a:lumOff val="50000"/>
                  </a:schemeClr>
                </a:solidFill>
              </a:rPr>
              <a:t> Compact</a:t>
            </a:r>
          </a:p>
          <a:p>
            <a:pPr marL="0" indent="0">
              <a:buNone/>
            </a:pPr>
            <a:r>
              <a:rPr lang="en-US" dirty="0" err="1">
                <a:solidFill>
                  <a:schemeClr val="tx1">
                    <a:lumMod val="50000"/>
                    <a:lumOff val="50000"/>
                  </a:schemeClr>
                </a:solidFill>
              </a:rPr>
              <a:t>Codul</a:t>
            </a:r>
            <a:r>
              <a:rPr lang="en-US" dirty="0">
                <a:solidFill>
                  <a:schemeClr val="tx1">
                    <a:lumMod val="50000"/>
                    <a:lumOff val="50000"/>
                  </a:schemeClr>
                </a:solidFill>
              </a:rPr>
              <a:t> </a:t>
            </a:r>
            <a:r>
              <a:rPr lang="en-US" dirty="0" err="1">
                <a:solidFill>
                  <a:schemeClr val="tx1">
                    <a:lumMod val="50000"/>
                    <a:lumOff val="50000"/>
                  </a:schemeClr>
                </a:solidFill>
              </a:rPr>
              <a:t>ofuscat</a:t>
            </a:r>
            <a:r>
              <a:rPr lang="en-US" dirty="0">
                <a:solidFill>
                  <a:schemeClr val="tx1">
                    <a:lumMod val="50000"/>
                    <a:lumOff val="50000"/>
                  </a:schemeClr>
                </a:solidFill>
              </a:rPr>
              <a:t> </a:t>
            </a:r>
            <a:r>
              <a:rPr lang="en-US" dirty="0" err="1">
                <a:solidFill>
                  <a:schemeClr val="tx1">
                    <a:lumMod val="50000"/>
                    <a:lumOff val="50000"/>
                  </a:schemeClr>
                </a:solidFill>
              </a:rPr>
              <a:t>poate</a:t>
            </a:r>
            <a:r>
              <a:rPr lang="en-US" dirty="0">
                <a:solidFill>
                  <a:schemeClr val="tx1">
                    <a:lumMod val="50000"/>
                    <a:lumOff val="50000"/>
                  </a:schemeClr>
                </a:solidFill>
              </a:rPr>
              <a:t> </a:t>
            </a:r>
            <a:r>
              <a:rPr lang="en-US" dirty="0" err="1">
                <a:solidFill>
                  <a:schemeClr val="tx1">
                    <a:lumMod val="50000"/>
                    <a:lumOff val="50000"/>
                  </a:schemeClr>
                </a:solidFill>
              </a:rPr>
              <a:t>conține</a:t>
            </a:r>
            <a:r>
              <a:rPr lang="en-US" dirty="0">
                <a:solidFill>
                  <a:schemeClr val="tx1">
                    <a:lumMod val="50000"/>
                    <a:lumOff val="50000"/>
                  </a:schemeClr>
                </a:solidFill>
              </a:rPr>
              <a:t> </a:t>
            </a:r>
            <a:r>
              <a:rPr lang="en-US" dirty="0" err="1">
                <a:solidFill>
                  <a:schemeClr val="tx1">
                    <a:lumMod val="50000"/>
                    <a:lumOff val="50000"/>
                  </a:schemeClr>
                </a:solidFill>
              </a:rPr>
              <a:t>linii</a:t>
            </a:r>
            <a:r>
              <a:rPr lang="en-US" dirty="0">
                <a:solidFill>
                  <a:schemeClr val="tx1">
                    <a:lumMod val="50000"/>
                    <a:lumOff val="50000"/>
                  </a:schemeClr>
                </a:solidFill>
              </a:rPr>
              <a:t> </a:t>
            </a:r>
            <a:r>
              <a:rPr lang="en-US" dirty="0" err="1">
                <a:solidFill>
                  <a:schemeClr val="tx1">
                    <a:lumMod val="50000"/>
                    <a:lumOff val="50000"/>
                  </a:schemeClr>
                </a:solidFill>
              </a:rPr>
              <a:t>foarte</a:t>
            </a:r>
            <a:r>
              <a:rPr lang="en-US" dirty="0">
                <a:solidFill>
                  <a:schemeClr val="tx1">
                    <a:lumMod val="50000"/>
                    <a:lumOff val="50000"/>
                  </a:schemeClr>
                </a:solidFill>
              </a:rPr>
              <a:t> lungi de cod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err="1">
                <a:solidFill>
                  <a:schemeClr val="tx1">
                    <a:lumMod val="50000"/>
                    <a:lumOff val="50000"/>
                  </a:schemeClr>
                </a:solidFill>
              </a:rPr>
              <a:t>expresii</a:t>
            </a:r>
            <a:r>
              <a:rPr lang="en-US" dirty="0">
                <a:solidFill>
                  <a:schemeClr val="tx1">
                    <a:lumMod val="50000"/>
                    <a:lumOff val="50000"/>
                  </a:schemeClr>
                </a:solidFill>
              </a:rPr>
              <a:t> </a:t>
            </a:r>
            <a:r>
              <a:rPr lang="en-US" dirty="0" err="1">
                <a:solidFill>
                  <a:schemeClr val="tx1">
                    <a:lumMod val="50000"/>
                    <a:lumOff val="50000"/>
                  </a:schemeClr>
                </a:solidFill>
              </a:rPr>
              <a:t>încâlcite</a:t>
            </a:r>
            <a:r>
              <a:rPr lang="en-US" dirty="0">
                <a:solidFill>
                  <a:schemeClr val="tx1">
                    <a:lumMod val="50000"/>
                    <a:lumOff val="50000"/>
                  </a:schemeClr>
                </a:solidFill>
              </a:rPr>
              <a:t> care </a:t>
            </a:r>
            <a:r>
              <a:rPr lang="en-US" dirty="0" err="1">
                <a:solidFill>
                  <a:schemeClr val="tx1">
                    <a:lumMod val="50000"/>
                    <a:lumOff val="50000"/>
                  </a:schemeClr>
                </a:solidFill>
              </a:rPr>
              <a:t>efectuează</a:t>
            </a:r>
            <a:r>
              <a:rPr lang="en-US" dirty="0">
                <a:solidFill>
                  <a:schemeClr val="tx1">
                    <a:lumMod val="50000"/>
                    <a:lumOff val="50000"/>
                  </a:schemeClr>
                </a:solidFill>
              </a:rPr>
              <a:t> </a:t>
            </a:r>
            <a:r>
              <a:rPr lang="en-US" dirty="0" err="1">
                <a:solidFill>
                  <a:schemeClr val="tx1">
                    <a:lumMod val="50000"/>
                    <a:lumOff val="50000"/>
                  </a:schemeClr>
                </a:solidFill>
              </a:rPr>
              <a:t>operațiuni</a:t>
            </a:r>
            <a:r>
              <a:rPr lang="en-US" dirty="0">
                <a:solidFill>
                  <a:schemeClr val="tx1">
                    <a:lumMod val="50000"/>
                    <a:lumOff val="50000"/>
                  </a:schemeClr>
                </a:solidFill>
              </a:rPr>
              <a:t> </a:t>
            </a:r>
            <a:r>
              <a:rPr lang="en-US" dirty="0" err="1">
                <a:solidFill>
                  <a:schemeClr val="tx1">
                    <a:lumMod val="50000"/>
                    <a:lumOff val="50000"/>
                  </a:schemeClr>
                </a:solidFill>
              </a:rPr>
              <a:t>complexe</a:t>
            </a:r>
            <a:r>
              <a:rPr lang="en-US" dirty="0">
                <a:solidFill>
                  <a:schemeClr val="tx1">
                    <a:lumMod val="50000"/>
                    <a:lumOff val="50000"/>
                  </a:schemeClr>
                </a:solidFill>
              </a:rPr>
              <a:t> </a:t>
            </a:r>
            <a:r>
              <a:rPr lang="en-US" dirty="0" err="1">
                <a:solidFill>
                  <a:schemeClr val="tx1">
                    <a:lumMod val="50000"/>
                    <a:lumOff val="50000"/>
                  </a:schemeClr>
                </a:solidFill>
              </a:rPr>
              <a:t>într</a:t>
            </a:r>
            <a:r>
              <a:rPr lang="en-US" dirty="0">
                <a:solidFill>
                  <a:schemeClr val="tx1">
                    <a:lumMod val="50000"/>
                    <a:lumOff val="50000"/>
                  </a:schemeClr>
                </a:solidFill>
              </a:rPr>
              <a:t>-o </a:t>
            </a:r>
            <a:r>
              <a:rPr lang="en-US" dirty="0" err="1">
                <a:solidFill>
                  <a:schemeClr val="tx1">
                    <a:lumMod val="50000"/>
                    <a:lumOff val="50000"/>
                  </a:schemeClr>
                </a:solidFill>
              </a:rPr>
              <a:t>singură</a:t>
            </a:r>
            <a:r>
              <a:rPr lang="en-US" dirty="0">
                <a:solidFill>
                  <a:schemeClr val="tx1">
                    <a:lumMod val="50000"/>
                    <a:lumOff val="50000"/>
                  </a:schemeClr>
                </a:solidFill>
              </a:rPr>
              <a:t> </a:t>
            </a:r>
            <a:r>
              <a:rPr lang="en-US" dirty="0" err="1">
                <a:solidFill>
                  <a:schemeClr val="tx1">
                    <a:lumMod val="50000"/>
                    <a:lumOff val="50000"/>
                  </a:schemeClr>
                </a:solidFill>
              </a:rPr>
              <a:t>instrucțiune</a:t>
            </a:r>
            <a:r>
              <a:rPr lang="en-US" dirty="0">
                <a:solidFill>
                  <a:schemeClr val="tx1">
                    <a:lumMod val="50000"/>
                    <a:lumOff val="50000"/>
                  </a:schemeClr>
                </a:solidFill>
              </a:rPr>
              <a:t>, </a:t>
            </a:r>
            <a:r>
              <a:rPr lang="en-US" dirty="0" err="1">
                <a:solidFill>
                  <a:schemeClr val="tx1">
                    <a:lumMod val="50000"/>
                    <a:lumOff val="50000"/>
                  </a:schemeClr>
                </a:solidFill>
              </a:rPr>
              <a:t>ceea</a:t>
            </a:r>
            <a:r>
              <a:rPr lang="en-US" dirty="0">
                <a:solidFill>
                  <a:schemeClr val="tx1">
                    <a:lumMod val="50000"/>
                    <a:lumOff val="50000"/>
                  </a:schemeClr>
                </a:solidFill>
              </a:rPr>
              <a:t> </a:t>
            </a:r>
            <a:r>
              <a:rPr lang="en-US" dirty="0" err="1">
                <a:solidFill>
                  <a:schemeClr val="tx1">
                    <a:lumMod val="50000"/>
                    <a:lumOff val="50000"/>
                  </a:schemeClr>
                </a:solidFill>
              </a:rPr>
              <a:t>ce</a:t>
            </a:r>
            <a:r>
              <a:rPr lang="en-US" dirty="0">
                <a:solidFill>
                  <a:schemeClr val="tx1">
                    <a:lumMod val="50000"/>
                    <a:lumOff val="50000"/>
                  </a:schemeClr>
                </a:solidFill>
              </a:rPr>
              <a:t> </a:t>
            </a:r>
            <a:r>
              <a:rPr lang="en-US" dirty="0" err="1">
                <a:solidFill>
                  <a:schemeClr val="tx1">
                    <a:lumMod val="50000"/>
                    <a:lumOff val="50000"/>
                  </a:schemeClr>
                </a:solidFill>
              </a:rPr>
              <a:t>îl</a:t>
            </a:r>
            <a:r>
              <a:rPr lang="en-US" dirty="0">
                <a:solidFill>
                  <a:schemeClr val="tx1">
                    <a:lumMod val="50000"/>
                    <a:lumOff val="50000"/>
                  </a:schemeClr>
                </a:solidFill>
              </a:rPr>
              <a:t> face </a:t>
            </a:r>
            <a:r>
              <a:rPr lang="en-US" dirty="0" err="1">
                <a:solidFill>
                  <a:schemeClr val="tx1">
                    <a:lumMod val="50000"/>
                    <a:lumOff val="50000"/>
                  </a:schemeClr>
                </a:solidFill>
              </a:rPr>
              <a:t>dificil</a:t>
            </a:r>
            <a:r>
              <a:rPr lang="en-US" dirty="0">
                <a:solidFill>
                  <a:schemeClr val="tx1">
                    <a:lumMod val="50000"/>
                    <a:lumOff val="50000"/>
                  </a:schemeClr>
                </a:solidFill>
              </a:rPr>
              <a:t> de </a:t>
            </a:r>
            <a:r>
              <a:rPr lang="en-US" dirty="0" err="1">
                <a:solidFill>
                  <a:schemeClr val="tx1">
                    <a:lumMod val="50000"/>
                    <a:lumOff val="50000"/>
                  </a:schemeClr>
                </a:solidFill>
              </a:rPr>
              <a:t>citit</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înțeles</a:t>
            </a:r>
            <a:r>
              <a:rPr lang="en-US" dirty="0">
                <a:solidFill>
                  <a:schemeClr val="tx1">
                    <a:lumMod val="50000"/>
                    <a:lumOff val="50000"/>
                  </a:schemeClr>
                </a:solidFill>
              </a:rPr>
              <a:t>.</a:t>
            </a:r>
          </a:p>
          <a:p>
            <a:pPr marL="0" indent="0">
              <a:buNone/>
            </a:pPr>
            <a:r>
              <a:rPr lang="en-US" dirty="0">
                <a:solidFill>
                  <a:schemeClr val="tx1">
                    <a:lumMod val="50000"/>
                    <a:lumOff val="50000"/>
                  </a:schemeClr>
                </a:solidFill>
              </a:rPr>
              <a:t>3. </a:t>
            </a:r>
            <a:r>
              <a:rPr lang="en-US" b="1" dirty="0" err="1">
                <a:solidFill>
                  <a:schemeClr val="tx1">
                    <a:lumMod val="50000"/>
                    <a:lumOff val="50000"/>
                  </a:schemeClr>
                </a:solidFill>
              </a:rPr>
              <a:t>Encodarea</a:t>
            </a:r>
            <a:r>
              <a:rPr lang="en-US" b="1" dirty="0">
                <a:solidFill>
                  <a:schemeClr val="tx1">
                    <a:lumMod val="50000"/>
                    <a:lumOff val="50000"/>
                  </a:schemeClr>
                </a:solidFill>
              </a:rPr>
              <a:t> </a:t>
            </a:r>
            <a:r>
              <a:rPr lang="en-US" b="1" dirty="0" err="1">
                <a:solidFill>
                  <a:schemeClr val="tx1">
                    <a:lumMod val="50000"/>
                    <a:lumOff val="50000"/>
                  </a:schemeClr>
                </a:solidFill>
              </a:rPr>
              <a:t>sau</a:t>
            </a:r>
            <a:r>
              <a:rPr lang="en-US" b="1" dirty="0">
                <a:solidFill>
                  <a:schemeClr val="tx1">
                    <a:lumMod val="50000"/>
                    <a:lumOff val="50000"/>
                  </a:schemeClr>
                </a:solidFill>
              </a:rPr>
              <a:t> </a:t>
            </a:r>
            <a:r>
              <a:rPr lang="en-US" b="1" dirty="0" err="1">
                <a:solidFill>
                  <a:schemeClr val="tx1">
                    <a:lumMod val="50000"/>
                    <a:lumOff val="50000"/>
                  </a:schemeClr>
                </a:solidFill>
              </a:rPr>
              <a:t>Criptarea</a:t>
            </a:r>
            <a:r>
              <a:rPr lang="en-US" b="1" dirty="0">
                <a:solidFill>
                  <a:schemeClr val="tx1">
                    <a:lumMod val="50000"/>
                    <a:lumOff val="50000"/>
                  </a:schemeClr>
                </a:solidFill>
              </a:rPr>
              <a:t> </a:t>
            </a:r>
            <a:r>
              <a:rPr lang="en-US" b="1" dirty="0" err="1">
                <a:solidFill>
                  <a:schemeClr val="tx1">
                    <a:lumMod val="50000"/>
                    <a:lumOff val="50000"/>
                  </a:schemeClr>
                </a:solidFill>
              </a:rPr>
              <a:t>Datelor</a:t>
            </a:r>
            <a:r>
              <a:rPr lang="en-US" b="1" dirty="0">
                <a:solidFill>
                  <a:schemeClr val="tx1">
                    <a:lumMod val="50000"/>
                    <a:lumOff val="50000"/>
                  </a:schemeClr>
                </a:solidFill>
              </a:rPr>
              <a:t> </a:t>
            </a:r>
            <a:r>
              <a:rPr lang="en-US" b="1" dirty="0" err="1">
                <a:solidFill>
                  <a:schemeClr val="tx1">
                    <a:lumMod val="50000"/>
                    <a:lumOff val="50000"/>
                  </a:schemeClr>
                </a:solidFill>
              </a:rPr>
              <a:t>și</a:t>
            </a:r>
            <a:r>
              <a:rPr lang="en-US" b="1" dirty="0">
                <a:solidFill>
                  <a:schemeClr val="tx1">
                    <a:lumMod val="50000"/>
                    <a:lumOff val="50000"/>
                  </a:schemeClr>
                </a:solidFill>
              </a:rPr>
              <a:t> </a:t>
            </a:r>
            <a:r>
              <a:rPr lang="en-US" b="1" dirty="0" err="1">
                <a:solidFill>
                  <a:schemeClr val="tx1">
                    <a:lumMod val="50000"/>
                    <a:lumOff val="50000"/>
                  </a:schemeClr>
                </a:solidFill>
              </a:rPr>
              <a:t>Șirurilor</a:t>
            </a:r>
            <a:endParaRPr lang="en-US" b="1" dirty="0">
              <a:solidFill>
                <a:schemeClr val="tx1">
                  <a:lumMod val="50000"/>
                  <a:lumOff val="50000"/>
                </a:schemeClr>
              </a:solidFill>
            </a:endParaRPr>
          </a:p>
          <a:p>
            <a:pPr marL="0" indent="0">
              <a:buNone/>
            </a:pPr>
            <a:r>
              <a:rPr lang="en-US" dirty="0" err="1">
                <a:solidFill>
                  <a:schemeClr val="tx1">
                    <a:lumMod val="50000"/>
                    <a:lumOff val="50000"/>
                  </a:schemeClr>
                </a:solidFill>
              </a:rPr>
              <a:t>Codul</a:t>
            </a:r>
            <a:r>
              <a:rPr lang="en-US" dirty="0">
                <a:solidFill>
                  <a:schemeClr val="tx1">
                    <a:lumMod val="50000"/>
                    <a:lumOff val="50000"/>
                  </a:schemeClr>
                </a:solidFill>
              </a:rPr>
              <a:t> </a:t>
            </a:r>
            <a:r>
              <a:rPr lang="en-US" dirty="0" err="1">
                <a:solidFill>
                  <a:schemeClr val="tx1">
                    <a:lumMod val="50000"/>
                    <a:lumOff val="50000"/>
                  </a:schemeClr>
                </a:solidFill>
              </a:rPr>
              <a:t>ofuscat</a:t>
            </a:r>
            <a:r>
              <a:rPr lang="en-US" dirty="0">
                <a:solidFill>
                  <a:schemeClr val="tx1">
                    <a:lumMod val="50000"/>
                    <a:lumOff val="50000"/>
                  </a:schemeClr>
                </a:solidFill>
              </a:rPr>
              <a:t> </a:t>
            </a:r>
            <a:r>
              <a:rPr lang="en-US" dirty="0" err="1">
                <a:solidFill>
                  <a:schemeClr val="tx1">
                    <a:lumMod val="50000"/>
                    <a:lumOff val="50000"/>
                  </a:schemeClr>
                </a:solidFill>
              </a:rPr>
              <a:t>poate</a:t>
            </a:r>
            <a:r>
              <a:rPr lang="en-US" dirty="0">
                <a:solidFill>
                  <a:schemeClr val="tx1">
                    <a:lumMod val="50000"/>
                    <a:lumOff val="50000"/>
                  </a:schemeClr>
                </a:solidFill>
              </a:rPr>
              <a:t> include </a:t>
            </a:r>
            <a:r>
              <a:rPr lang="en-US" dirty="0" err="1">
                <a:solidFill>
                  <a:schemeClr val="tx1">
                    <a:lumMod val="50000"/>
                    <a:lumOff val="50000"/>
                  </a:schemeClr>
                </a:solidFill>
              </a:rPr>
              <a:t>șiruri</a:t>
            </a:r>
            <a:r>
              <a:rPr lang="en-US" dirty="0">
                <a:solidFill>
                  <a:schemeClr val="tx1">
                    <a:lumMod val="50000"/>
                    <a:lumOff val="50000"/>
                  </a:schemeClr>
                </a:solidFill>
              </a:rPr>
              <a:t> de </a:t>
            </a:r>
            <a:r>
              <a:rPr lang="en-US" dirty="0" err="1">
                <a:solidFill>
                  <a:schemeClr val="tx1">
                    <a:lumMod val="50000"/>
                    <a:lumOff val="50000"/>
                  </a:schemeClr>
                </a:solidFill>
              </a:rPr>
              <a:t>caractere</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date </a:t>
            </a:r>
            <a:r>
              <a:rPr lang="en-US" dirty="0" err="1">
                <a:solidFill>
                  <a:schemeClr val="tx1">
                    <a:lumMod val="50000"/>
                    <a:lumOff val="50000"/>
                  </a:schemeClr>
                </a:solidFill>
              </a:rPr>
              <a:t>encodate</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err="1">
                <a:solidFill>
                  <a:schemeClr val="tx1">
                    <a:lumMod val="50000"/>
                    <a:lumOff val="50000"/>
                  </a:schemeClr>
                </a:solidFill>
              </a:rPr>
              <a:t>criptate</a:t>
            </a:r>
            <a:r>
              <a:rPr lang="en-US" dirty="0">
                <a:solidFill>
                  <a:schemeClr val="tx1">
                    <a:lumMod val="50000"/>
                    <a:lumOff val="50000"/>
                  </a:schemeClr>
                </a:solidFill>
              </a:rPr>
              <a:t> care sunt </a:t>
            </a:r>
            <a:r>
              <a:rPr lang="en-US" dirty="0" err="1">
                <a:solidFill>
                  <a:schemeClr val="tx1">
                    <a:lumMod val="50000"/>
                    <a:lumOff val="50000"/>
                  </a:schemeClr>
                </a:solidFill>
              </a:rPr>
              <a:t>decodate</a:t>
            </a:r>
            <a:r>
              <a:rPr lang="en-US" dirty="0">
                <a:solidFill>
                  <a:schemeClr val="tx1">
                    <a:lumMod val="50000"/>
                    <a:lumOff val="50000"/>
                  </a:schemeClr>
                </a:solidFill>
              </a:rPr>
              <a:t> la runtime, </a:t>
            </a:r>
            <a:r>
              <a:rPr lang="en-US" dirty="0" err="1">
                <a:solidFill>
                  <a:schemeClr val="tx1">
                    <a:lumMod val="50000"/>
                    <a:lumOff val="50000"/>
                  </a:schemeClr>
                </a:solidFill>
              </a:rPr>
              <a:t>făcând</a:t>
            </a:r>
            <a:r>
              <a:rPr lang="en-US" dirty="0">
                <a:solidFill>
                  <a:schemeClr val="tx1">
                    <a:lumMod val="50000"/>
                    <a:lumOff val="50000"/>
                  </a:schemeClr>
                </a:solidFill>
              </a:rPr>
              <a:t> </a:t>
            </a:r>
            <a:r>
              <a:rPr lang="en-US" dirty="0" err="1">
                <a:solidFill>
                  <a:schemeClr val="tx1">
                    <a:lumMod val="50000"/>
                    <a:lumOff val="50000"/>
                  </a:schemeClr>
                </a:solidFill>
              </a:rPr>
              <a:t>analiza</a:t>
            </a:r>
            <a:r>
              <a:rPr lang="en-US" dirty="0">
                <a:solidFill>
                  <a:schemeClr val="tx1">
                    <a:lumMod val="50000"/>
                    <a:lumOff val="50000"/>
                  </a:schemeClr>
                </a:solidFill>
              </a:rPr>
              <a:t> </a:t>
            </a:r>
            <a:r>
              <a:rPr lang="en-US" dirty="0" err="1">
                <a:solidFill>
                  <a:schemeClr val="tx1">
                    <a:lumMod val="50000"/>
                    <a:lumOff val="50000"/>
                  </a:schemeClr>
                </a:solidFill>
              </a:rPr>
              <a:t>statică</a:t>
            </a:r>
            <a:r>
              <a:rPr lang="en-US" dirty="0">
                <a:solidFill>
                  <a:schemeClr val="tx1">
                    <a:lumMod val="50000"/>
                    <a:lumOff val="50000"/>
                  </a:schemeClr>
                </a:solidFill>
              </a:rPr>
              <a:t> a </a:t>
            </a:r>
            <a:r>
              <a:rPr lang="en-US" dirty="0" err="1">
                <a:solidFill>
                  <a:schemeClr val="tx1">
                    <a:lumMod val="50000"/>
                    <a:lumOff val="50000"/>
                  </a:schemeClr>
                </a:solidFill>
              </a:rPr>
              <a:t>codului</a:t>
            </a:r>
            <a:r>
              <a:rPr lang="en-US" dirty="0">
                <a:solidFill>
                  <a:schemeClr val="tx1">
                    <a:lumMod val="50000"/>
                    <a:lumOff val="50000"/>
                  </a:schemeClr>
                </a:solidFill>
              </a:rPr>
              <a:t> </a:t>
            </a:r>
            <a:r>
              <a:rPr lang="en-US" dirty="0" err="1">
                <a:solidFill>
                  <a:schemeClr val="tx1">
                    <a:lumMod val="50000"/>
                    <a:lumOff val="50000"/>
                  </a:schemeClr>
                </a:solidFill>
              </a:rPr>
              <a:t>dificilă</a:t>
            </a:r>
            <a:r>
              <a:rPr lang="en-US" dirty="0">
                <a:solidFill>
                  <a:schemeClr val="tx1">
                    <a:lumMod val="50000"/>
                    <a:lumOff val="50000"/>
                  </a:schemeClr>
                </a:solidFill>
              </a:rPr>
              <a:t>.</a:t>
            </a:r>
          </a:p>
          <a:p>
            <a:pPr marL="0" indent="0">
              <a:buNone/>
            </a:pPr>
            <a:r>
              <a:rPr lang="en-US" dirty="0">
                <a:solidFill>
                  <a:schemeClr val="tx1">
                    <a:lumMod val="50000"/>
                    <a:lumOff val="50000"/>
                  </a:schemeClr>
                </a:solidFill>
              </a:rPr>
              <a:t>4. </a:t>
            </a:r>
            <a:r>
              <a:rPr lang="en-US" b="1" dirty="0" err="1">
                <a:solidFill>
                  <a:schemeClr val="tx1">
                    <a:lumMod val="50000"/>
                    <a:lumOff val="50000"/>
                  </a:schemeClr>
                </a:solidFill>
              </a:rPr>
              <a:t>Folosirea</a:t>
            </a:r>
            <a:r>
              <a:rPr lang="en-US" b="1" dirty="0">
                <a:solidFill>
                  <a:schemeClr val="tx1">
                    <a:lumMod val="50000"/>
                    <a:lumOff val="50000"/>
                  </a:schemeClr>
                </a:solidFill>
              </a:rPr>
              <a:t> de </a:t>
            </a:r>
            <a:r>
              <a:rPr lang="en-US" b="1" dirty="0" err="1">
                <a:solidFill>
                  <a:schemeClr val="tx1">
                    <a:lumMod val="50000"/>
                    <a:lumOff val="50000"/>
                  </a:schemeClr>
                </a:solidFill>
              </a:rPr>
              <a:t>Tehnici</a:t>
            </a:r>
            <a:r>
              <a:rPr lang="en-US" b="1" dirty="0">
                <a:solidFill>
                  <a:schemeClr val="tx1">
                    <a:lumMod val="50000"/>
                    <a:lumOff val="50000"/>
                  </a:schemeClr>
                </a:solidFill>
              </a:rPr>
              <a:t> </a:t>
            </a:r>
            <a:r>
              <a:rPr lang="en-US" b="1" dirty="0" err="1">
                <a:solidFill>
                  <a:schemeClr val="tx1">
                    <a:lumMod val="50000"/>
                    <a:lumOff val="50000"/>
                  </a:schemeClr>
                </a:solidFill>
              </a:rPr>
              <a:t>Avansate</a:t>
            </a:r>
            <a:endParaRPr lang="en-US" b="1" dirty="0">
              <a:solidFill>
                <a:schemeClr val="tx1">
                  <a:lumMod val="50000"/>
                  <a:lumOff val="50000"/>
                </a:schemeClr>
              </a:solidFill>
            </a:endParaRPr>
          </a:p>
          <a:p>
            <a:pPr marL="0" indent="0">
              <a:buNone/>
            </a:pPr>
            <a:r>
              <a:rPr lang="en-US" dirty="0" err="1">
                <a:solidFill>
                  <a:schemeClr val="tx1">
                    <a:lumMod val="50000"/>
                    <a:lumOff val="50000"/>
                  </a:schemeClr>
                </a:solidFill>
              </a:rPr>
              <a:t>Tehnici</a:t>
            </a:r>
            <a:r>
              <a:rPr lang="en-US" dirty="0">
                <a:solidFill>
                  <a:schemeClr val="tx1">
                    <a:lumMod val="50000"/>
                    <a:lumOff val="50000"/>
                  </a:schemeClr>
                </a:solidFill>
              </a:rPr>
              <a:t> cum </a:t>
            </a:r>
            <a:r>
              <a:rPr lang="en-US" dirty="0" err="1">
                <a:solidFill>
                  <a:schemeClr val="tx1">
                    <a:lumMod val="50000"/>
                    <a:lumOff val="50000"/>
                  </a:schemeClr>
                </a:solidFill>
              </a:rPr>
              <a:t>ar</a:t>
            </a:r>
            <a:r>
              <a:rPr lang="en-US" dirty="0">
                <a:solidFill>
                  <a:schemeClr val="tx1">
                    <a:lumMod val="50000"/>
                    <a:lumOff val="50000"/>
                  </a:schemeClr>
                </a:solidFill>
              </a:rPr>
              <a:t> fi </a:t>
            </a:r>
            <a:r>
              <a:rPr lang="en-US" dirty="0" err="1">
                <a:solidFill>
                  <a:schemeClr val="tx1">
                    <a:lumMod val="50000"/>
                    <a:lumOff val="50000"/>
                  </a:schemeClr>
                </a:solidFill>
              </a:rPr>
              <a:t>metaprogramarea</a:t>
            </a:r>
            <a:r>
              <a:rPr lang="en-US" dirty="0">
                <a:solidFill>
                  <a:schemeClr val="tx1">
                    <a:lumMod val="50000"/>
                    <a:lumOff val="50000"/>
                  </a:schemeClr>
                </a:solidFill>
              </a:rPr>
              <a:t>, </a:t>
            </a:r>
            <a:r>
              <a:rPr lang="en-US" dirty="0" err="1">
                <a:solidFill>
                  <a:schemeClr val="tx1">
                    <a:lumMod val="50000"/>
                    <a:lumOff val="50000"/>
                  </a:schemeClr>
                </a:solidFill>
              </a:rPr>
              <a:t>reflexia</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err="1">
                <a:solidFill>
                  <a:schemeClr val="tx1">
                    <a:lumMod val="50000"/>
                    <a:lumOff val="50000"/>
                  </a:schemeClr>
                </a:solidFill>
              </a:rPr>
              <a:t>injecția</a:t>
            </a:r>
            <a:r>
              <a:rPr lang="en-US" dirty="0">
                <a:solidFill>
                  <a:schemeClr val="tx1">
                    <a:lumMod val="50000"/>
                    <a:lumOff val="50000"/>
                  </a:schemeClr>
                </a:solidFill>
              </a:rPr>
              <a:t> de cod sunt </a:t>
            </a:r>
            <a:r>
              <a:rPr lang="en-US" dirty="0" err="1">
                <a:solidFill>
                  <a:schemeClr val="tx1">
                    <a:lumMod val="50000"/>
                    <a:lumOff val="50000"/>
                  </a:schemeClr>
                </a:solidFill>
              </a:rPr>
              <a:t>uneori</a:t>
            </a:r>
            <a:r>
              <a:rPr lang="en-US" dirty="0">
                <a:solidFill>
                  <a:schemeClr val="tx1">
                    <a:lumMod val="50000"/>
                    <a:lumOff val="50000"/>
                  </a:schemeClr>
                </a:solidFill>
              </a:rPr>
              <a:t> </a:t>
            </a:r>
            <a:r>
              <a:rPr lang="en-US" dirty="0" err="1">
                <a:solidFill>
                  <a:schemeClr val="tx1">
                    <a:lumMod val="50000"/>
                    <a:lumOff val="50000"/>
                  </a:schemeClr>
                </a:solidFill>
              </a:rPr>
              <a:t>folosite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codul</a:t>
            </a:r>
            <a:r>
              <a:rPr lang="en-US" dirty="0">
                <a:solidFill>
                  <a:schemeClr val="tx1">
                    <a:lumMod val="50000"/>
                    <a:lumOff val="50000"/>
                  </a:schemeClr>
                </a:solidFill>
              </a:rPr>
              <a:t> </a:t>
            </a:r>
            <a:r>
              <a:rPr lang="en-US" dirty="0" err="1">
                <a:solidFill>
                  <a:schemeClr val="tx1">
                    <a:lumMod val="50000"/>
                    <a:lumOff val="50000"/>
                  </a:schemeClr>
                </a:solidFill>
              </a:rPr>
              <a:t>ofuscat</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executa</a:t>
            </a:r>
            <a:r>
              <a:rPr lang="en-US" dirty="0">
                <a:solidFill>
                  <a:schemeClr val="tx1">
                    <a:lumMod val="50000"/>
                    <a:lumOff val="50000"/>
                  </a:schemeClr>
                </a:solidFill>
              </a:rPr>
              <a:t> </a:t>
            </a:r>
            <a:r>
              <a:rPr lang="en-US" dirty="0" err="1">
                <a:solidFill>
                  <a:schemeClr val="tx1">
                    <a:lumMod val="50000"/>
                    <a:lumOff val="50000"/>
                  </a:schemeClr>
                </a:solidFill>
              </a:rPr>
              <a:t>dinamic</a:t>
            </a:r>
            <a:r>
              <a:rPr lang="en-US" dirty="0">
                <a:solidFill>
                  <a:schemeClr val="tx1">
                    <a:lumMod val="50000"/>
                    <a:lumOff val="50000"/>
                  </a:schemeClr>
                </a:solidFill>
              </a:rPr>
              <a:t> </a:t>
            </a:r>
            <a:r>
              <a:rPr lang="en-US" dirty="0" err="1">
                <a:solidFill>
                  <a:schemeClr val="tx1">
                    <a:lumMod val="50000"/>
                    <a:lumOff val="50000"/>
                  </a:schemeClr>
                </a:solidFill>
              </a:rPr>
              <a:t>părți</a:t>
            </a:r>
            <a:r>
              <a:rPr lang="en-US" dirty="0">
                <a:solidFill>
                  <a:schemeClr val="tx1">
                    <a:lumMod val="50000"/>
                    <a:lumOff val="50000"/>
                  </a:schemeClr>
                </a:solidFill>
              </a:rPr>
              <a:t> de cod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modifica</a:t>
            </a:r>
            <a:r>
              <a:rPr lang="en-US" dirty="0">
                <a:solidFill>
                  <a:schemeClr val="tx1">
                    <a:lumMod val="50000"/>
                    <a:lumOff val="50000"/>
                  </a:schemeClr>
                </a:solidFill>
              </a:rPr>
              <a:t> </a:t>
            </a:r>
            <a:r>
              <a:rPr lang="en-US" dirty="0" err="1">
                <a:solidFill>
                  <a:schemeClr val="tx1">
                    <a:lumMod val="50000"/>
                    <a:lumOff val="50000"/>
                  </a:schemeClr>
                </a:solidFill>
              </a:rPr>
              <a:t>comportamentul</a:t>
            </a:r>
            <a:r>
              <a:rPr lang="en-US" dirty="0">
                <a:solidFill>
                  <a:schemeClr val="tx1">
                    <a:lumMod val="50000"/>
                    <a:lumOff val="50000"/>
                  </a:schemeClr>
                </a:solidFill>
              </a:rPr>
              <a:t> </a:t>
            </a:r>
            <a:r>
              <a:rPr lang="en-US" dirty="0" err="1">
                <a:solidFill>
                  <a:schemeClr val="tx1">
                    <a:lumMod val="50000"/>
                    <a:lumOff val="50000"/>
                  </a:schemeClr>
                </a:solidFill>
              </a:rPr>
              <a:t>programului</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moduri</a:t>
            </a:r>
            <a:r>
              <a:rPr lang="en-US" dirty="0">
                <a:solidFill>
                  <a:schemeClr val="tx1">
                    <a:lumMod val="50000"/>
                    <a:lumOff val="50000"/>
                  </a:schemeClr>
                </a:solidFill>
              </a:rPr>
              <a:t> </a:t>
            </a:r>
            <a:r>
              <a:rPr lang="en-US" dirty="0" err="1">
                <a:solidFill>
                  <a:schemeClr val="tx1">
                    <a:lumMod val="50000"/>
                    <a:lumOff val="50000"/>
                  </a:schemeClr>
                </a:solidFill>
              </a:rPr>
              <a:t>neașteptate</a:t>
            </a:r>
            <a:r>
              <a:rPr lang="en-US" dirty="0">
                <a:solidFill>
                  <a:schemeClr val="tx1">
                    <a:lumMod val="50000"/>
                    <a:lumOff val="50000"/>
                  </a:schemeClr>
                </a:solidFill>
              </a:rPr>
              <a:t>.</a:t>
            </a:r>
          </a:p>
          <a:p>
            <a:pPr marL="0" indent="0">
              <a:buNone/>
            </a:pPr>
            <a:r>
              <a:rPr lang="en-US" dirty="0">
                <a:solidFill>
                  <a:schemeClr val="tx1">
                    <a:lumMod val="50000"/>
                    <a:lumOff val="50000"/>
                  </a:schemeClr>
                </a:solidFill>
              </a:rPr>
              <a:t>5. </a:t>
            </a:r>
            <a:r>
              <a:rPr lang="en-US" b="1" dirty="0" err="1">
                <a:solidFill>
                  <a:schemeClr val="tx1">
                    <a:lumMod val="50000"/>
                    <a:lumOff val="50000"/>
                  </a:schemeClr>
                </a:solidFill>
              </a:rPr>
              <a:t>Prezența</a:t>
            </a:r>
            <a:r>
              <a:rPr lang="en-US" b="1" dirty="0">
                <a:solidFill>
                  <a:schemeClr val="tx1">
                    <a:lumMod val="50000"/>
                    <a:lumOff val="50000"/>
                  </a:schemeClr>
                </a:solidFill>
              </a:rPr>
              <a:t> </a:t>
            </a:r>
            <a:r>
              <a:rPr lang="en-US" b="1" dirty="0" err="1">
                <a:solidFill>
                  <a:schemeClr val="tx1">
                    <a:lumMod val="50000"/>
                    <a:lumOff val="50000"/>
                  </a:schemeClr>
                </a:solidFill>
              </a:rPr>
              <a:t>Codului</a:t>
            </a:r>
            <a:r>
              <a:rPr lang="en-US" b="1" dirty="0">
                <a:solidFill>
                  <a:schemeClr val="tx1">
                    <a:lumMod val="50000"/>
                    <a:lumOff val="50000"/>
                  </a:schemeClr>
                </a:solidFill>
              </a:rPr>
              <a:t> care </a:t>
            </a:r>
            <a:r>
              <a:rPr lang="en-US" b="1" dirty="0" err="1">
                <a:solidFill>
                  <a:schemeClr val="tx1">
                    <a:lumMod val="50000"/>
                    <a:lumOff val="50000"/>
                  </a:schemeClr>
                </a:solidFill>
              </a:rPr>
              <a:t>Împiedică</a:t>
            </a:r>
            <a:r>
              <a:rPr lang="en-US" b="1" dirty="0">
                <a:solidFill>
                  <a:schemeClr val="tx1">
                    <a:lumMod val="50000"/>
                    <a:lumOff val="50000"/>
                  </a:schemeClr>
                </a:solidFill>
              </a:rPr>
              <a:t> </a:t>
            </a:r>
            <a:r>
              <a:rPr lang="en-US" b="1" dirty="0" err="1">
                <a:solidFill>
                  <a:schemeClr val="tx1">
                    <a:lumMod val="50000"/>
                    <a:lumOff val="50000"/>
                  </a:schemeClr>
                </a:solidFill>
              </a:rPr>
              <a:t>Decompilarea</a:t>
            </a:r>
            <a:r>
              <a:rPr lang="en-US" b="1" dirty="0">
                <a:solidFill>
                  <a:schemeClr val="tx1">
                    <a:lumMod val="50000"/>
                    <a:lumOff val="50000"/>
                  </a:schemeClr>
                </a:solidFill>
              </a:rPr>
              <a:t> </a:t>
            </a:r>
            <a:r>
              <a:rPr lang="en-US" b="1" dirty="0" err="1">
                <a:solidFill>
                  <a:schemeClr val="tx1">
                    <a:lumMod val="50000"/>
                    <a:lumOff val="50000"/>
                  </a:schemeClr>
                </a:solidFill>
              </a:rPr>
              <a:t>sau</a:t>
            </a:r>
            <a:r>
              <a:rPr lang="en-US" b="1" dirty="0">
                <a:solidFill>
                  <a:schemeClr val="tx1">
                    <a:lumMod val="50000"/>
                    <a:lumOff val="50000"/>
                  </a:schemeClr>
                </a:solidFill>
              </a:rPr>
              <a:t> Analiza</a:t>
            </a:r>
          </a:p>
          <a:p>
            <a:pPr marL="0" indent="0">
              <a:buNone/>
            </a:pPr>
            <a:r>
              <a:rPr lang="en-US" dirty="0" err="1">
                <a:solidFill>
                  <a:schemeClr val="tx1">
                    <a:lumMod val="50000"/>
                    <a:lumOff val="50000"/>
                  </a:schemeClr>
                </a:solidFill>
              </a:rPr>
              <a:t>Codul</a:t>
            </a:r>
            <a:r>
              <a:rPr lang="en-US" dirty="0">
                <a:solidFill>
                  <a:schemeClr val="tx1">
                    <a:lumMod val="50000"/>
                    <a:lumOff val="50000"/>
                  </a:schemeClr>
                </a:solidFill>
              </a:rPr>
              <a:t> </a:t>
            </a:r>
            <a:r>
              <a:rPr lang="en-US" dirty="0" err="1">
                <a:solidFill>
                  <a:schemeClr val="tx1">
                    <a:lumMod val="50000"/>
                    <a:lumOff val="50000"/>
                  </a:schemeClr>
                </a:solidFill>
              </a:rPr>
              <a:t>ofuscat</a:t>
            </a:r>
            <a:r>
              <a:rPr lang="en-US" dirty="0">
                <a:solidFill>
                  <a:schemeClr val="tx1">
                    <a:lumMod val="50000"/>
                    <a:lumOff val="50000"/>
                  </a:schemeClr>
                </a:solidFill>
              </a:rPr>
              <a:t> </a:t>
            </a:r>
            <a:r>
              <a:rPr lang="en-US" dirty="0" err="1">
                <a:solidFill>
                  <a:schemeClr val="tx1">
                    <a:lumMod val="50000"/>
                    <a:lumOff val="50000"/>
                  </a:schemeClr>
                </a:solidFill>
              </a:rPr>
              <a:t>poate</a:t>
            </a:r>
            <a:r>
              <a:rPr lang="en-US" dirty="0">
                <a:solidFill>
                  <a:schemeClr val="tx1">
                    <a:lumMod val="50000"/>
                    <a:lumOff val="50000"/>
                  </a:schemeClr>
                </a:solidFill>
              </a:rPr>
              <a:t> </a:t>
            </a:r>
            <a:r>
              <a:rPr lang="en-US" dirty="0" err="1">
                <a:solidFill>
                  <a:schemeClr val="tx1">
                    <a:lumMod val="50000"/>
                    <a:lumOff val="50000"/>
                  </a:schemeClr>
                </a:solidFill>
              </a:rPr>
              <a:t>conține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mecanisme</a:t>
            </a:r>
            <a:r>
              <a:rPr lang="en-US" dirty="0">
                <a:solidFill>
                  <a:schemeClr val="tx1">
                    <a:lumMod val="50000"/>
                    <a:lumOff val="50000"/>
                  </a:schemeClr>
                </a:solidFill>
              </a:rPr>
              <a:t> </a:t>
            </a:r>
            <a:r>
              <a:rPr lang="en-US" dirty="0" err="1">
                <a:solidFill>
                  <a:schemeClr val="tx1">
                    <a:lumMod val="50000"/>
                    <a:lumOff val="50000"/>
                  </a:schemeClr>
                </a:solidFill>
              </a:rPr>
              <a:t>proiectate</a:t>
            </a:r>
            <a:r>
              <a:rPr lang="en-US" dirty="0">
                <a:solidFill>
                  <a:schemeClr val="tx1">
                    <a:lumMod val="50000"/>
                    <a:lumOff val="50000"/>
                  </a:schemeClr>
                </a:solidFill>
              </a:rPr>
              <a:t>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împiedice</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îngreuneze</a:t>
            </a:r>
            <a:r>
              <a:rPr lang="en-US" dirty="0">
                <a:solidFill>
                  <a:schemeClr val="tx1">
                    <a:lumMod val="50000"/>
                    <a:lumOff val="50000"/>
                  </a:schemeClr>
                </a:solidFill>
              </a:rPr>
              <a:t> </a:t>
            </a:r>
            <a:r>
              <a:rPr lang="en-US" dirty="0" err="1">
                <a:solidFill>
                  <a:schemeClr val="tx1">
                    <a:lumMod val="50000"/>
                    <a:lumOff val="50000"/>
                  </a:schemeClr>
                </a:solidFill>
              </a:rPr>
              <a:t>decompilarea</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err="1">
                <a:solidFill>
                  <a:schemeClr val="tx1">
                    <a:lumMod val="50000"/>
                    <a:lumOff val="50000"/>
                  </a:schemeClr>
                </a:solidFill>
              </a:rPr>
              <a:t>analiza</a:t>
            </a:r>
            <a:r>
              <a:rPr lang="en-US" dirty="0">
                <a:solidFill>
                  <a:schemeClr val="tx1">
                    <a:lumMod val="50000"/>
                    <a:lumOff val="50000"/>
                  </a:schemeClr>
                </a:solidFill>
              </a:rPr>
              <a:t> </a:t>
            </a:r>
            <a:r>
              <a:rPr lang="en-US" dirty="0" err="1">
                <a:solidFill>
                  <a:schemeClr val="tx1">
                    <a:lumMod val="50000"/>
                    <a:lumOff val="50000"/>
                  </a:schemeClr>
                </a:solidFill>
              </a:rPr>
              <a:t>statică</a:t>
            </a:r>
            <a:r>
              <a:rPr lang="en-US" dirty="0">
                <a:solidFill>
                  <a:schemeClr val="tx1">
                    <a:lumMod val="50000"/>
                    <a:lumOff val="50000"/>
                  </a:schemeClr>
                </a:solidFill>
              </a:rPr>
              <a:t>, cum </a:t>
            </a:r>
            <a:r>
              <a:rPr lang="en-US" dirty="0" err="1">
                <a:solidFill>
                  <a:schemeClr val="tx1">
                    <a:lumMod val="50000"/>
                    <a:lumOff val="50000"/>
                  </a:schemeClr>
                </a:solidFill>
              </a:rPr>
              <a:t>ar</a:t>
            </a:r>
            <a:r>
              <a:rPr lang="en-US" dirty="0">
                <a:solidFill>
                  <a:schemeClr val="tx1">
                    <a:lumMod val="50000"/>
                    <a:lumOff val="50000"/>
                  </a:schemeClr>
                </a:solidFill>
              </a:rPr>
              <a:t> fi </a:t>
            </a:r>
            <a:r>
              <a:rPr lang="en-US" dirty="0" err="1">
                <a:solidFill>
                  <a:schemeClr val="tx1">
                    <a:lumMod val="50000"/>
                    <a:lumOff val="50000"/>
                  </a:schemeClr>
                </a:solidFill>
              </a:rPr>
              <a:t>verificări</a:t>
            </a:r>
            <a:r>
              <a:rPr lang="en-US" dirty="0">
                <a:solidFill>
                  <a:schemeClr val="tx1">
                    <a:lumMod val="50000"/>
                    <a:lumOff val="50000"/>
                  </a:schemeClr>
                </a:solidFill>
              </a:rPr>
              <a:t> ale </a:t>
            </a:r>
            <a:r>
              <a:rPr lang="en-US" dirty="0" err="1">
                <a:solidFill>
                  <a:schemeClr val="tx1">
                    <a:lumMod val="50000"/>
                    <a:lumOff val="50000"/>
                  </a:schemeClr>
                </a:solidFill>
              </a:rPr>
              <a:t>mediului</a:t>
            </a:r>
            <a:r>
              <a:rPr lang="en-US" dirty="0">
                <a:solidFill>
                  <a:schemeClr val="tx1">
                    <a:lumMod val="50000"/>
                    <a:lumOff val="50000"/>
                  </a:schemeClr>
                </a:solidFill>
              </a:rPr>
              <a:t> de </a:t>
            </a:r>
            <a:r>
              <a:rPr lang="en-US" dirty="0" err="1">
                <a:solidFill>
                  <a:schemeClr val="tx1">
                    <a:lumMod val="50000"/>
                    <a:lumOff val="50000"/>
                  </a:schemeClr>
                </a:solidFill>
              </a:rPr>
              <a:t>execuție</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err="1">
                <a:solidFill>
                  <a:schemeClr val="tx1">
                    <a:lumMod val="50000"/>
                    <a:lumOff val="50000"/>
                  </a:schemeClr>
                </a:solidFill>
              </a:rPr>
              <a:t>autodistrugerea</a:t>
            </a:r>
            <a:r>
              <a:rPr lang="en-US" dirty="0">
                <a:solidFill>
                  <a:schemeClr val="tx1">
                    <a:lumMod val="50000"/>
                    <a:lumOff val="50000"/>
                  </a:schemeClr>
                </a:solidFill>
              </a:rPr>
              <a:t> </a:t>
            </a:r>
            <a:r>
              <a:rPr lang="en-US" dirty="0" err="1">
                <a:solidFill>
                  <a:schemeClr val="tx1">
                    <a:lumMod val="50000"/>
                    <a:lumOff val="50000"/>
                  </a:schemeClr>
                </a:solidFill>
              </a:rPr>
              <a:t>codului</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anumite</a:t>
            </a:r>
            <a:r>
              <a:rPr lang="en-US" dirty="0">
                <a:solidFill>
                  <a:schemeClr val="tx1">
                    <a:lumMod val="50000"/>
                    <a:lumOff val="50000"/>
                  </a:schemeClr>
                </a:solidFill>
              </a:rPr>
              <a:t> </a:t>
            </a:r>
            <a:r>
              <a:rPr lang="en-US" dirty="0" err="1">
                <a:solidFill>
                  <a:schemeClr val="tx1">
                    <a:lumMod val="50000"/>
                    <a:lumOff val="50000"/>
                  </a:schemeClr>
                </a:solidFill>
              </a:rPr>
              <a:t>condiții</a:t>
            </a:r>
            <a:r>
              <a:rPr lang="en-US" dirty="0">
                <a:solidFill>
                  <a:schemeClr val="tx1">
                    <a:lumMod val="50000"/>
                    <a:lumOff val="50000"/>
                  </a:schemeClr>
                </a:solidFill>
              </a:rPr>
              <a:t>.</a:t>
            </a:r>
          </a:p>
        </p:txBody>
      </p:sp>
      <p:sp>
        <p:nvSpPr>
          <p:cNvPr id="6" name="Rectangle 5"/>
          <p:cNvSpPr/>
          <p:nvPr/>
        </p:nvSpPr>
        <p:spPr>
          <a:xfrm>
            <a:off x="7228703" y="793557"/>
            <a:ext cx="4382105" cy="830997"/>
          </a:xfrm>
          <a:prstGeom prst="rect">
            <a:avLst/>
          </a:prstGeom>
        </p:spPr>
        <p:txBody>
          <a:bodyPr wrap="square">
            <a:spAutoFit/>
          </a:bodyPr>
          <a:lstStyle/>
          <a:p>
            <a:r>
              <a:rPr lang="en-US" sz="1200" u="sng" dirty="0" err="1">
                <a:solidFill>
                  <a:schemeClr val="bg1"/>
                </a:solidFill>
              </a:rPr>
              <a:t>Ofuscarea</a:t>
            </a:r>
            <a:r>
              <a:rPr lang="en-US" sz="1200" dirty="0">
                <a:solidFill>
                  <a:schemeClr val="bg1"/>
                </a:solidFill>
              </a:rPr>
              <a:t> este </a:t>
            </a:r>
            <a:r>
              <a:rPr lang="en-US" sz="1200" dirty="0" err="1">
                <a:solidFill>
                  <a:schemeClr val="bg1"/>
                </a:solidFill>
              </a:rPr>
              <a:t>procesul</a:t>
            </a:r>
            <a:r>
              <a:rPr lang="en-US" sz="1200" dirty="0">
                <a:solidFill>
                  <a:schemeClr val="bg1"/>
                </a:solidFill>
              </a:rPr>
              <a:t> de </a:t>
            </a:r>
            <a:r>
              <a:rPr lang="en-US" sz="1200" dirty="0" err="1">
                <a:solidFill>
                  <a:schemeClr val="bg1"/>
                </a:solidFill>
              </a:rPr>
              <a:t>transformare</a:t>
            </a:r>
            <a:r>
              <a:rPr lang="en-US" sz="1200" dirty="0">
                <a:solidFill>
                  <a:schemeClr val="bg1"/>
                </a:solidFill>
              </a:rPr>
              <a:t> a </a:t>
            </a:r>
            <a:r>
              <a:rPr lang="en-US" sz="1200" dirty="0" err="1">
                <a:solidFill>
                  <a:schemeClr val="bg1"/>
                </a:solidFill>
              </a:rPr>
              <a:t>codului</a:t>
            </a:r>
            <a:r>
              <a:rPr lang="en-US" sz="1200" dirty="0">
                <a:solidFill>
                  <a:schemeClr val="bg1"/>
                </a:solidFill>
              </a:rPr>
              <a:t> </a:t>
            </a:r>
            <a:r>
              <a:rPr lang="en-US" sz="1200" dirty="0" err="1">
                <a:solidFill>
                  <a:schemeClr val="bg1"/>
                </a:solidFill>
              </a:rPr>
              <a:t>într</a:t>
            </a:r>
            <a:r>
              <a:rPr lang="en-US" sz="1200" dirty="0">
                <a:solidFill>
                  <a:schemeClr val="bg1"/>
                </a:solidFill>
              </a:rPr>
              <a:t>-o </a:t>
            </a:r>
            <a:r>
              <a:rPr lang="en-US" sz="1200" dirty="0" err="1">
                <a:solidFill>
                  <a:schemeClr val="bg1"/>
                </a:solidFill>
              </a:rPr>
              <a:t>formă</a:t>
            </a:r>
            <a:r>
              <a:rPr lang="en-US" sz="1200" dirty="0">
                <a:solidFill>
                  <a:schemeClr val="bg1"/>
                </a:solidFill>
              </a:rPr>
              <a:t> care este </a:t>
            </a:r>
            <a:r>
              <a:rPr lang="en-US" sz="1200" dirty="0" err="1">
                <a:solidFill>
                  <a:schemeClr val="bg1"/>
                </a:solidFill>
              </a:rPr>
              <a:t>dificil</a:t>
            </a:r>
            <a:r>
              <a:rPr lang="en-US" sz="1200" dirty="0">
                <a:solidFill>
                  <a:schemeClr val="bg1"/>
                </a:solidFill>
              </a:rPr>
              <a:t> de </a:t>
            </a:r>
            <a:r>
              <a:rPr lang="en-US" sz="1200" dirty="0" err="1">
                <a:solidFill>
                  <a:schemeClr val="bg1"/>
                </a:solidFill>
              </a:rPr>
              <a:t>înțeles</a:t>
            </a:r>
            <a:r>
              <a:rPr lang="en-US" sz="1200" dirty="0">
                <a:solidFill>
                  <a:schemeClr val="bg1"/>
                </a:solidFill>
              </a:rPr>
              <a:t> </a:t>
            </a:r>
            <a:r>
              <a:rPr lang="en-US" sz="1200" dirty="0" err="1">
                <a:solidFill>
                  <a:schemeClr val="bg1"/>
                </a:solidFill>
              </a:rPr>
              <a:t>pentru</a:t>
            </a:r>
            <a:r>
              <a:rPr lang="en-US" sz="1200" dirty="0">
                <a:solidFill>
                  <a:schemeClr val="bg1"/>
                </a:solidFill>
              </a:rPr>
              <a:t> </a:t>
            </a:r>
            <a:r>
              <a:rPr lang="en-US" sz="1200" dirty="0" err="1">
                <a:solidFill>
                  <a:schemeClr val="bg1"/>
                </a:solidFill>
              </a:rPr>
              <a:t>oameni</a:t>
            </a:r>
            <a:r>
              <a:rPr lang="en-US" sz="1200" dirty="0">
                <a:solidFill>
                  <a:schemeClr val="bg1"/>
                </a:solidFill>
              </a:rPr>
              <a:t>, </a:t>
            </a:r>
            <a:r>
              <a:rPr lang="en-US" sz="1200" dirty="0" err="1">
                <a:solidFill>
                  <a:schemeClr val="bg1"/>
                </a:solidFill>
              </a:rPr>
              <a:t>dar</a:t>
            </a:r>
            <a:r>
              <a:rPr lang="en-US" sz="1200" dirty="0">
                <a:solidFill>
                  <a:schemeClr val="bg1"/>
                </a:solidFill>
              </a:rPr>
              <a:t> care </a:t>
            </a:r>
            <a:r>
              <a:rPr lang="en-US" sz="1200" dirty="0" err="1">
                <a:solidFill>
                  <a:schemeClr val="bg1"/>
                </a:solidFill>
              </a:rPr>
              <a:t>rămâne</a:t>
            </a:r>
            <a:r>
              <a:rPr lang="en-US" sz="1200" dirty="0">
                <a:solidFill>
                  <a:schemeClr val="bg1"/>
                </a:solidFill>
              </a:rPr>
              <a:t> </a:t>
            </a:r>
            <a:r>
              <a:rPr lang="en-US" sz="1200" dirty="0" err="1">
                <a:solidFill>
                  <a:schemeClr val="bg1"/>
                </a:solidFill>
              </a:rPr>
              <a:t>complet</a:t>
            </a:r>
            <a:r>
              <a:rPr lang="en-US" sz="1200" dirty="0">
                <a:solidFill>
                  <a:schemeClr val="bg1"/>
                </a:solidFill>
              </a:rPr>
              <a:t> </a:t>
            </a:r>
            <a:r>
              <a:rPr lang="en-US" sz="1200" dirty="0" err="1">
                <a:solidFill>
                  <a:schemeClr val="bg1"/>
                </a:solidFill>
              </a:rPr>
              <a:t>funcțional</a:t>
            </a:r>
            <a:r>
              <a:rPr lang="en-US" sz="1200" dirty="0">
                <a:solidFill>
                  <a:schemeClr val="bg1"/>
                </a:solidFill>
              </a:rPr>
              <a:t>. </a:t>
            </a:r>
            <a:r>
              <a:rPr lang="en-US" sz="1200" dirty="0" err="1">
                <a:solidFill>
                  <a:schemeClr val="bg1"/>
                </a:solidFill>
              </a:rPr>
              <a:t>Scopul</a:t>
            </a:r>
            <a:r>
              <a:rPr lang="en-US" sz="1200" dirty="0">
                <a:solidFill>
                  <a:schemeClr val="bg1"/>
                </a:solidFill>
              </a:rPr>
              <a:t> este </a:t>
            </a:r>
            <a:r>
              <a:rPr lang="en-US" sz="1200" dirty="0" err="1">
                <a:solidFill>
                  <a:schemeClr val="bg1"/>
                </a:solidFill>
              </a:rPr>
              <a:t>adesea</a:t>
            </a:r>
            <a:r>
              <a:rPr lang="en-US" sz="1200" dirty="0">
                <a:solidFill>
                  <a:schemeClr val="bg1"/>
                </a:solidFill>
              </a:rPr>
              <a:t> de a </a:t>
            </a:r>
            <a:r>
              <a:rPr lang="en-US" sz="1200" dirty="0" err="1">
                <a:solidFill>
                  <a:schemeClr val="bg1"/>
                </a:solidFill>
              </a:rPr>
              <a:t>proteja</a:t>
            </a:r>
            <a:r>
              <a:rPr lang="en-US" sz="1200" dirty="0">
                <a:solidFill>
                  <a:schemeClr val="bg1"/>
                </a:solidFill>
              </a:rPr>
              <a:t> </a:t>
            </a:r>
            <a:r>
              <a:rPr lang="en-US" sz="1200" dirty="0" err="1">
                <a:solidFill>
                  <a:schemeClr val="bg1"/>
                </a:solidFill>
              </a:rPr>
              <a:t>proprietatea</a:t>
            </a:r>
            <a:r>
              <a:rPr lang="en-US" sz="1200" dirty="0">
                <a:solidFill>
                  <a:schemeClr val="bg1"/>
                </a:solidFill>
              </a:rPr>
              <a:t> </a:t>
            </a:r>
            <a:r>
              <a:rPr lang="en-US" sz="1200" dirty="0" err="1">
                <a:solidFill>
                  <a:schemeClr val="bg1"/>
                </a:solidFill>
              </a:rPr>
              <a:t>intelectuală</a:t>
            </a:r>
            <a:r>
              <a:rPr lang="en-US" sz="1200" dirty="0">
                <a:solidFill>
                  <a:schemeClr val="bg1"/>
                </a:solidFill>
              </a:rPr>
              <a:t> </a:t>
            </a:r>
            <a:r>
              <a:rPr lang="en-US" sz="1200" dirty="0" err="1">
                <a:solidFill>
                  <a:schemeClr val="bg1"/>
                </a:solidFill>
              </a:rPr>
              <a:t>sau</a:t>
            </a:r>
            <a:r>
              <a:rPr lang="en-US" sz="1200" dirty="0">
                <a:solidFill>
                  <a:schemeClr val="bg1"/>
                </a:solidFill>
              </a:rPr>
              <a:t> de a </a:t>
            </a:r>
            <a:r>
              <a:rPr lang="en-US" sz="1200" dirty="0" err="1">
                <a:solidFill>
                  <a:schemeClr val="bg1"/>
                </a:solidFill>
              </a:rPr>
              <a:t>îngreuna</a:t>
            </a:r>
            <a:r>
              <a:rPr lang="en-US" sz="1200" dirty="0">
                <a:solidFill>
                  <a:schemeClr val="bg1"/>
                </a:solidFill>
              </a:rPr>
              <a:t> </a:t>
            </a:r>
            <a:r>
              <a:rPr lang="en-US" sz="1200" dirty="0" err="1">
                <a:solidFill>
                  <a:schemeClr val="bg1"/>
                </a:solidFill>
              </a:rPr>
              <a:t>analiza</a:t>
            </a:r>
            <a:r>
              <a:rPr lang="en-US" sz="1200" dirty="0">
                <a:solidFill>
                  <a:schemeClr val="bg1"/>
                </a:solidFill>
              </a:rPr>
              <a:t> </a:t>
            </a:r>
            <a:r>
              <a:rPr lang="en-US" sz="1200" dirty="0" err="1">
                <a:solidFill>
                  <a:schemeClr val="bg1"/>
                </a:solidFill>
              </a:rPr>
              <a:t>și</a:t>
            </a:r>
            <a:r>
              <a:rPr lang="en-US" sz="1200" dirty="0">
                <a:solidFill>
                  <a:schemeClr val="bg1"/>
                </a:solidFill>
              </a:rPr>
              <a:t> </a:t>
            </a:r>
            <a:r>
              <a:rPr lang="en-US" sz="1200" dirty="0" err="1">
                <a:solidFill>
                  <a:schemeClr val="bg1"/>
                </a:solidFill>
              </a:rPr>
              <a:t>ingineria</a:t>
            </a:r>
            <a:r>
              <a:rPr lang="en-US" sz="1200" dirty="0">
                <a:solidFill>
                  <a:schemeClr val="bg1"/>
                </a:solidFill>
              </a:rPr>
              <a:t> </a:t>
            </a:r>
            <a:r>
              <a:rPr lang="en-US" sz="1200" dirty="0" err="1">
                <a:solidFill>
                  <a:schemeClr val="bg1"/>
                </a:solidFill>
              </a:rPr>
              <a:t>inversă</a:t>
            </a:r>
            <a:r>
              <a:rPr lang="en-US" sz="1200" dirty="0">
                <a:solidFill>
                  <a:schemeClr val="bg1"/>
                </a:solidFill>
              </a:rPr>
              <a:t> a </a:t>
            </a:r>
            <a:r>
              <a:rPr lang="en-US" sz="1200" dirty="0" err="1">
                <a:solidFill>
                  <a:schemeClr val="bg1"/>
                </a:solidFill>
              </a:rPr>
              <a:t>codului</a:t>
            </a:r>
            <a:r>
              <a:rPr lang="en-US" sz="1200" dirty="0">
                <a:solidFill>
                  <a:schemeClr val="bg1"/>
                </a:solidFill>
              </a:rPr>
              <a:t>.</a:t>
            </a:r>
          </a:p>
        </p:txBody>
      </p:sp>
      <p:sp>
        <p:nvSpPr>
          <p:cNvPr id="8" name="Flowchart: Process 7"/>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9" name="Flowchart: Process 8"/>
          <p:cNvSpPr/>
          <p:nvPr/>
        </p:nvSpPr>
        <p:spPr>
          <a:xfrm>
            <a:off x="700216" y="2474622"/>
            <a:ext cx="4026243" cy="274756"/>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0" name="Flowchart: Process 9"/>
          <p:cNvSpPr/>
          <p:nvPr/>
        </p:nvSpPr>
        <p:spPr>
          <a:xfrm>
            <a:off x="700216" y="3213201"/>
            <a:ext cx="4026243" cy="274756"/>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1" name="Flowchart: Process 10"/>
          <p:cNvSpPr/>
          <p:nvPr/>
        </p:nvSpPr>
        <p:spPr>
          <a:xfrm>
            <a:off x="689311" y="3951780"/>
            <a:ext cx="4037148" cy="274756"/>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2" name="Flowchart: Process 11"/>
          <p:cNvSpPr/>
          <p:nvPr/>
        </p:nvSpPr>
        <p:spPr>
          <a:xfrm>
            <a:off x="700216" y="4552981"/>
            <a:ext cx="4026243" cy="274756"/>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3" name="Flowchart: Process 12"/>
          <p:cNvSpPr/>
          <p:nvPr/>
        </p:nvSpPr>
        <p:spPr>
          <a:xfrm>
            <a:off x="700216" y="5291560"/>
            <a:ext cx="5218670" cy="274756"/>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42881690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Process 8"/>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a:t>Detectare Automată</a:t>
            </a:r>
            <a:br>
              <a:rPr lang="en-US"/>
            </a:br>
            <a:r>
              <a:rPr lang="en-US" sz="2200"/>
              <a:t>Cum ne dăm seama dacă un script Python (fișier text) a fost ofuscat?</a:t>
            </a:r>
          </a:p>
        </p:txBody>
      </p:sp>
      <p:sp>
        <p:nvSpPr>
          <p:cNvPr id="5" name="Rectangle 4"/>
          <p:cNvSpPr/>
          <p:nvPr/>
        </p:nvSpPr>
        <p:spPr>
          <a:xfrm>
            <a:off x="755822" y="2063727"/>
            <a:ext cx="5218670" cy="2279278"/>
          </a:xfrm>
          <a:prstGeom prst="rect">
            <a:avLst/>
          </a:prstGeom>
        </p:spPr>
        <p:txBody>
          <a:bodyPr wrap="square">
            <a:spAutoFit/>
          </a:bodyPr>
          <a:lstStyle/>
          <a:p>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t>
            </a:r>
            <a:endParaRPr lang="en-US" sz="900">
              <a:latin typeface="Calibri" panose="020F0502020204030204" pitchFamily="34" charset="0"/>
              <a:ea typeface="Times New Roman" panose="02020603050405020304" pitchFamily="18" charset="0"/>
              <a:cs typeface="Times New Roman" panose="02020603050405020304" pitchFamily="18" charset="0"/>
            </a:endParaRPr>
          </a:p>
          <a:p>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token</a:t>
            </a:r>
            <a:endParaRPr lang="en-US" sz="900">
              <a:latin typeface="Calibri" panose="020F0502020204030204" pitchFamily="34" charset="0"/>
              <a:ea typeface="Calibri" panose="020F0502020204030204" pitchFamily="34" charset="0"/>
              <a:cs typeface="Times New Roman" panose="02020603050405020304" pitchFamily="18" charset="0"/>
            </a:endParaRPr>
          </a:p>
          <a:p>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tokenize</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check_for_obfuscation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file_path</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with</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file_path</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'rb'</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tokens</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tokenize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tokenize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readline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toknum</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tokval</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_</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_</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_</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tokens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toknum</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token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NAME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match</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r'^[a-zA-Z_][a-zA-Z0-9_]*$'</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tokval</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is</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None</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or</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len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tokval</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&gt;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10</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"Suspicious name found: {tokval}"</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file_path</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'C:\\Users\\Elitebook\\Desktop\\ofcat.py'</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check_for_obfuscation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file_path</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5974492" y="2063727"/>
            <a:ext cx="4850452" cy="2463238"/>
          </a:xfrm>
          <a:prstGeom prst="rect">
            <a:avLst/>
          </a:prstGeom>
        </p:spPr>
        <p:txBody>
          <a:bodyPr wrap="square">
            <a:spAutoFit/>
          </a:bodyPr>
          <a:lstStyle/>
          <a:p>
            <a:pPr>
              <a:lnSpc>
                <a:spcPct val="107000"/>
              </a:lnSpc>
            </a:pP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IdDG_0v5lX42t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IdDG0v51X42t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LdDG0v51X42t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0x173</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LdDG0v51X42tf</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I6DGOv51X4Rt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join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reversed</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chr</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7</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chr</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0x66</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chr</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0o164</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chr</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0b1110101</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chr</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0x20</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strip</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LdDG0v51X42t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or</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len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IdDG0v51X42t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3</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)&gt;-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with</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IdDG0v51X42t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encoding</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I6DGOv51X4Rt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IdDGOv51X42t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IdDGOv51X4Rt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IdDGOv51X42t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readlines</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IdDGOv51X4Rt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elif</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LdDG0v51X42tf</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while</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LdDG0v51X42tf</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LdDG0v51X42tx</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LdDG0v51X42tf</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pop</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Ld_DG0v51X42tf</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append</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LdDG0v51X42tx</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LdDG0v51X42tf</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else</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IdDG0v51X42t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IdDG0v51X42t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len</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IdDG0v51X42t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3</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6</a:t>
            </a:r>
            <a:endParaRPr lang="en-US" sz="9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I6DG0v51X42t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for</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I6DG0v51X42t</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in</a:t>
            </a:r>
            <a:r>
              <a:rPr lang="en-US" sz="9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9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IdDG0v51X42t</a:t>
            </a:r>
            <a:r>
              <a:rPr lang="en-US" sz="9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angle 6"/>
          <p:cNvSpPr/>
          <p:nvPr/>
        </p:nvSpPr>
        <p:spPr>
          <a:xfrm>
            <a:off x="755822" y="4618463"/>
            <a:ext cx="2290119" cy="1938992"/>
          </a:xfrm>
          <a:prstGeom prst="rect">
            <a:avLst/>
          </a:prstGeom>
        </p:spPr>
        <p:txBody>
          <a:bodyPr wrap="square">
            <a:spAutoFit/>
          </a:bodyPr>
          <a:lstStyle/>
          <a:p>
            <a:r>
              <a:rPr lang="en-US" sz="800">
                <a:solidFill>
                  <a:schemeClr val="tx1">
                    <a:lumMod val="50000"/>
                    <a:lumOff val="50000"/>
                  </a:schemeClr>
                </a:solidFill>
              </a:rPr>
              <a:t>Suspicious name found: IdDG0v51X42t</a:t>
            </a:r>
          </a:p>
          <a:p>
            <a:r>
              <a:rPr lang="en-US" sz="800">
                <a:solidFill>
                  <a:schemeClr val="tx1">
                    <a:lumMod val="50000"/>
                    <a:lumOff val="50000"/>
                  </a:schemeClr>
                </a:solidFill>
              </a:rPr>
              <a:t>Suspicious name found: I6DGOv51X4Rt</a:t>
            </a:r>
          </a:p>
          <a:p>
            <a:r>
              <a:rPr lang="en-US" sz="800">
                <a:solidFill>
                  <a:schemeClr val="tx1">
                    <a:lumMod val="50000"/>
                    <a:lumOff val="50000"/>
                  </a:schemeClr>
                </a:solidFill>
              </a:rPr>
              <a:t>Suspicious name found: IdDGOv51X42t</a:t>
            </a:r>
          </a:p>
          <a:p>
            <a:r>
              <a:rPr lang="en-US" sz="800">
                <a:solidFill>
                  <a:schemeClr val="tx1">
                    <a:lumMod val="50000"/>
                    <a:lumOff val="50000"/>
                  </a:schemeClr>
                </a:solidFill>
              </a:rPr>
              <a:t>Suspicious name found: IdDGOv51X4Rt</a:t>
            </a:r>
          </a:p>
          <a:p>
            <a:r>
              <a:rPr lang="en-US" sz="800">
                <a:solidFill>
                  <a:schemeClr val="tx1">
                    <a:lumMod val="50000"/>
                    <a:lumOff val="50000"/>
                  </a:schemeClr>
                </a:solidFill>
              </a:rPr>
              <a:t>Suspicious name found: IdDGOv51X42t</a:t>
            </a:r>
          </a:p>
          <a:p>
            <a:r>
              <a:rPr lang="en-US" sz="800">
                <a:solidFill>
                  <a:schemeClr val="tx1">
                    <a:lumMod val="50000"/>
                    <a:lumOff val="50000"/>
                  </a:schemeClr>
                </a:solidFill>
              </a:rPr>
              <a:t>…</a:t>
            </a:r>
          </a:p>
          <a:p>
            <a:r>
              <a:rPr lang="en-US" sz="800">
                <a:solidFill>
                  <a:schemeClr val="tx1">
                    <a:lumMod val="50000"/>
                    <a:lumOff val="50000"/>
                  </a:schemeClr>
                </a:solidFill>
              </a:rPr>
              <a:t>Suspicious name found: LdDG0v51X42tf</a:t>
            </a:r>
          </a:p>
          <a:p>
            <a:r>
              <a:rPr lang="en-US" sz="800">
                <a:solidFill>
                  <a:schemeClr val="tx1">
                    <a:lumMod val="50000"/>
                    <a:lumOff val="50000"/>
                  </a:schemeClr>
                </a:solidFill>
              </a:rPr>
              <a:t>Suspicious name found: Ld_DG0v51X42tf</a:t>
            </a:r>
          </a:p>
          <a:p>
            <a:r>
              <a:rPr lang="en-US" sz="800">
                <a:solidFill>
                  <a:schemeClr val="tx1">
                    <a:lumMod val="50000"/>
                    <a:lumOff val="50000"/>
                  </a:schemeClr>
                </a:solidFill>
              </a:rPr>
              <a:t>Suspicious name found: LdDG0v51X42tx</a:t>
            </a:r>
          </a:p>
          <a:p>
            <a:r>
              <a:rPr lang="en-US" sz="800">
                <a:solidFill>
                  <a:schemeClr val="tx1">
                    <a:lumMod val="50000"/>
                    <a:lumOff val="50000"/>
                  </a:schemeClr>
                </a:solidFill>
              </a:rPr>
              <a:t>Suspicious name found: LdDG0v51X42tf</a:t>
            </a:r>
          </a:p>
          <a:p>
            <a:r>
              <a:rPr lang="en-US" sz="800">
                <a:solidFill>
                  <a:schemeClr val="tx1">
                    <a:lumMod val="50000"/>
                    <a:lumOff val="50000"/>
                  </a:schemeClr>
                </a:solidFill>
              </a:rPr>
              <a:t>Suspicious name found: IdDG0v51X42t</a:t>
            </a:r>
          </a:p>
          <a:p>
            <a:r>
              <a:rPr lang="en-US" sz="800">
                <a:solidFill>
                  <a:schemeClr val="tx1">
                    <a:lumMod val="50000"/>
                    <a:lumOff val="50000"/>
                  </a:schemeClr>
                </a:solidFill>
              </a:rPr>
              <a:t>Suspicious name found: I6DG0v51X42t</a:t>
            </a:r>
          </a:p>
          <a:p>
            <a:r>
              <a:rPr lang="en-US" sz="800">
                <a:solidFill>
                  <a:schemeClr val="tx1">
                    <a:lumMod val="50000"/>
                    <a:lumOff val="50000"/>
                  </a:schemeClr>
                </a:solidFill>
              </a:rPr>
              <a:t>Suspicious name found: I6DG0v51X42t</a:t>
            </a:r>
          </a:p>
          <a:p>
            <a:r>
              <a:rPr lang="en-US" sz="800">
                <a:solidFill>
                  <a:schemeClr val="tx1">
                    <a:lumMod val="50000"/>
                    <a:lumOff val="50000"/>
                  </a:schemeClr>
                </a:solidFill>
              </a:rPr>
              <a:t>Suspicious name found: IdDG0v51X42t</a:t>
            </a:r>
          </a:p>
          <a:p>
            <a:r>
              <a:rPr lang="en-US" sz="800">
                <a:solidFill>
                  <a:schemeClr val="tx1">
                    <a:lumMod val="50000"/>
                    <a:lumOff val="50000"/>
                  </a:schemeClr>
                </a:solidFill>
              </a:rPr>
              <a:t>(base) PS C:\Users\Elitebook&gt; </a:t>
            </a:r>
          </a:p>
        </p:txBody>
      </p:sp>
      <p:sp>
        <p:nvSpPr>
          <p:cNvPr id="10" name="Rectangle 9"/>
          <p:cNvSpPr/>
          <p:nvPr/>
        </p:nvSpPr>
        <p:spPr>
          <a:xfrm>
            <a:off x="6328327" y="4960839"/>
            <a:ext cx="4738816" cy="1384995"/>
          </a:xfrm>
          <a:prstGeom prst="rect">
            <a:avLst/>
          </a:prstGeom>
        </p:spPr>
        <p:txBody>
          <a:bodyPr wrap="square">
            <a:spAutoFit/>
          </a:bodyPr>
          <a:lstStyle/>
          <a:p>
            <a:r>
              <a:rPr lang="en-US" sz="1400" dirty="0" err="1">
                <a:solidFill>
                  <a:schemeClr val="tx1">
                    <a:lumMod val="50000"/>
                    <a:lumOff val="50000"/>
                  </a:schemeClr>
                </a:solidFill>
              </a:rPr>
              <a:t>Acest</a:t>
            </a:r>
            <a:r>
              <a:rPr lang="en-US" sz="1400" dirty="0">
                <a:solidFill>
                  <a:schemeClr val="tx1">
                    <a:lumMod val="50000"/>
                    <a:lumOff val="50000"/>
                  </a:schemeClr>
                </a:solidFill>
              </a:rPr>
              <a:t> script </a:t>
            </a:r>
            <a:r>
              <a:rPr lang="en-US" sz="1400" dirty="0" err="1">
                <a:solidFill>
                  <a:schemeClr val="tx1">
                    <a:lumMod val="50000"/>
                    <a:lumOff val="50000"/>
                  </a:schemeClr>
                </a:solidFill>
              </a:rPr>
              <a:t>simplu</a:t>
            </a:r>
            <a:r>
              <a:rPr lang="en-US" sz="1400" dirty="0">
                <a:solidFill>
                  <a:schemeClr val="tx1">
                    <a:lumMod val="50000"/>
                    <a:lumOff val="50000"/>
                  </a:schemeClr>
                </a:solidFill>
              </a:rPr>
              <a:t> </a:t>
            </a:r>
            <a:r>
              <a:rPr lang="en-US" sz="1400" dirty="0" err="1">
                <a:solidFill>
                  <a:schemeClr val="tx1">
                    <a:lumMod val="50000"/>
                    <a:lumOff val="50000"/>
                  </a:schemeClr>
                </a:solidFill>
              </a:rPr>
              <a:t>verifică</a:t>
            </a:r>
            <a:r>
              <a:rPr lang="en-US" sz="1400" dirty="0">
                <a:solidFill>
                  <a:schemeClr val="tx1">
                    <a:lumMod val="50000"/>
                    <a:lumOff val="50000"/>
                  </a:schemeClr>
                </a:solidFill>
              </a:rPr>
              <a:t> </a:t>
            </a:r>
            <a:r>
              <a:rPr lang="en-US" sz="1400" dirty="0" err="1">
                <a:solidFill>
                  <a:schemeClr val="tx1">
                    <a:lumMod val="50000"/>
                    <a:lumOff val="50000"/>
                  </a:schemeClr>
                </a:solidFill>
              </a:rPr>
              <a:t>numele</a:t>
            </a:r>
            <a:r>
              <a:rPr lang="en-US" sz="1400" dirty="0">
                <a:solidFill>
                  <a:schemeClr val="tx1">
                    <a:lumMod val="50000"/>
                    <a:lumOff val="50000"/>
                  </a:schemeClr>
                </a:solidFill>
              </a:rPr>
              <a:t> de </a:t>
            </a:r>
            <a:r>
              <a:rPr lang="en-US" sz="1400" dirty="0" err="1">
                <a:solidFill>
                  <a:schemeClr val="tx1">
                    <a:lumMod val="50000"/>
                    <a:lumOff val="50000"/>
                  </a:schemeClr>
                </a:solidFill>
              </a:rPr>
              <a:t>variabile</a:t>
            </a:r>
            <a:r>
              <a:rPr lang="en-US" sz="1400" dirty="0">
                <a:solidFill>
                  <a:schemeClr val="tx1">
                    <a:lumMod val="50000"/>
                    <a:lumOff val="50000"/>
                  </a:schemeClr>
                </a:solidFill>
              </a:rPr>
              <a:t> </a:t>
            </a:r>
            <a:r>
              <a:rPr lang="en-US" sz="1400" dirty="0" err="1">
                <a:solidFill>
                  <a:schemeClr val="tx1">
                    <a:lumMod val="50000"/>
                    <a:lumOff val="50000"/>
                  </a:schemeClr>
                </a:solidFill>
              </a:rPr>
              <a:t>și</a:t>
            </a:r>
            <a:r>
              <a:rPr lang="en-US" sz="1400" dirty="0">
                <a:solidFill>
                  <a:schemeClr val="tx1">
                    <a:lumMod val="50000"/>
                    <a:lumOff val="50000"/>
                  </a:schemeClr>
                </a:solidFill>
              </a:rPr>
              <a:t> </a:t>
            </a:r>
            <a:r>
              <a:rPr lang="en-US" sz="1400" dirty="0" err="1">
                <a:solidFill>
                  <a:schemeClr val="tx1">
                    <a:lumMod val="50000"/>
                    <a:lumOff val="50000"/>
                  </a:schemeClr>
                </a:solidFill>
              </a:rPr>
              <a:t>identifică</a:t>
            </a:r>
            <a:r>
              <a:rPr lang="en-US" sz="1400" dirty="0">
                <a:solidFill>
                  <a:schemeClr val="tx1">
                    <a:lumMod val="50000"/>
                    <a:lumOff val="50000"/>
                  </a:schemeClr>
                </a:solidFill>
              </a:rPr>
              <a:t> </a:t>
            </a:r>
            <a:r>
              <a:rPr lang="en-US" sz="1400" dirty="0" err="1">
                <a:solidFill>
                  <a:schemeClr val="tx1">
                    <a:lumMod val="50000"/>
                    <a:lumOff val="50000"/>
                  </a:schemeClr>
                </a:solidFill>
              </a:rPr>
              <a:t>cele</a:t>
            </a:r>
            <a:r>
              <a:rPr lang="en-US" sz="1400" dirty="0">
                <a:solidFill>
                  <a:schemeClr val="tx1">
                    <a:lumMod val="50000"/>
                    <a:lumOff val="50000"/>
                  </a:schemeClr>
                </a:solidFill>
              </a:rPr>
              <a:t> care nu se </a:t>
            </a:r>
            <a:r>
              <a:rPr lang="en-US" sz="1400" dirty="0" err="1">
                <a:solidFill>
                  <a:schemeClr val="tx1">
                    <a:lumMod val="50000"/>
                    <a:lumOff val="50000"/>
                  </a:schemeClr>
                </a:solidFill>
              </a:rPr>
              <a:t>potrivesc</a:t>
            </a:r>
            <a:r>
              <a:rPr lang="en-US" sz="1400" dirty="0">
                <a:solidFill>
                  <a:schemeClr val="tx1">
                    <a:lumMod val="50000"/>
                    <a:lumOff val="50000"/>
                  </a:schemeClr>
                </a:solidFill>
              </a:rPr>
              <a:t> cu un pattern </a:t>
            </a:r>
            <a:r>
              <a:rPr lang="en-US" sz="1400" dirty="0" err="1">
                <a:solidFill>
                  <a:schemeClr val="tx1">
                    <a:lumMod val="50000"/>
                    <a:lumOff val="50000"/>
                  </a:schemeClr>
                </a:solidFill>
              </a:rPr>
              <a:t>obișnuit</a:t>
            </a:r>
            <a:r>
              <a:rPr lang="en-US" sz="1400" dirty="0">
                <a:solidFill>
                  <a:schemeClr val="tx1">
                    <a:lumMod val="50000"/>
                    <a:lumOff val="50000"/>
                  </a:schemeClr>
                </a:solidFill>
              </a:rPr>
              <a:t> </a:t>
            </a:r>
            <a:r>
              <a:rPr lang="en-US" sz="1400" dirty="0" err="1">
                <a:solidFill>
                  <a:schemeClr val="tx1">
                    <a:lumMod val="50000"/>
                    <a:lumOff val="50000"/>
                  </a:schemeClr>
                </a:solidFill>
              </a:rPr>
              <a:t>sau</a:t>
            </a:r>
            <a:r>
              <a:rPr lang="en-US" sz="1400" dirty="0">
                <a:solidFill>
                  <a:schemeClr val="tx1">
                    <a:lumMod val="50000"/>
                    <a:lumOff val="50000"/>
                  </a:schemeClr>
                </a:solidFill>
              </a:rPr>
              <a:t> care sunt </a:t>
            </a:r>
            <a:r>
              <a:rPr lang="en-US" sz="1400" dirty="0" err="1">
                <a:solidFill>
                  <a:schemeClr val="tx1">
                    <a:lumMod val="50000"/>
                    <a:lumOff val="50000"/>
                  </a:schemeClr>
                </a:solidFill>
              </a:rPr>
              <a:t>neobișnuit</a:t>
            </a:r>
            <a:r>
              <a:rPr lang="en-US" sz="1400" dirty="0">
                <a:solidFill>
                  <a:schemeClr val="tx1">
                    <a:lumMod val="50000"/>
                    <a:lumOff val="50000"/>
                  </a:schemeClr>
                </a:solidFill>
              </a:rPr>
              <a:t> de lungi, </a:t>
            </a:r>
            <a:r>
              <a:rPr lang="en-US" sz="1400" dirty="0" err="1">
                <a:solidFill>
                  <a:schemeClr val="tx1">
                    <a:lumMod val="50000"/>
                    <a:lumOff val="50000"/>
                  </a:schemeClr>
                </a:solidFill>
              </a:rPr>
              <a:t>ce</a:t>
            </a:r>
            <a:r>
              <a:rPr lang="en-US" sz="1400" dirty="0">
                <a:solidFill>
                  <a:schemeClr val="tx1">
                    <a:lumMod val="50000"/>
                    <a:lumOff val="50000"/>
                  </a:schemeClr>
                </a:solidFill>
              </a:rPr>
              <a:t> </a:t>
            </a:r>
            <a:r>
              <a:rPr lang="en-US" sz="1400" dirty="0" err="1">
                <a:solidFill>
                  <a:schemeClr val="tx1">
                    <a:lumMod val="50000"/>
                    <a:lumOff val="50000"/>
                  </a:schemeClr>
                </a:solidFill>
              </a:rPr>
              <a:t>ar</a:t>
            </a:r>
            <a:r>
              <a:rPr lang="en-US" sz="1400" dirty="0">
                <a:solidFill>
                  <a:schemeClr val="tx1">
                    <a:lumMod val="50000"/>
                    <a:lumOff val="50000"/>
                  </a:schemeClr>
                </a:solidFill>
              </a:rPr>
              <a:t> </a:t>
            </a:r>
            <a:r>
              <a:rPr lang="en-US" sz="1400" dirty="0" err="1">
                <a:solidFill>
                  <a:schemeClr val="tx1">
                    <a:lumMod val="50000"/>
                    <a:lumOff val="50000"/>
                  </a:schemeClr>
                </a:solidFill>
              </a:rPr>
              <a:t>putea</a:t>
            </a:r>
            <a:r>
              <a:rPr lang="en-US" sz="1400" dirty="0">
                <a:solidFill>
                  <a:schemeClr val="tx1">
                    <a:lumMod val="50000"/>
                    <a:lumOff val="50000"/>
                  </a:schemeClr>
                </a:solidFill>
              </a:rPr>
              <a:t> indica </a:t>
            </a:r>
            <a:r>
              <a:rPr lang="en-US" sz="1400" dirty="0" err="1">
                <a:solidFill>
                  <a:schemeClr val="tx1">
                    <a:lumMod val="50000"/>
                    <a:lumOff val="50000"/>
                  </a:schemeClr>
                </a:solidFill>
              </a:rPr>
              <a:t>ofuscarea</a:t>
            </a:r>
            <a:r>
              <a:rPr lang="en-US" sz="1400" dirty="0">
                <a:solidFill>
                  <a:schemeClr val="tx1">
                    <a:lumMod val="50000"/>
                    <a:lumOff val="50000"/>
                  </a:schemeClr>
                </a:solidFill>
              </a:rPr>
              <a:t>. </a:t>
            </a:r>
            <a:r>
              <a:rPr lang="en-US" sz="1400" dirty="0" err="1">
                <a:solidFill>
                  <a:schemeClr val="tx1">
                    <a:lumMod val="50000"/>
                    <a:lumOff val="50000"/>
                  </a:schemeClr>
                </a:solidFill>
              </a:rPr>
              <a:t>Rețineți</a:t>
            </a:r>
            <a:r>
              <a:rPr lang="en-US" sz="1400" dirty="0">
                <a:solidFill>
                  <a:schemeClr val="tx1">
                    <a:lumMod val="50000"/>
                    <a:lumOff val="50000"/>
                  </a:schemeClr>
                </a:solidFill>
              </a:rPr>
              <a:t> </a:t>
            </a:r>
            <a:r>
              <a:rPr lang="en-US" sz="1400" dirty="0" err="1">
                <a:solidFill>
                  <a:schemeClr val="tx1">
                    <a:lumMod val="50000"/>
                    <a:lumOff val="50000"/>
                  </a:schemeClr>
                </a:solidFill>
              </a:rPr>
              <a:t>că</a:t>
            </a:r>
            <a:r>
              <a:rPr lang="en-US" sz="1400" dirty="0">
                <a:solidFill>
                  <a:schemeClr val="tx1">
                    <a:lumMod val="50000"/>
                    <a:lumOff val="50000"/>
                  </a:schemeClr>
                </a:solidFill>
              </a:rPr>
              <a:t> </a:t>
            </a:r>
            <a:r>
              <a:rPr lang="en-US" sz="1400" dirty="0" err="1">
                <a:solidFill>
                  <a:schemeClr val="tx1">
                    <a:lumMod val="50000"/>
                    <a:lumOff val="50000"/>
                  </a:schemeClr>
                </a:solidFill>
              </a:rPr>
              <a:t>acesta</a:t>
            </a:r>
            <a:r>
              <a:rPr lang="en-US" sz="1400" dirty="0">
                <a:solidFill>
                  <a:schemeClr val="tx1">
                    <a:lumMod val="50000"/>
                    <a:lumOff val="50000"/>
                  </a:schemeClr>
                </a:solidFill>
              </a:rPr>
              <a:t> este un </a:t>
            </a:r>
            <a:r>
              <a:rPr lang="en-US" sz="1400" dirty="0" err="1">
                <a:solidFill>
                  <a:schemeClr val="tx1">
                    <a:lumMod val="50000"/>
                    <a:lumOff val="50000"/>
                  </a:schemeClr>
                </a:solidFill>
              </a:rPr>
              <a:t>exemplu</a:t>
            </a:r>
            <a:r>
              <a:rPr lang="en-US" sz="1400" dirty="0">
                <a:solidFill>
                  <a:schemeClr val="tx1">
                    <a:lumMod val="50000"/>
                    <a:lumOff val="50000"/>
                  </a:schemeClr>
                </a:solidFill>
              </a:rPr>
              <a:t> </a:t>
            </a:r>
            <a:r>
              <a:rPr lang="en-US" sz="1400" dirty="0" err="1">
                <a:solidFill>
                  <a:schemeClr val="tx1">
                    <a:lumMod val="50000"/>
                    <a:lumOff val="50000"/>
                  </a:schemeClr>
                </a:solidFill>
              </a:rPr>
              <a:t>foarte</a:t>
            </a:r>
            <a:r>
              <a:rPr lang="en-US" sz="1400" dirty="0">
                <a:solidFill>
                  <a:schemeClr val="tx1">
                    <a:lumMod val="50000"/>
                    <a:lumOff val="50000"/>
                  </a:schemeClr>
                </a:solidFill>
              </a:rPr>
              <a:t> </a:t>
            </a:r>
            <a:r>
              <a:rPr lang="en-US" sz="1400" dirty="0" err="1">
                <a:solidFill>
                  <a:schemeClr val="tx1">
                    <a:lumMod val="50000"/>
                    <a:lumOff val="50000"/>
                  </a:schemeClr>
                </a:solidFill>
              </a:rPr>
              <a:t>simplu</a:t>
            </a:r>
            <a:r>
              <a:rPr lang="en-US" sz="1400" dirty="0">
                <a:solidFill>
                  <a:schemeClr val="tx1">
                    <a:lumMod val="50000"/>
                    <a:lumOff val="50000"/>
                  </a:schemeClr>
                </a:solidFill>
              </a:rPr>
              <a:t> </a:t>
            </a:r>
            <a:r>
              <a:rPr lang="en-US" sz="1400" dirty="0" err="1">
                <a:solidFill>
                  <a:schemeClr val="tx1">
                    <a:lumMod val="50000"/>
                    <a:lumOff val="50000"/>
                  </a:schemeClr>
                </a:solidFill>
              </a:rPr>
              <a:t>și</a:t>
            </a:r>
            <a:r>
              <a:rPr lang="en-US" sz="1400" dirty="0">
                <a:solidFill>
                  <a:schemeClr val="tx1">
                    <a:lumMod val="50000"/>
                    <a:lumOff val="50000"/>
                  </a:schemeClr>
                </a:solidFill>
              </a:rPr>
              <a:t> nu </a:t>
            </a:r>
            <a:r>
              <a:rPr lang="en-US" sz="1400" dirty="0" err="1">
                <a:solidFill>
                  <a:schemeClr val="tx1">
                    <a:lumMod val="50000"/>
                    <a:lumOff val="50000"/>
                  </a:schemeClr>
                </a:solidFill>
              </a:rPr>
              <a:t>acoperă</a:t>
            </a:r>
            <a:r>
              <a:rPr lang="en-US" sz="1400" dirty="0">
                <a:solidFill>
                  <a:schemeClr val="tx1">
                    <a:lumMod val="50000"/>
                    <a:lumOff val="50000"/>
                  </a:schemeClr>
                </a:solidFill>
              </a:rPr>
              <a:t> </a:t>
            </a:r>
            <a:r>
              <a:rPr lang="en-US" sz="1400" dirty="0" err="1">
                <a:solidFill>
                  <a:schemeClr val="tx1">
                    <a:lumMod val="50000"/>
                    <a:lumOff val="50000"/>
                  </a:schemeClr>
                </a:solidFill>
              </a:rPr>
              <a:t>toate</a:t>
            </a:r>
            <a:r>
              <a:rPr lang="en-US" sz="1400" dirty="0">
                <a:solidFill>
                  <a:schemeClr val="tx1">
                    <a:lumMod val="50000"/>
                    <a:lumOff val="50000"/>
                  </a:schemeClr>
                </a:solidFill>
              </a:rPr>
              <a:t> </a:t>
            </a:r>
            <a:r>
              <a:rPr lang="en-US" sz="1400" dirty="0" err="1">
                <a:solidFill>
                  <a:schemeClr val="tx1">
                    <a:lumMod val="50000"/>
                    <a:lumOff val="50000"/>
                  </a:schemeClr>
                </a:solidFill>
              </a:rPr>
              <a:t>tehnicile</a:t>
            </a:r>
            <a:r>
              <a:rPr lang="en-US" sz="1400" dirty="0">
                <a:solidFill>
                  <a:schemeClr val="tx1">
                    <a:lumMod val="50000"/>
                    <a:lumOff val="50000"/>
                  </a:schemeClr>
                </a:solidFill>
              </a:rPr>
              <a:t> de </a:t>
            </a:r>
            <a:r>
              <a:rPr lang="en-US" sz="1400" dirty="0" err="1">
                <a:solidFill>
                  <a:schemeClr val="tx1">
                    <a:lumMod val="50000"/>
                    <a:lumOff val="50000"/>
                  </a:schemeClr>
                </a:solidFill>
              </a:rPr>
              <a:t>ofuscăre</a:t>
            </a:r>
            <a:r>
              <a:rPr lang="en-US" sz="1400" dirty="0">
                <a:solidFill>
                  <a:schemeClr val="tx1">
                    <a:lumMod val="50000"/>
                    <a:lumOff val="50000"/>
                  </a:schemeClr>
                </a:solidFill>
              </a:rPr>
              <a:t>, </a:t>
            </a:r>
            <a:r>
              <a:rPr lang="en-US" sz="1400" dirty="0" err="1">
                <a:solidFill>
                  <a:schemeClr val="tx1">
                    <a:lumMod val="50000"/>
                    <a:lumOff val="50000"/>
                  </a:schemeClr>
                </a:solidFill>
              </a:rPr>
              <a:t>servind</a:t>
            </a:r>
            <a:r>
              <a:rPr lang="en-US" sz="1400" dirty="0">
                <a:solidFill>
                  <a:schemeClr val="tx1">
                    <a:lumMod val="50000"/>
                    <a:lumOff val="50000"/>
                  </a:schemeClr>
                </a:solidFill>
              </a:rPr>
              <a:t> </a:t>
            </a:r>
            <a:r>
              <a:rPr lang="en-US" sz="1400" dirty="0" err="1">
                <a:solidFill>
                  <a:schemeClr val="tx1">
                    <a:lumMod val="50000"/>
                    <a:lumOff val="50000"/>
                  </a:schemeClr>
                </a:solidFill>
              </a:rPr>
              <a:t>mai</a:t>
            </a:r>
            <a:r>
              <a:rPr lang="en-US" sz="1400" dirty="0">
                <a:solidFill>
                  <a:schemeClr val="tx1">
                    <a:lumMod val="50000"/>
                    <a:lumOff val="50000"/>
                  </a:schemeClr>
                </a:solidFill>
              </a:rPr>
              <a:t> </a:t>
            </a:r>
            <a:r>
              <a:rPr lang="en-US" sz="1400" dirty="0" err="1">
                <a:solidFill>
                  <a:schemeClr val="tx1">
                    <a:lumMod val="50000"/>
                    <a:lumOff val="50000"/>
                  </a:schemeClr>
                </a:solidFill>
              </a:rPr>
              <a:t>mult</a:t>
            </a:r>
            <a:r>
              <a:rPr lang="en-US" sz="1400" dirty="0">
                <a:solidFill>
                  <a:schemeClr val="tx1">
                    <a:lumMod val="50000"/>
                    <a:lumOff val="50000"/>
                  </a:schemeClr>
                </a:solidFill>
              </a:rPr>
              <a:t> ca un </a:t>
            </a:r>
            <a:r>
              <a:rPr lang="en-US" sz="1400" dirty="0" err="1">
                <a:solidFill>
                  <a:schemeClr val="tx1">
                    <a:lumMod val="50000"/>
                    <a:lumOff val="50000"/>
                  </a:schemeClr>
                </a:solidFill>
              </a:rPr>
              <a:t>punct</a:t>
            </a:r>
            <a:r>
              <a:rPr lang="en-US" sz="1400" dirty="0">
                <a:solidFill>
                  <a:schemeClr val="tx1">
                    <a:lumMod val="50000"/>
                    <a:lumOff val="50000"/>
                  </a:schemeClr>
                </a:solidFill>
              </a:rPr>
              <a:t> de </a:t>
            </a:r>
            <a:r>
              <a:rPr lang="en-US" sz="1400" dirty="0" err="1">
                <a:solidFill>
                  <a:schemeClr val="tx1">
                    <a:lumMod val="50000"/>
                    <a:lumOff val="50000"/>
                  </a:schemeClr>
                </a:solidFill>
              </a:rPr>
              <a:t>pornire</a:t>
            </a:r>
            <a:r>
              <a:rPr lang="en-US" sz="1400" dirty="0">
                <a:solidFill>
                  <a:schemeClr val="tx1">
                    <a:lumMod val="50000"/>
                    <a:lumOff val="50000"/>
                  </a:schemeClr>
                </a:solidFill>
              </a:rPr>
              <a:t> </a:t>
            </a:r>
            <a:r>
              <a:rPr lang="en-US" sz="1400" dirty="0" err="1">
                <a:solidFill>
                  <a:schemeClr val="tx1">
                    <a:lumMod val="50000"/>
                    <a:lumOff val="50000"/>
                  </a:schemeClr>
                </a:solidFill>
              </a:rPr>
              <a:t>pentru</a:t>
            </a:r>
            <a:r>
              <a:rPr lang="en-US" sz="1400" dirty="0">
                <a:solidFill>
                  <a:schemeClr val="tx1">
                    <a:lumMod val="50000"/>
                    <a:lumOff val="50000"/>
                  </a:schemeClr>
                </a:solidFill>
              </a:rPr>
              <a:t> </a:t>
            </a:r>
            <a:r>
              <a:rPr lang="en-US" sz="1400" dirty="0" err="1">
                <a:solidFill>
                  <a:schemeClr val="tx1">
                    <a:lumMod val="50000"/>
                    <a:lumOff val="50000"/>
                  </a:schemeClr>
                </a:solidFill>
              </a:rPr>
              <a:t>analiza</a:t>
            </a:r>
            <a:r>
              <a:rPr lang="en-US" sz="1400" dirty="0">
                <a:solidFill>
                  <a:schemeClr val="tx1">
                    <a:lumMod val="50000"/>
                    <a:lumOff val="50000"/>
                  </a:schemeClr>
                </a:solidFill>
              </a:rPr>
              <a:t> </a:t>
            </a:r>
            <a:r>
              <a:rPr lang="en-US" sz="1400" dirty="0" err="1">
                <a:solidFill>
                  <a:schemeClr val="tx1">
                    <a:lumMod val="50000"/>
                    <a:lumOff val="50000"/>
                  </a:schemeClr>
                </a:solidFill>
              </a:rPr>
              <a:t>manuală</a:t>
            </a:r>
            <a:r>
              <a:rPr lang="en-US" sz="1400" dirty="0">
                <a:solidFill>
                  <a:schemeClr val="tx1">
                    <a:lumMod val="50000"/>
                    <a:lumOff val="50000"/>
                  </a:schemeClr>
                </a:solidFill>
              </a:rPr>
              <a:t>.</a:t>
            </a:r>
          </a:p>
        </p:txBody>
      </p:sp>
      <p:sp>
        <p:nvSpPr>
          <p:cNvPr id="12" name="Flowchart: Process 11"/>
          <p:cNvSpPr/>
          <p:nvPr/>
        </p:nvSpPr>
        <p:spPr>
          <a:xfrm>
            <a:off x="6110416" y="4843848"/>
            <a:ext cx="4956727" cy="1600201"/>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3" name="Rectangle 2"/>
          <p:cNvSpPr/>
          <p:nvPr/>
        </p:nvSpPr>
        <p:spPr>
          <a:xfrm>
            <a:off x="5739712" y="1643449"/>
            <a:ext cx="45719" cy="52145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0" y="4447315"/>
            <a:ext cx="5785431" cy="529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4368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342319" y="1654345"/>
            <a:ext cx="10347724" cy="2766528"/>
          </a:xfrm>
        </p:spPr>
        <p:txBody>
          <a:bodyPr>
            <a:normAutofit fontScale="90000"/>
          </a:bodyPr>
          <a:lstStyle/>
          <a:p>
            <a:r>
              <a:rPr lang="en-US" u="sng" dirty="0"/>
              <a:t>C.6.1</a:t>
            </a:r>
            <a:br>
              <a:rPr lang="en-US" dirty="0"/>
            </a:br>
            <a:r>
              <a:rPr lang="en-US" dirty="0" err="1"/>
              <a:t>formatele</a:t>
            </a:r>
            <a:r>
              <a:rPr lang="en-US" dirty="0"/>
              <a:t> de </a:t>
            </a:r>
            <a:r>
              <a:rPr lang="en-US" dirty="0" err="1"/>
              <a:t>fișiere</a:t>
            </a:r>
            <a:r>
              <a:rPr lang="en-US" dirty="0"/>
              <a:t> </a:t>
            </a:r>
            <a:r>
              <a:rPr lang="en-US" dirty="0" err="1"/>
              <a:t>și</a:t>
            </a:r>
            <a:r>
              <a:rPr lang="en-US" dirty="0"/>
              <a:t> </a:t>
            </a:r>
            <a:r>
              <a:rPr lang="en-US" dirty="0" err="1"/>
              <a:t>detectarea</a:t>
            </a:r>
            <a:r>
              <a:rPr lang="en-US" dirty="0"/>
              <a:t> pe baza de </a:t>
            </a:r>
            <a:r>
              <a:rPr lang="en-US" dirty="0" err="1"/>
              <a:t>semnaturi</a:t>
            </a:r>
            <a:endParaRPr lang="en-US"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38342468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878843" y="1657376"/>
            <a:ext cx="9755187" cy="2766528"/>
          </a:xfrm>
        </p:spPr>
        <p:txBody>
          <a:bodyPr>
            <a:normAutofit fontScale="90000"/>
          </a:bodyPr>
          <a:lstStyle/>
          <a:p>
            <a:r>
              <a:rPr lang="en-US" u="sng" dirty="0"/>
              <a:t>C.6.4</a:t>
            </a:r>
            <a:br>
              <a:rPr lang="en-US" dirty="0"/>
            </a:br>
            <a:r>
              <a:rPr lang="en-US" dirty="0" err="1"/>
              <a:t>identificarea</a:t>
            </a:r>
            <a:r>
              <a:rPr lang="en-US" dirty="0"/>
              <a:t> </a:t>
            </a:r>
            <a:r>
              <a:rPr lang="en-US" dirty="0" err="1"/>
              <a:t>punctului</a:t>
            </a:r>
            <a:r>
              <a:rPr lang="en-US" dirty="0"/>
              <a:t> de </a:t>
            </a:r>
            <a:r>
              <a:rPr lang="en-US" dirty="0" err="1"/>
              <a:t>intrare</a:t>
            </a:r>
            <a:r>
              <a:rPr lang="en-US" dirty="0"/>
              <a:t> </a:t>
            </a:r>
            <a:r>
              <a:rPr lang="en-US" dirty="0" err="1"/>
              <a:t>în</a:t>
            </a:r>
            <a:r>
              <a:rPr lang="en-US" dirty="0"/>
              <a:t> </a:t>
            </a:r>
            <a:r>
              <a:rPr lang="en-US" dirty="0" err="1"/>
              <a:t>executabile</a:t>
            </a:r>
            <a:endParaRPr lang="en-US"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13145521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4057635" y="2056411"/>
            <a:ext cx="7876190" cy="4209524"/>
          </a:xfrm>
          <a:prstGeom prst="rect">
            <a:avLst/>
          </a:prstGeom>
        </p:spPr>
      </p:pic>
      <p:sp>
        <p:nvSpPr>
          <p:cNvPr id="6" name="Flowchart: Process 5"/>
          <p:cNvSpPr/>
          <p:nvPr/>
        </p:nvSpPr>
        <p:spPr>
          <a:xfrm>
            <a:off x="451262" y="1957630"/>
            <a:ext cx="3657360"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Calcularea entry point</a:t>
            </a:r>
            <a:br>
              <a:rPr lang="en-US"/>
            </a:br>
            <a:r>
              <a:rPr lang="en-US" sz="2000"/>
              <a:t>ce ne intereseaza?</a:t>
            </a:r>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58003" y="1957630"/>
            <a:ext cx="3469874" cy="4906621"/>
          </a:xfrm>
        </p:spPr>
      </p:pic>
      <p:sp>
        <p:nvSpPr>
          <p:cNvPr id="7" name="Flowchart: Process 6"/>
          <p:cNvSpPr/>
          <p:nvPr/>
        </p:nvSpPr>
        <p:spPr>
          <a:xfrm>
            <a:off x="4250724" y="1957630"/>
            <a:ext cx="7490012"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1490057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a:extLst>
              <a:ext uri="{FF2B5EF4-FFF2-40B4-BE49-F238E27FC236}">
                <a16:creationId xmlns:a16="http://schemas.microsoft.com/office/drawing/2014/main" id="{265299A1-DDBA-EB51-8469-BE5EFCC0B41D}"/>
              </a:ext>
            </a:extLst>
          </p:cNvPr>
          <p:cNvSpPr/>
          <p:nvPr/>
        </p:nvSpPr>
        <p:spPr>
          <a:xfrm>
            <a:off x="260985" y="285517"/>
            <a:ext cx="11694177" cy="630490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a:extLst>
              <a:ext uri="{FF2B5EF4-FFF2-40B4-BE49-F238E27FC236}">
                <a16:creationId xmlns:a16="http://schemas.microsoft.com/office/drawing/2014/main" id="{B1663D41-F0A5-7471-9B9F-46CD4903C27F}"/>
              </a:ext>
            </a:extLst>
          </p:cNvPr>
          <p:cNvSpPr>
            <a:spLocks noGrp="1"/>
          </p:cNvSpPr>
          <p:nvPr>
            <p:ph type="title"/>
          </p:nvPr>
        </p:nvSpPr>
        <p:spPr/>
        <p:txBody>
          <a:bodyPr/>
          <a:lstStyle/>
          <a:p>
            <a:r>
              <a:rPr lang="en-US">
                <a:solidFill>
                  <a:schemeClr val="tx1">
                    <a:lumMod val="65000"/>
                    <a:lumOff val="35000"/>
                  </a:schemeClr>
                </a:solidFill>
              </a:rPr>
              <a:t>În debugger _</a:t>
            </a:r>
          </a:p>
        </p:txBody>
      </p:sp>
      <p:sp>
        <p:nvSpPr>
          <p:cNvPr id="3" name="Content Placeholder 2">
            <a:extLst>
              <a:ext uri="{FF2B5EF4-FFF2-40B4-BE49-F238E27FC236}">
                <a16:creationId xmlns:a16="http://schemas.microsoft.com/office/drawing/2014/main" id="{44B950FB-F9A3-03DC-F324-66FD1637BB96}"/>
              </a:ext>
            </a:extLst>
          </p:cNvPr>
          <p:cNvSpPr>
            <a:spLocks noGrp="1"/>
          </p:cNvSpPr>
          <p:nvPr>
            <p:ph idx="1"/>
          </p:nvPr>
        </p:nvSpPr>
        <p:spPr>
          <a:xfrm>
            <a:off x="838200" y="1705417"/>
            <a:ext cx="10515600" cy="1493072"/>
          </a:xfrm>
        </p:spPr>
        <p:txBody>
          <a:bodyPr/>
          <a:lstStyle/>
          <a:p>
            <a:r>
              <a:rPr lang="en-US">
                <a:solidFill>
                  <a:schemeClr val="tx1">
                    <a:lumMod val="65000"/>
                    <a:lumOff val="35000"/>
                  </a:schemeClr>
                </a:solidFill>
              </a:rPr>
              <a:t>Când deschideți </a:t>
            </a:r>
            <a:r>
              <a:rPr lang="en-US" dirty="0">
                <a:solidFill>
                  <a:schemeClr val="tx1">
                    <a:lumMod val="65000"/>
                    <a:lumOff val="35000"/>
                  </a:schemeClr>
                </a:solidFill>
              </a:rPr>
              <a:t>un </a:t>
            </a:r>
            <a:r>
              <a:rPr lang="en-US" err="1">
                <a:solidFill>
                  <a:schemeClr val="tx1">
                    <a:lumMod val="65000"/>
                    <a:lumOff val="35000"/>
                  </a:schemeClr>
                </a:solidFill>
              </a:rPr>
              <a:t>executabil</a:t>
            </a:r>
            <a:r>
              <a:rPr lang="en-US">
                <a:solidFill>
                  <a:schemeClr val="tx1">
                    <a:lumMod val="65000"/>
                    <a:lumOff val="35000"/>
                  </a:schemeClr>
                </a:solidFill>
              </a:rPr>
              <a:t> (i.e. </a:t>
            </a:r>
            <a:r>
              <a:rPr lang="en-US" dirty="0">
                <a:solidFill>
                  <a:schemeClr val="tx1">
                    <a:lumMod val="65000"/>
                    <a:lumOff val="35000"/>
                  </a:schemeClr>
                </a:solidFill>
              </a:rPr>
              <a:t>x64dbg), </a:t>
            </a:r>
            <a:r>
              <a:rPr lang="en-US" dirty="0" err="1">
                <a:solidFill>
                  <a:schemeClr val="tx1">
                    <a:lumMod val="65000"/>
                    <a:lumOff val="35000"/>
                  </a:schemeClr>
                </a:solidFill>
              </a:rPr>
              <a:t>primul</a:t>
            </a:r>
            <a:r>
              <a:rPr lang="en-US" dirty="0">
                <a:solidFill>
                  <a:schemeClr val="tx1">
                    <a:lumMod val="65000"/>
                    <a:lumOff val="35000"/>
                  </a:schemeClr>
                </a:solidFill>
              </a:rPr>
              <a:t> loc </a:t>
            </a:r>
            <a:r>
              <a:rPr lang="en-US" dirty="0" err="1">
                <a:solidFill>
                  <a:schemeClr val="tx1">
                    <a:lumMod val="65000"/>
                    <a:lumOff val="35000"/>
                  </a:schemeClr>
                </a:solidFill>
              </a:rPr>
              <a:t>unde</a:t>
            </a:r>
            <a:r>
              <a:rPr lang="en-US" dirty="0">
                <a:solidFill>
                  <a:schemeClr val="tx1">
                    <a:lumMod val="65000"/>
                    <a:lumOff val="35000"/>
                  </a:schemeClr>
                </a:solidFill>
              </a:rPr>
              <a:t> se </a:t>
            </a:r>
            <a:r>
              <a:rPr lang="en-US" dirty="0" err="1">
                <a:solidFill>
                  <a:schemeClr val="tx1">
                    <a:lumMod val="65000"/>
                    <a:lumOff val="35000"/>
                  </a:schemeClr>
                </a:solidFill>
              </a:rPr>
              <a:t>oprește</a:t>
            </a:r>
            <a:r>
              <a:rPr lang="en-US" dirty="0">
                <a:solidFill>
                  <a:schemeClr val="tx1">
                    <a:lumMod val="65000"/>
                    <a:lumOff val="35000"/>
                  </a:schemeClr>
                </a:solidFill>
              </a:rPr>
              <a:t> </a:t>
            </a:r>
            <a:r>
              <a:rPr lang="en-US" dirty="0" err="1">
                <a:solidFill>
                  <a:schemeClr val="tx1">
                    <a:lumMod val="65000"/>
                    <a:lumOff val="35000"/>
                  </a:schemeClr>
                </a:solidFill>
              </a:rPr>
              <a:t>execuția</a:t>
            </a:r>
            <a:r>
              <a:rPr lang="en-US" dirty="0">
                <a:solidFill>
                  <a:schemeClr val="tx1">
                    <a:lumMod val="65000"/>
                    <a:lumOff val="35000"/>
                  </a:schemeClr>
                </a:solidFill>
              </a:rPr>
              <a:t> este </a:t>
            </a:r>
            <a:r>
              <a:rPr lang="en-US" dirty="0" err="1">
                <a:solidFill>
                  <a:schemeClr val="tx1">
                    <a:lumMod val="65000"/>
                    <a:lumOff val="35000"/>
                  </a:schemeClr>
                </a:solidFill>
              </a:rPr>
              <a:t>într</a:t>
            </a:r>
            <a:r>
              <a:rPr lang="en-US" dirty="0">
                <a:solidFill>
                  <a:schemeClr val="tx1">
                    <a:lumMod val="65000"/>
                    <a:lumOff val="35000"/>
                  </a:schemeClr>
                </a:solidFill>
              </a:rPr>
              <a:t>-o </a:t>
            </a:r>
            <a:r>
              <a:rPr lang="en-US" dirty="0" err="1">
                <a:solidFill>
                  <a:schemeClr val="tx1">
                    <a:lumMod val="65000"/>
                    <a:lumOff val="35000"/>
                  </a:schemeClr>
                </a:solidFill>
              </a:rPr>
              <a:t>funcție</a:t>
            </a:r>
            <a:r>
              <a:rPr lang="en-US" dirty="0">
                <a:solidFill>
                  <a:schemeClr val="tx1">
                    <a:lumMod val="65000"/>
                    <a:lumOff val="35000"/>
                  </a:schemeClr>
                </a:solidFill>
              </a:rPr>
              <a:t> din </a:t>
            </a:r>
            <a:r>
              <a:rPr lang="en-US" b="1" dirty="0">
                <a:solidFill>
                  <a:schemeClr val="tx1">
                    <a:lumMod val="65000"/>
                    <a:lumOff val="35000"/>
                  </a:schemeClr>
                </a:solidFill>
              </a:rPr>
              <a:t>ntdll.</a:t>
            </a:r>
            <a:r>
              <a:rPr lang="en-US" b="1">
                <a:solidFill>
                  <a:schemeClr val="tx1">
                    <a:lumMod val="65000"/>
                    <a:lumOff val="35000"/>
                  </a:schemeClr>
                </a:solidFill>
              </a:rPr>
              <a:t>dll </a:t>
            </a:r>
            <a:r>
              <a:rPr lang="en-US">
                <a:solidFill>
                  <a:schemeClr val="tx1">
                    <a:lumMod val="65000"/>
                    <a:lumOff val="35000"/>
                  </a:schemeClr>
                </a:solidFill>
              </a:rPr>
              <a:t>și nu </a:t>
            </a:r>
            <a:r>
              <a:rPr lang="en-US" dirty="0" err="1">
                <a:solidFill>
                  <a:schemeClr val="tx1">
                    <a:lumMod val="65000"/>
                    <a:lumOff val="35000"/>
                  </a:schemeClr>
                </a:solidFill>
              </a:rPr>
              <a:t>în</a:t>
            </a:r>
            <a:r>
              <a:rPr lang="en-US" dirty="0">
                <a:solidFill>
                  <a:schemeClr val="tx1">
                    <a:lumMod val="65000"/>
                    <a:lumOff val="35000"/>
                  </a:schemeClr>
                </a:solidFill>
              </a:rPr>
              <a:t> </a:t>
            </a:r>
            <a:r>
              <a:rPr lang="en-US" err="1">
                <a:solidFill>
                  <a:schemeClr val="tx1">
                    <a:lumMod val="65000"/>
                    <a:lumOff val="35000"/>
                  </a:schemeClr>
                </a:solidFill>
              </a:rPr>
              <a:t>codul</a:t>
            </a:r>
            <a:r>
              <a:rPr lang="en-US">
                <a:solidFill>
                  <a:schemeClr val="tx1">
                    <a:lumMod val="65000"/>
                    <a:lumOff val="35000"/>
                  </a:schemeClr>
                </a:solidFill>
              </a:rPr>
              <a:t> nostru din </a:t>
            </a:r>
            <a:r>
              <a:rPr lang="en-US" b="1">
                <a:solidFill>
                  <a:schemeClr val="tx1">
                    <a:lumMod val="65000"/>
                    <a:lumOff val="35000"/>
                  </a:schemeClr>
                </a:solidFill>
              </a:rPr>
              <a:t>.</a:t>
            </a:r>
            <a:r>
              <a:rPr lang="en-US" b="1" dirty="0">
                <a:solidFill>
                  <a:schemeClr val="tx1">
                    <a:lumMod val="65000"/>
                    <a:lumOff val="35000"/>
                  </a:schemeClr>
                </a:solidFill>
              </a:rPr>
              <a:t>text</a:t>
            </a:r>
            <a:r>
              <a:rPr lang="en-US" dirty="0">
                <a:solidFill>
                  <a:schemeClr val="tx1">
                    <a:lumMod val="65000"/>
                    <a:lumOff val="35000"/>
                  </a:schemeClr>
                </a:solidFill>
              </a:rPr>
              <a:t>.</a:t>
            </a:r>
          </a:p>
        </p:txBody>
      </p:sp>
      <p:sp>
        <p:nvSpPr>
          <p:cNvPr id="4" name="Rectangle 1">
            <a:extLst>
              <a:ext uri="{FF2B5EF4-FFF2-40B4-BE49-F238E27FC236}">
                <a16:creationId xmlns:a16="http://schemas.microsoft.com/office/drawing/2014/main" id="{C0073A1C-BB70-1425-3E0A-BB9AAF060EB7}"/>
              </a:ext>
            </a:extLst>
          </p:cNvPr>
          <p:cNvSpPr>
            <a:spLocks noChangeArrowheads="1"/>
          </p:cNvSpPr>
          <p:nvPr/>
        </p:nvSpPr>
        <p:spPr bwMode="auto">
          <a:xfrm>
            <a:off x="838200" y="2993912"/>
            <a:ext cx="10380017"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Când un </a:t>
            </a:r>
            <a:r>
              <a:rPr kumimoji="0" lang="en-US" altLang="en-US" sz="2000" b="0" i="0" u="none" strike="noStrike" cap="none" normalizeH="0" baseline="0" dirty="0" err="1">
                <a:ln>
                  <a:noFill/>
                </a:ln>
                <a:solidFill>
                  <a:schemeClr val="tx1">
                    <a:lumMod val="65000"/>
                    <a:lumOff val="35000"/>
                  </a:schemeClr>
                </a:solidFill>
                <a:effectLst/>
                <a:latin typeface="Arial" panose="020B0604020202020204" pitchFamily="34" charset="0"/>
              </a:rPr>
              <a:t>fișier</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EXE este </a:t>
            </a:r>
            <a:r>
              <a:rPr kumimoji="0" lang="en-US" altLang="en-US" sz="2000" b="0" i="0" u="none" strike="noStrike" cap="none" normalizeH="0" baseline="0" err="1">
                <a:ln>
                  <a:noFill/>
                </a:ln>
                <a:solidFill>
                  <a:schemeClr val="tx1">
                    <a:lumMod val="65000"/>
                    <a:lumOff val="35000"/>
                  </a:schemeClr>
                </a:solidFill>
                <a:effectLst/>
                <a:latin typeface="Arial" panose="020B0604020202020204" pitchFamily="34" charset="0"/>
              </a:rPr>
              <a:t>încărcat</a:t>
            </a:r>
            <a:r>
              <a:rPr kumimoji="0" lang="en-US" altLang="en-US" sz="2000" b="0" i="0" u="none" strike="noStrike" cap="none" normalizeH="0" baseline="0">
                <a:ln>
                  <a:noFill/>
                </a:ln>
                <a:solidFill>
                  <a:schemeClr val="tx1">
                    <a:lumMod val="65000"/>
                    <a:lumOff val="35000"/>
                  </a:schemeClr>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a:ln>
                  <a:noFill/>
                </a:ln>
                <a:solidFill>
                  <a:schemeClr val="tx1">
                    <a:lumMod val="65000"/>
                    <a:lumOff val="35000"/>
                  </a:schemeClr>
                </a:solidFill>
                <a:effectLst/>
                <a:latin typeface="Arial" panose="020B0604020202020204" pitchFamily="34" charset="0"/>
              </a:rPr>
              <a:t> Windows </a:t>
            </a:r>
            <a:r>
              <a:rPr kumimoji="0" lang="en-US" altLang="en-US" sz="2000" b="1" i="0" u="none" strike="noStrike" cap="none" normalizeH="0" baseline="0" dirty="0" err="1">
                <a:ln>
                  <a:noFill/>
                </a:ln>
                <a:solidFill>
                  <a:schemeClr val="tx1">
                    <a:lumMod val="65000"/>
                    <a:lumOff val="35000"/>
                  </a:schemeClr>
                </a:solidFill>
                <a:effectLst/>
                <a:latin typeface="Arial" panose="020B0604020202020204" pitchFamily="34" charset="0"/>
              </a:rPr>
              <a:t>creează</a:t>
            </a:r>
            <a:r>
              <a:rPr kumimoji="0" lang="en-US" altLang="en-US" sz="2000" b="1" i="0" u="none" strike="noStrike" cap="none" normalizeH="0" baseline="0" dirty="0">
                <a:ln>
                  <a:noFill/>
                </a:ln>
                <a:solidFill>
                  <a:schemeClr val="tx1">
                    <a:lumMod val="65000"/>
                    <a:lumOff val="35000"/>
                  </a:schemeClr>
                </a:solidFill>
                <a:effectLst/>
                <a:latin typeface="Arial" panose="020B0604020202020204" pitchFamily="34" charset="0"/>
              </a:rPr>
              <a:t> </a:t>
            </a:r>
            <a:r>
              <a:rPr kumimoji="0" lang="en-US" altLang="en-US" sz="2000" b="1" i="0" u="none" strike="noStrike" cap="none" normalizeH="0" baseline="0" dirty="0" err="1">
                <a:ln>
                  <a:noFill/>
                </a:ln>
                <a:solidFill>
                  <a:schemeClr val="tx1">
                    <a:lumMod val="65000"/>
                    <a:lumOff val="35000"/>
                  </a:schemeClr>
                </a:solidFill>
                <a:effectLst/>
                <a:latin typeface="Arial" panose="020B0604020202020204" pitchFamily="34" charset="0"/>
              </a:rPr>
              <a:t>procesul</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cu </a:t>
            </a:r>
            <a:r>
              <a:rPr kumimoji="0" lang="en-US" altLang="en-US" sz="2000" b="0" i="0" u="none" strike="noStrike" cap="none" normalizeH="0" baseline="0" dirty="0" err="1">
                <a:ln>
                  <a:noFill/>
                </a:ln>
                <a:solidFill>
                  <a:schemeClr val="tx1">
                    <a:lumMod val="65000"/>
                    <a:lumOff val="35000"/>
                  </a:schemeClr>
                </a:solidFill>
                <a:effectLst/>
                <a:latin typeface="Arial" panose="020B0604020202020204" pitchFamily="34" charset="0"/>
              </a:rPr>
              <a:t>toate</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a:t>
            </a:r>
            <a:r>
              <a:rPr kumimoji="0" lang="en-US" altLang="en-US" sz="2000" b="0" i="0" u="none" strike="noStrike" cap="none" normalizeH="0" baseline="0" dirty="0" err="1">
                <a:ln>
                  <a:noFill/>
                </a:ln>
                <a:solidFill>
                  <a:schemeClr val="tx1">
                    <a:lumMod val="65000"/>
                    <a:lumOff val="35000"/>
                  </a:schemeClr>
                </a:solidFill>
                <a:effectLst/>
                <a:latin typeface="Arial" panose="020B0604020202020204" pitchFamily="34" charset="0"/>
              </a:rPr>
              <a:t>resursele</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a:t>
            </a:r>
            <a:r>
              <a:rPr kumimoji="0" lang="en-US" altLang="en-US" sz="2000" b="0" i="0" u="none" strike="noStrike" cap="none" normalizeH="0" baseline="0" dirty="0" err="1">
                <a:ln>
                  <a:noFill/>
                </a:ln>
                <a:solidFill>
                  <a:schemeClr val="tx1">
                    <a:lumMod val="65000"/>
                    <a:lumOff val="35000"/>
                  </a:schemeClr>
                </a:solidFill>
                <a:effectLst/>
                <a:latin typeface="Arial" panose="020B0604020202020204" pitchFamily="34" charset="0"/>
              </a:rPr>
              <a:t>și</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a:t>
            </a:r>
            <a:r>
              <a:rPr kumimoji="0" lang="en-US" altLang="en-US" sz="2000" b="0" i="0" u="none" strike="noStrike" cap="none" normalizeH="0" baseline="0" dirty="0" err="1">
                <a:ln>
                  <a:noFill/>
                </a:ln>
                <a:solidFill>
                  <a:schemeClr val="tx1">
                    <a:lumMod val="65000"/>
                    <a:lumOff val="35000"/>
                  </a:schemeClr>
                </a:solidFill>
                <a:effectLst/>
                <a:latin typeface="Arial" panose="020B0604020202020204" pitchFamily="34" charset="0"/>
              </a:rPr>
              <a:t>spațiul</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de </a:t>
            </a:r>
            <a:r>
              <a:rPr kumimoji="0" lang="en-US" altLang="en-US" sz="2000" b="0" i="0" u="none" strike="noStrike" cap="none" normalizeH="0" baseline="0" dirty="0" err="1">
                <a:ln>
                  <a:noFill/>
                </a:ln>
                <a:solidFill>
                  <a:schemeClr val="tx1">
                    <a:lumMod val="65000"/>
                    <a:lumOff val="35000"/>
                  </a:schemeClr>
                </a:solidFill>
                <a:effectLst/>
                <a:latin typeface="Arial" panose="020B0604020202020204" pitchFamily="34" charset="0"/>
              </a:rPr>
              <a:t>adresă</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a:t>
            </a:r>
            <a:r>
              <a:rPr kumimoji="0" lang="en-US" altLang="en-US" sz="2000" b="0" i="0" u="none" strike="noStrike" cap="none" normalizeH="0" baseline="0" dirty="0" err="1">
                <a:ln>
                  <a:noFill/>
                </a:ln>
                <a:solidFill>
                  <a:schemeClr val="tx1">
                    <a:lumMod val="65000"/>
                    <a:lumOff val="35000"/>
                  </a:schemeClr>
                </a:solidFill>
                <a:effectLst/>
                <a:latin typeface="Arial" panose="020B0604020202020204" pitchFamily="34" charset="0"/>
              </a:rPr>
              <a:t>virtuală</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1" i="0" u="none" strike="noStrike" cap="none" normalizeH="0" baseline="0">
                <a:ln>
                  <a:noFill/>
                </a:ln>
                <a:solidFill>
                  <a:schemeClr val="tx1">
                    <a:lumMod val="65000"/>
                    <a:lumOff val="35000"/>
                  </a:schemeClr>
                </a:solidFill>
                <a:effectLst/>
                <a:latin typeface="Arial" panose="020B0604020202020204" pitchFamily="34" charset="0"/>
              </a:rPr>
              <a:t> Inițializează </a:t>
            </a:r>
            <a:r>
              <a:rPr kumimoji="0" lang="en-US" altLang="en-US" sz="2000" b="1" i="0" u="none" strike="noStrike" cap="none" normalizeH="0" baseline="0" dirty="0">
                <a:ln>
                  <a:noFill/>
                </a:ln>
                <a:solidFill>
                  <a:schemeClr val="tx1">
                    <a:lumMod val="65000"/>
                    <a:lumOff val="35000"/>
                  </a:schemeClr>
                </a:solidFill>
                <a:effectLst/>
                <a:latin typeface="Arial" panose="020B0604020202020204" pitchFamily="34" charset="0"/>
              </a:rPr>
              <a:t>loader-</a:t>
            </a:r>
            <a:r>
              <a:rPr kumimoji="0" lang="en-US" altLang="en-US" sz="2000" b="1" i="0" u="none" strike="noStrike" cap="none" normalizeH="0" baseline="0" dirty="0" err="1">
                <a:ln>
                  <a:noFill/>
                </a:ln>
                <a:solidFill>
                  <a:schemeClr val="tx1">
                    <a:lumMod val="65000"/>
                    <a:lumOff val="35000"/>
                  </a:schemeClr>
                </a:solidFill>
                <a:effectLst/>
                <a:latin typeface="Arial" panose="020B0604020202020204" pitchFamily="34" charset="0"/>
              </a:rPr>
              <a:t>ul</a:t>
            </a:r>
            <a:r>
              <a:rPr kumimoji="0" lang="en-US" altLang="en-US" sz="2000" b="1" i="0" u="none" strike="noStrike" cap="none" normalizeH="0" baseline="0" dirty="0">
                <a:ln>
                  <a:noFill/>
                </a:ln>
                <a:solidFill>
                  <a:schemeClr val="tx1">
                    <a:lumMod val="65000"/>
                    <a:lumOff val="35000"/>
                  </a:schemeClr>
                </a:solidFill>
                <a:effectLst/>
                <a:latin typeface="Arial" panose="020B0604020202020204" pitchFamily="34" charset="0"/>
              </a:rPr>
              <a:t> intern</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 cod care </a:t>
            </a:r>
            <a:r>
              <a:rPr kumimoji="0" lang="en-US" altLang="en-US" sz="2000" b="0" i="0" u="none" strike="noStrike" cap="none" normalizeH="0" baseline="0" dirty="0" err="1">
                <a:ln>
                  <a:noFill/>
                </a:ln>
                <a:solidFill>
                  <a:schemeClr val="tx1">
                    <a:lumMod val="65000"/>
                    <a:lumOff val="35000"/>
                  </a:schemeClr>
                </a:solidFill>
                <a:effectLst/>
                <a:latin typeface="Arial" panose="020B0604020202020204" pitchFamily="34" charset="0"/>
              </a:rPr>
              <a:t>rulează</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din </a:t>
            </a:r>
            <a:r>
              <a:rPr kumimoji="0" lang="en-US" altLang="en-US" sz="2000" b="1" i="0" u="none" strike="noStrike" cap="none" normalizeH="0" baseline="0" dirty="0">
                <a:ln>
                  <a:noFill/>
                </a:ln>
                <a:solidFill>
                  <a:schemeClr val="tx1">
                    <a:lumMod val="65000"/>
                    <a:lumOff val="35000"/>
                  </a:schemeClr>
                </a:solidFill>
                <a:effectLst/>
                <a:latin typeface="Arial Unicode MS" panose="020B0604020202020204" pitchFamily="34" charset="-128"/>
              </a:rPr>
              <a:t>ntdll.dll</a:t>
            </a:r>
            <a:r>
              <a:rPr kumimoji="0" lang="en-US" altLang="en-US" sz="2000" b="0" i="0" u="none" strike="noStrike" cap="none" normalizeH="0" baseline="0" dirty="0">
                <a:ln>
                  <a:noFill/>
                </a:ln>
                <a:solidFill>
                  <a:schemeClr val="tx1">
                    <a:lumMod val="65000"/>
                    <a:lumOff val="35000"/>
                  </a:schemeClr>
                </a:solidFill>
                <a:effectLst/>
              </a:rPr>
              <a:t>.</a:t>
            </a:r>
            <a:endPar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1" i="0" u="none" strike="noStrike" cap="none" normalizeH="0" baseline="0">
                <a:ln>
                  <a:noFill/>
                </a:ln>
                <a:solidFill>
                  <a:schemeClr val="tx1">
                    <a:lumMod val="65000"/>
                    <a:lumOff val="35000"/>
                  </a:schemeClr>
                </a:solidFill>
                <a:effectLst/>
                <a:latin typeface="Arial" panose="020B0604020202020204" pitchFamily="34" charset="0"/>
              </a:rPr>
              <a:t> Abia </a:t>
            </a:r>
            <a:r>
              <a:rPr kumimoji="0" lang="en-US" altLang="en-US" sz="2000" b="1" i="0" u="none" strike="noStrike" cap="none" normalizeH="0" baseline="0" dirty="0" err="1">
                <a:ln>
                  <a:noFill/>
                </a:ln>
                <a:solidFill>
                  <a:schemeClr val="tx1">
                    <a:lumMod val="65000"/>
                    <a:lumOff val="35000"/>
                  </a:schemeClr>
                </a:solidFill>
                <a:effectLst/>
                <a:latin typeface="Arial" panose="020B0604020202020204" pitchFamily="34" charset="0"/>
              </a:rPr>
              <a:t>apoi</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face salt </a:t>
            </a:r>
            <a:r>
              <a:rPr kumimoji="0" lang="en-US" altLang="en-US" sz="2000" b="0" i="0" u="none" strike="noStrike" cap="none" normalizeH="0" baseline="0" dirty="0" err="1">
                <a:ln>
                  <a:noFill/>
                </a:ln>
                <a:solidFill>
                  <a:schemeClr val="tx1">
                    <a:lumMod val="65000"/>
                    <a:lumOff val="35000"/>
                  </a:schemeClr>
                </a:solidFill>
                <a:effectLst/>
                <a:latin typeface="Arial" panose="020B0604020202020204" pitchFamily="34" charset="0"/>
              </a:rPr>
              <a:t>către</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 </a:t>
            </a:r>
            <a:r>
              <a:rPr kumimoji="0" lang="en-US" altLang="en-US" sz="2000" b="1" i="0" u="none" strike="noStrike" cap="none" normalizeH="0" baseline="0" dirty="0" err="1">
                <a:ln>
                  <a:noFill/>
                </a:ln>
                <a:solidFill>
                  <a:schemeClr val="tx1">
                    <a:lumMod val="65000"/>
                    <a:lumOff val="35000"/>
                  </a:schemeClr>
                </a:solidFill>
                <a:effectLst/>
                <a:latin typeface="Arial Unicode MS" panose="020B0604020202020204" pitchFamily="34" charset="-128"/>
              </a:rPr>
              <a:t>EntryPoint</a:t>
            </a:r>
            <a:r>
              <a:rPr kumimoji="0" lang="en-US" altLang="en-US" sz="2000" b="1" i="0" u="none" strike="noStrike" cap="none" normalizeH="0" baseline="0" dirty="0" err="1">
                <a:ln>
                  <a:noFill/>
                </a:ln>
                <a:solidFill>
                  <a:schemeClr val="tx1">
                    <a:lumMod val="65000"/>
                    <a:lumOff val="35000"/>
                  </a:schemeClr>
                </a:solidFill>
                <a:effectLst/>
              </a:rPr>
              <a:t>-ul</a:t>
            </a:r>
            <a:r>
              <a:rPr kumimoji="0" lang="en-US" altLang="en-US" sz="2000" b="1" i="0" u="none" strike="noStrike" cap="none" normalizeH="0" baseline="0" dirty="0">
                <a:ln>
                  <a:noFill/>
                </a:ln>
                <a:solidFill>
                  <a:schemeClr val="tx1">
                    <a:lumMod val="65000"/>
                    <a:lumOff val="35000"/>
                  </a:schemeClr>
                </a:solidFill>
                <a:effectLst/>
              </a:rPr>
              <a:t> </a:t>
            </a:r>
            <a:r>
              <a:rPr kumimoji="0" lang="en-US" altLang="en-US" sz="2000" b="1" i="0" u="none" strike="noStrike" cap="none" normalizeH="0" baseline="0" dirty="0" err="1">
                <a:ln>
                  <a:noFill/>
                </a:ln>
                <a:solidFill>
                  <a:schemeClr val="tx1">
                    <a:lumMod val="65000"/>
                    <a:lumOff val="35000"/>
                  </a:schemeClr>
                </a:solidFill>
                <a:effectLst/>
              </a:rPr>
              <a:t>definit</a:t>
            </a:r>
            <a:r>
              <a:rPr kumimoji="0" lang="en-US" altLang="en-US" sz="2000" b="1" i="0" u="none" strike="noStrike" cap="none" normalizeH="0" baseline="0" dirty="0">
                <a:ln>
                  <a:noFill/>
                </a:ln>
                <a:solidFill>
                  <a:schemeClr val="tx1">
                    <a:lumMod val="65000"/>
                    <a:lumOff val="35000"/>
                  </a:schemeClr>
                </a:solidFill>
                <a:effectLst/>
              </a:rPr>
              <a:t> </a:t>
            </a:r>
            <a:r>
              <a:rPr kumimoji="0" lang="en-US" altLang="en-US" sz="2000" b="1" i="0" u="none" strike="noStrike" cap="none" normalizeH="0" baseline="0" dirty="0" err="1">
                <a:ln>
                  <a:noFill/>
                </a:ln>
                <a:solidFill>
                  <a:schemeClr val="tx1">
                    <a:lumMod val="65000"/>
                    <a:lumOff val="35000"/>
                  </a:schemeClr>
                </a:solidFill>
                <a:effectLst/>
              </a:rPr>
              <a:t>în</a:t>
            </a:r>
            <a:r>
              <a:rPr kumimoji="0" lang="en-US" altLang="en-US" sz="2000" b="1" i="0" u="none" strike="noStrike" cap="none" normalizeH="0" baseline="0" dirty="0">
                <a:ln>
                  <a:noFill/>
                </a:ln>
                <a:solidFill>
                  <a:schemeClr val="tx1">
                    <a:lumMod val="65000"/>
                    <a:lumOff val="35000"/>
                  </a:schemeClr>
                </a:solidFill>
                <a:effectLst/>
              </a:rPr>
              <a:t> PE Header-</a:t>
            </a:r>
            <a:r>
              <a:rPr kumimoji="0" lang="en-US" altLang="en-US" sz="2000" b="1" i="0" u="none" strike="noStrike" cap="none" normalizeH="0" baseline="0" dirty="0" err="1">
                <a:ln>
                  <a:noFill/>
                </a:ln>
                <a:solidFill>
                  <a:schemeClr val="tx1">
                    <a:lumMod val="65000"/>
                    <a:lumOff val="35000"/>
                  </a:schemeClr>
                </a:solidFill>
                <a:effectLst/>
              </a:rPr>
              <a:t>ul</a:t>
            </a:r>
            <a:r>
              <a:rPr kumimoji="0" lang="en-US" altLang="en-US" sz="2000" b="1" i="0" u="none" strike="noStrike" cap="none" normalizeH="0" baseline="0" dirty="0">
                <a:ln>
                  <a:noFill/>
                </a:ln>
                <a:solidFill>
                  <a:schemeClr val="tx1">
                    <a:lumMod val="65000"/>
                    <a:lumOff val="35000"/>
                  </a:schemeClr>
                </a:solidFill>
                <a:effectLst/>
              </a:rPr>
              <a:t> </a:t>
            </a:r>
            <a:r>
              <a:rPr kumimoji="0" lang="en-US" altLang="en-US" sz="2000" b="1" i="0" u="none" strike="noStrike" cap="none" normalizeH="0" baseline="0" dirty="0" err="1">
                <a:ln>
                  <a:noFill/>
                </a:ln>
                <a:solidFill>
                  <a:schemeClr val="tx1">
                    <a:lumMod val="65000"/>
                    <a:lumOff val="35000"/>
                  </a:schemeClr>
                </a:solidFill>
                <a:effectLst/>
              </a:rPr>
              <a:t>executabilului</a:t>
            </a:r>
            <a:r>
              <a:rPr kumimoji="0" lang="en-US" altLang="en-US" sz="2000" b="0" i="0" u="none" strike="noStrike" cap="none" normalizeH="0" baseline="0" dirty="0">
                <a:ln>
                  <a:noFill/>
                </a:ln>
                <a:solidFill>
                  <a:schemeClr val="tx1">
                    <a:lumMod val="65000"/>
                    <a:lumOff val="35000"/>
                  </a:schemeClr>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5" name="Speech Bubble: Rectangle 4">
            <a:extLst>
              <a:ext uri="{FF2B5EF4-FFF2-40B4-BE49-F238E27FC236}">
                <a16:creationId xmlns:a16="http://schemas.microsoft.com/office/drawing/2014/main" id="{27731711-EE22-3D54-86B1-31299E932F64}"/>
              </a:ext>
            </a:extLst>
          </p:cNvPr>
          <p:cNvSpPr/>
          <p:nvPr/>
        </p:nvSpPr>
        <p:spPr>
          <a:xfrm>
            <a:off x="9879647" y="3850101"/>
            <a:ext cx="1829353" cy="1033652"/>
          </a:xfrm>
          <a:prstGeom prst="wedgeRectCallout">
            <a:avLst>
              <a:gd name="adj1" fmla="val -142447"/>
              <a:gd name="adj2" fmla="val -26085"/>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200">
                <a:solidFill>
                  <a:schemeClr val="bg1"/>
                </a:solidFill>
              </a:rPr>
              <a:t>Funcții </a:t>
            </a:r>
            <a:r>
              <a:rPr lang="en-US" sz="1200" dirty="0">
                <a:solidFill>
                  <a:schemeClr val="bg1"/>
                </a:solidFill>
              </a:rPr>
              <a:t>precum </a:t>
            </a:r>
            <a:r>
              <a:rPr lang="en-US" sz="1200" b="1" dirty="0" err="1">
                <a:solidFill>
                  <a:schemeClr val="bg1"/>
                </a:solidFill>
              </a:rPr>
              <a:t>RtlUserThreadStart</a:t>
            </a:r>
            <a:r>
              <a:rPr lang="en-US" sz="1200" dirty="0">
                <a:solidFill>
                  <a:schemeClr val="bg1"/>
                </a:solidFill>
              </a:rPr>
              <a:t>, </a:t>
            </a:r>
            <a:r>
              <a:rPr lang="en-US" sz="1200" b="1" dirty="0" err="1">
                <a:solidFill>
                  <a:schemeClr val="bg1"/>
                </a:solidFill>
              </a:rPr>
              <a:t>LdrpInitializeProcess</a:t>
            </a:r>
            <a:r>
              <a:rPr lang="en-US" sz="1200" dirty="0">
                <a:solidFill>
                  <a:schemeClr val="bg1"/>
                </a:solidFill>
              </a:rPr>
              <a:t>, etc.</a:t>
            </a:r>
          </a:p>
        </p:txBody>
      </p:sp>
      <p:sp>
        <p:nvSpPr>
          <p:cNvPr id="9" name="TextBox 8">
            <a:extLst>
              <a:ext uri="{FF2B5EF4-FFF2-40B4-BE49-F238E27FC236}">
                <a16:creationId xmlns:a16="http://schemas.microsoft.com/office/drawing/2014/main" id="{97B193B0-ECA2-007C-67B0-2457C1E4223D}"/>
              </a:ext>
            </a:extLst>
          </p:cNvPr>
          <p:cNvSpPr txBox="1"/>
          <p:nvPr/>
        </p:nvSpPr>
        <p:spPr>
          <a:xfrm>
            <a:off x="791207" y="5123025"/>
            <a:ext cx="5290527" cy="1277273"/>
          </a:xfrm>
          <a:prstGeom prst="rect">
            <a:avLst/>
          </a:prstGeom>
          <a:noFill/>
        </p:spPr>
        <p:txBody>
          <a:bodyPr wrap="square">
            <a:spAutoFit/>
          </a:bodyPr>
          <a:lstStyle/>
          <a:p>
            <a:r>
              <a:rPr lang="en-US" sz="1100"/>
              <a:t>Doar câteva dintre funcțiile din ntdll.dll care rulează exact în etapa 2:</a:t>
            </a:r>
          </a:p>
          <a:p>
            <a:endParaRPr lang="en-US" sz="1100"/>
          </a:p>
          <a:p>
            <a:r>
              <a:rPr lang="en-US" sz="1100" u="sng"/>
              <a:t>RtlUserThreadStart</a:t>
            </a:r>
            <a:r>
              <a:rPr lang="en-US" sz="1100"/>
              <a:t> este rutina de „bootstrap” care pornește firul principal al procesului. Ea apelează mai departe loader-ul și apoi transferă controlul către Entry Point-ul real.</a:t>
            </a:r>
          </a:p>
          <a:p>
            <a:r>
              <a:rPr lang="en-US" sz="1100" u="sng"/>
              <a:t>LdrpInitializeProcess</a:t>
            </a:r>
            <a:r>
              <a:rPr lang="en-US" sz="1100"/>
              <a:t> face parte din loader-ul intern („Ldr”) și se ocupă de inițializarea procesului: încarcă toate DLL-urile necesare, rezolvă adresele funcțiilor importate și execută rutinele TLS/ CRT înainte să ajungă la codul nostru.</a:t>
            </a:r>
          </a:p>
        </p:txBody>
      </p:sp>
      <p:sp>
        <p:nvSpPr>
          <p:cNvPr id="11" name="TextBox 10">
            <a:extLst>
              <a:ext uri="{FF2B5EF4-FFF2-40B4-BE49-F238E27FC236}">
                <a16:creationId xmlns:a16="http://schemas.microsoft.com/office/drawing/2014/main" id="{95D1F205-669D-F3B6-D006-226F028593C1}"/>
              </a:ext>
            </a:extLst>
          </p:cNvPr>
          <p:cNvSpPr txBox="1"/>
          <p:nvPr/>
        </p:nvSpPr>
        <p:spPr>
          <a:xfrm>
            <a:off x="6515093" y="5152583"/>
            <a:ext cx="5156984" cy="600164"/>
          </a:xfrm>
          <a:prstGeom prst="rect">
            <a:avLst/>
          </a:prstGeom>
          <a:noFill/>
        </p:spPr>
        <p:txBody>
          <a:bodyPr wrap="square">
            <a:spAutoFit/>
          </a:bodyPr>
          <a:lstStyle/>
          <a:p>
            <a:r>
              <a:rPr lang="en-US" sz="1100"/>
              <a:t>TLS în contextul încărcării unui proces Windows se referă la </a:t>
            </a:r>
            <a:r>
              <a:rPr lang="en-US" sz="1100" b="1"/>
              <a:t>Thread Local Storage</a:t>
            </a:r>
            <a:r>
              <a:rPr lang="en-US" sz="1100"/>
              <a:t>, mecanismul care alocă date private fiecărui fir de execuţie, precum variabile statice declarate cu __declspec(thread) sau callback-urile de tip „TLS callbacks”.</a:t>
            </a:r>
          </a:p>
        </p:txBody>
      </p:sp>
      <p:sp>
        <p:nvSpPr>
          <p:cNvPr id="13" name="TextBox 12">
            <a:extLst>
              <a:ext uri="{FF2B5EF4-FFF2-40B4-BE49-F238E27FC236}">
                <a16:creationId xmlns:a16="http://schemas.microsoft.com/office/drawing/2014/main" id="{B06DEA04-0739-6D96-17CF-98A06D175071}"/>
              </a:ext>
            </a:extLst>
          </p:cNvPr>
          <p:cNvSpPr txBox="1"/>
          <p:nvPr/>
        </p:nvSpPr>
        <p:spPr>
          <a:xfrm>
            <a:off x="6500375" y="5763040"/>
            <a:ext cx="5083138" cy="600164"/>
          </a:xfrm>
          <a:prstGeom prst="rect">
            <a:avLst/>
          </a:prstGeom>
          <a:noFill/>
        </p:spPr>
        <p:txBody>
          <a:bodyPr wrap="square">
            <a:spAutoFit/>
          </a:bodyPr>
          <a:lstStyle/>
          <a:p>
            <a:r>
              <a:rPr lang="en-US" sz="1100"/>
              <a:t>CRT înseamnă </a:t>
            </a:r>
            <a:r>
              <a:rPr lang="en-US" sz="1100" b="1"/>
              <a:t>C Run-Time, </a:t>
            </a:r>
            <a:r>
              <a:rPr lang="en-US" sz="1100"/>
              <a:t>adica colecţia de rutine de iniţializare şi biblioteci standard C/C++ (startup code, gestionarea heap-ului, printf, malloc, constructori/destructorii pentru obiecte globale etc.).</a:t>
            </a:r>
          </a:p>
        </p:txBody>
      </p:sp>
      <p:sp>
        <p:nvSpPr>
          <p:cNvPr id="14" name="Flowchart: Process 13">
            <a:extLst>
              <a:ext uri="{FF2B5EF4-FFF2-40B4-BE49-F238E27FC236}">
                <a16:creationId xmlns:a16="http://schemas.microsoft.com/office/drawing/2014/main" id="{C5097E08-A831-762D-A601-5C3C57877FBB}"/>
              </a:ext>
            </a:extLst>
          </p:cNvPr>
          <p:cNvSpPr/>
          <p:nvPr/>
        </p:nvSpPr>
        <p:spPr>
          <a:xfrm>
            <a:off x="598602" y="5037069"/>
            <a:ext cx="5483132" cy="140849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5" name="Flowchart: Process 14">
            <a:extLst>
              <a:ext uri="{FF2B5EF4-FFF2-40B4-BE49-F238E27FC236}">
                <a16:creationId xmlns:a16="http://schemas.microsoft.com/office/drawing/2014/main" id="{71F77D1B-2EE2-B3EE-2115-8BCE39C05BE7}"/>
              </a:ext>
            </a:extLst>
          </p:cNvPr>
          <p:cNvSpPr/>
          <p:nvPr/>
        </p:nvSpPr>
        <p:spPr>
          <a:xfrm>
            <a:off x="6309435" y="5032840"/>
            <a:ext cx="5399565" cy="140849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6" name="Rectangle 15">
            <a:extLst>
              <a:ext uri="{FF2B5EF4-FFF2-40B4-BE49-F238E27FC236}">
                <a16:creationId xmlns:a16="http://schemas.microsoft.com/office/drawing/2014/main" id="{E7AF5D09-6C29-F04D-8E65-052B5D1277E3}"/>
              </a:ext>
            </a:extLst>
          </p:cNvPr>
          <p:cNvSpPr/>
          <p:nvPr/>
        </p:nvSpPr>
        <p:spPr>
          <a:xfrm>
            <a:off x="901611" y="1523251"/>
            <a:ext cx="10380017" cy="70339"/>
          </a:xfrm>
          <a:prstGeom prst="rect">
            <a:avLst/>
          </a:prstGeom>
          <a:solidFill>
            <a:srgbClr val="36665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7348E83-AA7C-E3BD-7E29-931AE44867C6}"/>
              </a:ext>
            </a:extLst>
          </p:cNvPr>
          <p:cNvSpPr/>
          <p:nvPr/>
        </p:nvSpPr>
        <p:spPr>
          <a:xfrm>
            <a:off x="901611" y="3418464"/>
            <a:ext cx="10380017" cy="70339"/>
          </a:xfrm>
          <a:prstGeom prst="rect">
            <a:avLst/>
          </a:prstGeom>
          <a:solidFill>
            <a:srgbClr val="36665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5152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6103718" y="3197827"/>
            <a:ext cx="5596889" cy="2991324"/>
          </a:xfrm>
          <a:prstGeom prst="rect">
            <a:avLst/>
          </a:prstGeom>
        </p:spPr>
      </p:pic>
      <p:sp>
        <p:nvSpPr>
          <p:cNvPr id="13" name="Flowchart: Process 12"/>
          <p:cNvSpPr/>
          <p:nvPr/>
        </p:nvSpPr>
        <p:spPr>
          <a:xfrm>
            <a:off x="352167" y="395416"/>
            <a:ext cx="11516497" cy="630490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3" name="Picture 2">
            <a:extLst>
              <a:ext uri="{FF2B5EF4-FFF2-40B4-BE49-F238E27FC236}">
                <a16:creationId xmlns:a16="http://schemas.microsoft.com/office/drawing/2014/main" id="{EA2F205D-C5B5-45D5-B137-5C1DD26DC6B2}"/>
              </a:ext>
            </a:extLst>
          </p:cNvPr>
          <p:cNvPicPr>
            <a:picLocks noChangeAspect="1"/>
          </p:cNvPicPr>
          <p:nvPr/>
        </p:nvPicPr>
        <p:blipFill>
          <a:blip r:embed="rId4"/>
          <a:stretch>
            <a:fillRect/>
          </a:stretch>
        </p:blipFill>
        <p:spPr>
          <a:xfrm>
            <a:off x="556054" y="782072"/>
            <a:ext cx="5343777" cy="5565308"/>
          </a:xfrm>
          <a:prstGeom prst="rect">
            <a:avLst/>
          </a:prstGeom>
        </p:spPr>
      </p:pic>
      <p:pic>
        <p:nvPicPr>
          <p:cNvPr id="14" name="Picture 13">
            <a:extLst>
              <a:ext uri="{FF2B5EF4-FFF2-40B4-BE49-F238E27FC236}">
                <a16:creationId xmlns:a16="http://schemas.microsoft.com/office/drawing/2014/main" id="{DF2B3BB8-356E-4B40-896C-A37894790736}"/>
              </a:ext>
            </a:extLst>
          </p:cNvPr>
          <p:cNvPicPr>
            <a:picLocks noChangeAspect="1"/>
          </p:cNvPicPr>
          <p:nvPr/>
        </p:nvPicPr>
        <p:blipFill>
          <a:blip r:embed="rId5"/>
          <a:stretch>
            <a:fillRect/>
          </a:stretch>
        </p:blipFill>
        <p:spPr>
          <a:xfrm>
            <a:off x="6093769" y="782072"/>
            <a:ext cx="5579325" cy="1904589"/>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grpSp>
        <p:nvGrpSpPr>
          <p:cNvPr id="7" name="Group 6"/>
          <p:cNvGrpSpPr/>
          <p:nvPr/>
        </p:nvGrpSpPr>
        <p:grpSpPr>
          <a:xfrm>
            <a:off x="1192187" y="1469435"/>
            <a:ext cx="463958" cy="727667"/>
            <a:chOff x="-331003" y="4352362"/>
            <a:chExt cx="463958" cy="727667"/>
          </a:xfrm>
        </p:grpSpPr>
        <p:sp>
          <p:nvSpPr>
            <p:cNvPr id="8" name="Right Arrow 7"/>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9" name="Oval 8"/>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grpSp>
        <p:nvGrpSpPr>
          <p:cNvPr id="10" name="Group 9"/>
          <p:cNvGrpSpPr/>
          <p:nvPr/>
        </p:nvGrpSpPr>
        <p:grpSpPr>
          <a:xfrm>
            <a:off x="9471212" y="1469435"/>
            <a:ext cx="463958" cy="727667"/>
            <a:chOff x="-331003" y="4352362"/>
            <a:chExt cx="463958" cy="727667"/>
          </a:xfrm>
        </p:grpSpPr>
        <p:sp>
          <p:nvSpPr>
            <p:cNvPr id="11" name="Right Arrow 10"/>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2" name="Oval 11"/>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2</a:t>
              </a:r>
            </a:p>
          </p:txBody>
        </p:sp>
      </p:grpSp>
      <p:sp>
        <p:nvSpPr>
          <p:cNvPr id="2" name="Rectangle 1"/>
          <p:cNvSpPr/>
          <p:nvPr/>
        </p:nvSpPr>
        <p:spPr>
          <a:xfrm>
            <a:off x="549631" y="429134"/>
            <a:ext cx="954107" cy="369332"/>
          </a:xfrm>
          <a:prstGeom prst="rect">
            <a:avLst/>
          </a:prstGeom>
        </p:spPr>
        <p:txBody>
          <a:bodyPr wrap="none">
            <a:spAutoFit/>
          </a:bodyPr>
          <a:lstStyle/>
          <a:p>
            <a:r>
              <a:rPr lang="en-US" dirty="0">
                <a:solidFill>
                  <a:schemeClr val="tx1">
                    <a:lumMod val="50000"/>
                    <a:lumOff val="50000"/>
                  </a:schemeClr>
                </a:solidFill>
              </a:rPr>
              <a:t>X64dbg:</a:t>
            </a:r>
          </a:p>
        </p:txBody>
      </p:sp>
      <p:sp>
        <p:nvSpPr>
          <p:cNvPr id="4" name="TextBox 3">
            <a:extLst>
              <a:ext uri="{FF2B5EF4-FFF2-40B4-BE49-F238E27FC236}">
                <a16:creationId xmlns:a16="http://schemas.microsoft.com/office/drawing/2014/main" id="{88AC1F6C-1378-3ABF-DAA9-9BA29C2FB523}"/>
              </a:ext>
            </a:extLst>
          </p:cNvPr>
          <p:cNvSpPr txBox="1"/>
          <p:nvPr/>
        </p:nvSpPr>
        <p:spPr>
          <a:xfrm>
            <a:off x="296531" y="42478"/>
            <a:ext cx="11594475" cy="307777"/>
          </a:xfrm>
          <a:prstGeom prst="rect">
            <a:avLst/>
          </a:prstGeom>
          <a:noFill/>
        </p:spPr>
        <p:txBody>
          <a:bodyPr wrap="square">
            <a:spAutoFit/>
          </a:bodyPr>
          <a:lstStyle/>
          <a:p>
            <a:r>
              <a:rPr lang="en-US" sz="1400" dirty="0" err="1">
                <a:solidFill>
                  <a:schemeClr val="bg1">
                    <a:lumMod val="50000"/>
                  </a:schemeClr>
                </a:solidFill>
              </a:rPr>
              <a:t>Identificarea</a:t>
            </a:r>
            <a:r>
              <a:rPr lang="en-US" sz="1400" dirty="0">
                <a:solidFill>
                  <a:schemeClr val="bg1">
                    <a:lumMod val="50000"/>
                  </a:schemeClr>
                </a:solidFill>
              </a:rPr>
              <a:t> </a:t>
            </a:r>
            <a:r>
              <a:rPr lang="en-US" sz="1400" dirty="0" err="1">
                <a:solidFill>
                  <a:schemeClr val="bg1">
                    <a:lumMod val="50000"/>
                  </a:schemeClr>
                </a:solidFill>
              </a:rPr>
              <a:t>adresei</a:t>
            </a:r>
            <a:r>
              <a:rPr lang="en-US" sz="1400" dirty="0">
                <a:solidFill>
                  <a:schemeClr val="bg1">
                    <a:lumMod val="50000"/>
                  </a:schemeClr>
                </a:solidFill>
              </a:rPr>
              <a:t> </a:t>
            </a:r>
            <a:r>
              <a:rPr lang="en-US" sz="1400" dirty="0" err="1">
                <a:solidFill>
                  <a:schemeClr val="bg1">
                    <a:lumMod val="50000"/>
                  </a:schemeClr>
                </a:solidFill>
              </a:rPr>
              <a:t>antetului</a:t>
            </a:r>
            <a:r>
              <a:rPr lang="en-US" sz="1400" dirty="0">
                <a:solidFill>
                  <a:schemeClr val="bg1">
                    <a:lumMod val="50000"/>
                  </a:schemeClr>
                </a:solidFill>
              </a:rPr>
              <a:t> PE </a:t>
            </a:r>
            <a:r>
              <a:rPr lang="en-US" sz="1400" dirty="0" err="1">
                <a:solidFill>
                  <a:schemeClr val="bg1">
                    <a:lumMod val="50000"/>
                  </a:schemeClr>
                </a:solidFill>
              </a:rPr>
              <a:t>folosind</a:t>
            </a:r>
            <a:r>
              <a:rPr lang="en-US" sz="1400" dirty="0">
                <a:solidFill>
                  <a:schemeClr val="bg1">
                    <a:lumMod val="50000"/>
                  </a:schemeClr>
                </a:solidFill>
              </a:rPr>
              <a:t> imageBase + 0x3C</a:t>
            </a:r>
          </a:p>
        </p:txBody>
      </p:sp>
      <p:sp>
        <p:nvSpPr>
          <p:cNvPr id="15" name="TextBox 14">
            <a:extLst>
              <a:ext uri="{FF2B5EF4-FFF2-40B4-BE49-F238E27FC236}">
                <a16:creationId xmlns:a16="http://schemas.microsoft.com/office/drawing/2014/main" id="{731E8C50-60A1-C367-F2BE-6C80B7C48276}"/>
              </a:ext>
            </a:extLst>
          </p:cNvPr>
          <p:cNvSpPr txBox="1"/>
          <p:nvPr/>
        </p:nvSpPr>
        <p:spPr>
          <a:xfrm>
            <a:off x="487923" y="6369960"/>
            <a:ext cx="11244983" cy="307777"/>
          </a:xfrm>
          <a:prstGeom prst="rect">
            <a:avLst/>
          </a:prstGeom>
          <a:noFill/>
        </p:spPr>
        <p:txBody>
          <a:bodyPr wrap="square">
            <a:spAutoFit/>
          </a:bodyPr>
          <a:lstStyle/>
          <a:p>
            <a:r>
              <a:rPr lang="en-US" sz="1400" dirty="0" err="1">
                <a:solidFill>
                  <a:schemeClr val="bg1">
                    <a:lumMod val="50000"/>
                  </a:schemeClr>
                </a:solidFill>
              </a:rPr>
              <a:t>Atentie</a:t>
            </a:r>
            <a:r>
              <a:rPr lang="en-US" sz="1400" dirty="0">
                <a:solidFill>
                  <a:schemeClr val="bg1">
                    <a:lumMod val="50000"/>
                  </a:schemeClr>
                </a:solidFill>
              </a:rPr>
              <a:t>: </a:t>
            </a:r>
            <a:r>
              <a:rPr lang="en-US" sz="1400" dirty="0" err="1">
                <a:solidFill>
                  <a:schemeClr val="bg1">
                    <a:lumMod val="50000"/>
                  </a:schemeClr>
                </a:solidFill>
              </a:rPr>
              <a:t>Dacă</a:t>
            </a:r>
            <a:r>
              <a:rPr lang="en-US" sz="1400" dirty="0">
                <a:solidFill>
                  <a:schemeClr val="bg1">
                    <a:lumMod val="50000"/>
                  </a:schemeClr>
                </a:solidFill>
              </a:rPr>
              <a:t> </a:t>
            </a:r>
            <a:r>
              <a:rPr lang="en-US" sz="1400" dirty="0" err="1">
                <a:solidFill>
                  <a:schemeClr val="bg1">
                    <a:lumMod val="50000"/>
                  </a:schemeClr>
                </a:solidFill>
              </a:rPr>
              <a:t>alegeti</a:t>
            </a:r>
            <a:r>
              <a:rPr lang="en-US" sz="1400" dirty="0">
                <a:solidFill>
                  <a:schemeClr val="bg1">
                    <a:lumMod val="50000"/>
                  </a:schemeClr>
                </a:solidFill>
              </a:rPr>
              <a:t> .text → Follow in Dump, </a:t>
            </a:r>
            <a:r>
              <a:rPr lang="en-US" sz="1400" dirty="0" err="1">
                <a:solidFill>
                  <a:schemeClr val="bg1">
                    <a:lumMod val="50000"/>
                  </a:schemeClr>
                </a:solidFill>
              </a:rPr>
              <a:t>ajungeti</a:t>
            </a:r>
            <a:r>
              <a:rPr lang="en-US" sz="1400" dirty="0">
                <a:solidFill>
                  <a:schemeClr val="bg1">
                    <a:lumMod val="50000"/>
                  </a:schemeClr>
                </a:solidFill>
              </a:rPr>
              <a:t> la </a:t>
            </a:r>
            <a:r>
              <a:rPr lang="en-US" sz="1400" dirty="0" err="1">
                <a:solidFill>
                  <a:schemeClr val="bg1">
                    <a:lumMod val="50000"/>
                  </a:schemeClr>
                </a:solidFill>
              </a:rPr>
              <a:t>începutul</a:t>
            </a:r>
            <a:r>
              <a:rPr lang="en-US" sz="1400" dirty="0">
                <a:solidFill>
                  <a:schemeClr val="bg1">
                    <a:lumMod val="50000"/>
                  </a:schemeClr>
                </a:solidFill>
              </a:rPr>
              <a:t> </a:t>
            </a:r>
            <a:r>
              <a:rPr lang="en-US" sz="1400" dirty="0" err="1">
                <a:solidFill>
                  <a:schemeClr val="bg1">
                    <a:lumMod val="50000"/>
                  </a:schemeClr>
                </a:solidFill>
              </a:rPr>
              <a:t>secțiunii</a:t>
            </a:r>
            <a:r>
              <a:rPr lang="en-US" sz="1400" dirty="0">
                <a:solidFill>
                  <a:schemeClr val="bg1">
                    <a:lumMod val="50000"/>
                  </a:schemeClr>
                </a:solidFill>
              </a:rPr>
              <a:t> .text, nu la adresa </a:t>
            </a:r>
            <a:r>
              <a:rPr lang="en-US" sz="1400" dirty="0" err="1">
                <a:solidFill>
                  <a:schemeClr val="bg1">
                    <a:lumMod val="50000"/>
                  </a:schemeClr>
                </a:solidFill>
              </a:rPr>
              <a:t>exactă</a:t>
            </a:r>
            <a:r>
              <a:rPr lang="en-US" sz="1400" dirty="0">
                <a:solidFill>
                  <a:schemeClr val="bg1">
                    <a:lumMod val="50000"/>
                  </a:schemeClr>
                </a:solidFill>
              </a:rPr>
              <a:t> a Entry Point-</a:t>
            </a:r>
            <a:r>
              <a:rPr lang="en-US" sz="1400" dirty="0" err="1">
                <a:solidFill>
                  <a:schemeClr val="bg1">
                    <a:lumMod val="50000"/>
                  </a:schemeClr>
                </a:solidFill>
              </a:rPr>
              <a:t>ului</a:t>
            </a:r>
            <a:r>
              <a:rPr lang="en-US" sz="1400" dirty="0">
                <a:solidFill>
                  <a:schemeClr val="bg1">
                    <a:lumMod val="50000"/>
                  </a:schemeClr>
                </a:solidFill>
              </a:rPr>
              <a:t>.</a:t>
            </a:r>
          </a:p>
        </p:txBody>
      </p:sp>
      <p:sp>
        <p:nvSpPr>
          <p:cNvPr id="16" name="Rectangle 1">
            <a:extLst>
              <a:ext uri="{FF2B5EF4-FFF2-40B4-BE49-F238E27FC236}">
                <a16:creationId xmlns:a16="http://schemas.microsoft.com/office/drawing/2014/main" id="{89660915-FE35-FE2C-7C8E-91B33CE606BD}"/>
              </a:ext>
            </a:extLst>
          </p:cNvPr>
          <p:cNvSpPr>
            <a:spLocks noChangeArrowheads="1"/>
          </p:cNvSpPr>
          <p:nvPr/>
        </p:nvSpPr>
        <p:spPr bwMode="auto">
          <a:xfrm>
            <a:off x="6088283" y="2731822"/>
            <a:ext cx="5758308"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100" b="1" i="0" u="none" strike="noStrike" cap="none" normalizeH="0" baseline="0" dirty="0">
                <a:ln>
                  <a:noFill/>
                </a:ln>
                <a:solidFill>
                  <a:schemeClr val="bg1">
                    <a:lumMod val="50000"/>
                  </a:schemeClr>
                </a:solidFill>
                <a:effectLst/>
              </a:rPr>
              <a:t>(1)</a:t>
            </a:r>
            <a:r>
              <a:rPr kumimoji="0" lang="en-US" altLang="en-US" sz="1100" b="0" i="0" u="none" strike="noStrike" cap="none" normalizeH="0" baseline="0" dirty="0">
                <a:ln>
                  <a:noFill/>
                </a:ln>
                <a:solidFill>
                  <a:schemeClr val="bg1">
                    <a:lumMod val="50000"/>
                  </a:schemeClr>
                </a:solidFill>
                <a:effectLst/>
              </a:rPr>
              <a:t> </a:t>
            </a:r>
            <a:r>
              <a:rPr kumimoji="0" lang="en-US" altLang="en-US" sz="1100" b="0" i="0" u="none" strike="noStrike" cap="none" normalizeH="0" baseline="0" dirty="0" err="1">
                <a:ln>
                  <a:noFill/>
                </a:ln>
                <a:solidFill>
                  <a:schemeClr val="bg1">
                    <a:lumMod val="50000"/>
                  </a:schemeClr>
                </a:solidFill>
                <a:effectLst/>
              </a:rPr>
              <a:t>Executarea</a:t>
            </a:r>
            <a:r>
              <a:rPr kumimoji="0" lang="en-US" altLang="en-US" sz="1100" b="0" i="0" u="none" strike="noStrike" cap="none" normalizeH="0" baseline="0" dirty="0">
                <a:ln>
                  <a:noFill/>
                </a:ln>
                <a:solidFill>
                  <a:schemeClr val="bg1">
                    <a:lumMod val="50000"/>
                  </a:schemeClr>
                </a:solidFill>
                <a:effectLst/>
              </a:rPr>
              <a:t> </a:t>
            </a:r>
            <a:r>
              <a:rPr kumimoji="0" lang="en-US" altLang="en-US" sz="1100" b="0" i="0" u="none" strike="noStrike" cap="none" normalizeH="0" baseline="0" dirty="0" err="1">
                <a:ln>
                  <a:noFill/>
                </a:ln>
                <a:solidFill>
                  <a:schemeClr val="bg1">
                    <a:lumMod val="50000"/>
                  </a:schemeClr>
                </a:solidFill>
                <a:effectLst/>
              </a:rPr>
              <a:t>codului</a:t>
            </a:r>
            <a:r>
              <a:rPr kumimoji="0" lang="en-US" altLang="en-US" sz="1100" b="0" i="0" u="none" strike="noStrike" cap="none" normalizeH="0" baseline="0" dirty="0">
                <a:ln>
                  <a:noFill/>
                </a:ln>
                <a:solidFill>
                  <a:schemeClr val="bg1">
                    <a:lumMod val="50000"/>
                  </a:schemeClr>
                </a:solidFill>
                <a:effectLst/>
              </a:rPr>
              <a:t> </a:t>
            </a:r>
            <a:r>
              <a:rPr kumimoji="0" lang="en-US" altLang="en-US" sz="1100" b="0" i="0" u="none" strike="noStrike" cap="none" normalizeH="0" baseline="0" dirty="0" err="1">
                <a:ln>
                  <a:noFill/>
                </a:ln>
                <a:solidFill>
                  <a:schemeClr val="bg1">
                    <a:lumMod val="50000"/>
                  </a:schemeClr>
                </a:solidFill>
                <a:effectLst/>
              </a:rPr>
              <a:t>în</a:t>
            </a:r>
            <a:r>
              <a:rPr kumimoji="0" lang="en-US" altLang="en-US" sz="1100" b="0" i="0" u="none" strike="noStrike" cap="none" normalizeH="0" baseline="0" dirty="0">
                <a:ln>
                  <a:noFill/>
                </a:ln>
                <a:solidFill>
                  <a:schemeClr val="bg1">
                    <a:lumMod val="50000"/>
                  </a:schemeClr>
                </a:solidFill>
                <a:effectLst/>
              </a:rPr>
              <a:t> debugger la o </a:t>
            </a:r>
            <a:r>
              <a:rPr kumimoji="0" lang="en-US" altLang="en-US" sz="1100" b="0" i="0" u="none" strike="noStrike" cap="none" normalizeH="0" baseline="0" dirty="0" err="1">
                <a:ln>
                  <a:noFill/>
                </a:ln>
                <a:solidFill>
                  <a:schemeClr val="bg1">
                    <a:lumMod val="50000"/>
                  </a:schemeClr>
                </a:solidFill>
                <a:effectLst/>
              </a:rPr>
              <a:t>adresă</a:t>
            </a:r>
            <a:r>
              <a:rPr kumimoji="0" lang="en-US" altLang="en-US" sz="1100" b="0" i="0" u="none" strike="noStrike" cap="none" normalizeH="0" baseline="0" dirty="0">
                <a:ln>
                  <a:noFill/>
                </a:ln>
                <a:solidFill>
                  <a:schemeClr val="bg1">
                    <a:lumMod val="50000"/>
                  </a:schemeClr>
                </a:solidFill>
                <a:effectLst/>
              </a:rPr>
              <a:t> </a:t>
            </a:r>
            <a:r>
              <a:rPr kumimoji="0" lang="en-US" altLang="en-US" sz="1100" b="0" i="0" u="none" strike="noStrike" cap="none" normalizeH="0" baseline="0" dirty="0" err="1">
                <a:ln>
                  <a:noFill/>
                </a:ln>
                <a:solidFill>
                  <a:schemeClr val="bg1">
                    <a:lumMod val="50000"/>
                  </a:schemeClr>
                </a:solidFill>
                <a:effectLst/>
              </a:rPr>
              <a:t>virtuală</a:t>
            </a:r>
            <a:r>
              <a:rPr kumimoji="0" lang="en-US" altLang="en-US" sz="1100" b="0" i="0" u="none" strike="noStrike" cap="none" normalizeH="0" baseline="0" dirty="0">
                <a:ln>
                  <a:noFill/>
                </a:ln>
                <a:solidFill>
                  <a:schemeClr val="bg1">
                    <a:lumMod val="50000"/>
                  </a:schemeClr>
                </a:solidFill>
                <a:effectLst/>
              </a:rPr>
              <a:t> din </a:t>
            </a:r>
            <a:r>
              <a:rPr kumimoji="0" lang="en-US" altLang="en-US" sz="1100" b="0" i="0" u="none" strike="noStrike" cap="none" normalizeH="0" baseline="0" dirty="0" err="1">
                <a:ln>
                  <a:noFill/>
                </a:ln>
                <a:solidFill>
                  <a:schemeClr val="bg1">
                    <a:lumMod val="50000"/>
                  </a:schemeClr>
                </a:solidFill>
                <a:effectLst/>
              </a:rPr>
              <a:t>modulul</a:t>
            </a:r>
            <a:r>
              <a:rPr kumimoji="0" lang="en-US" altLang="en-US" sz="1100" b="0" i="0" u="none" strike="noStrike" cap="none" normalizeH="0" baseline="0" dirty="0">
                <a:ln>
                  <a:noFill/>
                </a:ln>
                <a:solidFill>
                  <a:schemeClr val="bg1">
                    <a:lumMod val="50000"/>
                  </a:schemeClr>
                </a:solidFill>
                <a:effectLst/>
              </a:rPr>
              <a:t> ntdll.dll</a:t>
            </a:r>
          </a:p>
          <a:p>
            <a:pPr marL="0" marR="0" lvl="0" indent="0" algn="l" defTabSz="914400" rtl="0" eaLnBrk="0" fontAlgn="base" latinLnBrk="0" hangingPunct="0">
              <a:lnSpc>
                <a:spcPct val="100000"/>
              </a:lnSpc>
              <a:spcBef>
                <a:spcPct val="0"/>
              </a:spcBef>
              <a:spcAft>
                <a:spcPct val="0"/>
              </a:spcAft>
              <a:buClrTx/>
              <a:buSzTx/>
              <a:tabLst/>
            </a:pPr>
            <a:r>
              <a:rPr kumimoji="0" lang="en-US" altLang="en-US" sz="1100" b="1" i="0" u="none" strike="noStrike" cap="none" normalizeH="0" baseline="0" dirty="0">
                <a:ln>
                  <a:noFill/>
                </a:ln>
                <a:solidFill>
                  <a:schemeClr val="bg1">
                    <a:lumMod val="50000"/>
                  </a:schemeClr>
                </a:solidFill>
                <a:effectLst/>
              </a:rPr>
              <a:t>(2)</a:t>
            </a:r>
            <a:r>
              <a:rPr kumimoji="0" lang="en-US" altLang="en-US" sz="1100" b="0" i="0" u="none" strike="noStrike" cap="none" normalizeH="0" baseline="0" dirty="0">
                <a:ln>
                  <a:noFill/>
                </a:ln>
                <a:solidFill>
                  <a:schemeClr val="bg1">
                    <a:lumMod val="50000"/>
                  </a:schemeClr>
                </a:solidFill>
                <a:effectLst/>
              </a:rPr>
              <a:t> </a:t>
            </a:r>
            <a:r>
              <a:rPr kumimoji="0" lang="en-US" altLang="en-US" sz="1100" b="0" i="0" u="none" strike="noStrike" cap="none" normalizeH="0" baseline="0" dirty="0" err="1">
                <a:ln>
                  <a:noFill/>
                </a:ln>
                <a:solidFill>
                  <a:schemeClr val="bg1">
                    <a:lumMod val="50000"/>
                  </a:schemeClr>
                </a:solidFill>
                <a:effectLst/>
              </a:rPr>
              <a:t>Selectarea</a:t>
            </a:r>
            <a:r>
              <a:rPr kumimoji="0" lang="en-US" altLang="en-US" sz="1100" b="0" i="0" u="none" strike="noStrike" cap="none" normalizeH="0" baseline="0" dirty="0">
                <a:ln>
                  <a:noFill/>
                </a:ln>
                <a:solidFill>
                  <a:schemeClr val="bg1">
                    <a:lumMod val="50000"/>
                  </a:schemeClr>
                </a:solidFill>
                <a:effectLst/>
              </a:rPr>
              <a:t> </a:t>
            </a:r>
            <a:r>
              <a:rPr kumimoji="0" lang="en-US" altLang="en-US" sz="1100" b="0" i="0" u="none" strike="noStrike" cap="none" normalizeH="0" baseline="0" dirty="0" err="1">
                <a:ln>
                  <a:noFill/>
                </a:ln>
                <a:solidFill>
                  <a:schemeClr val="bg1">
                    <a:lumMod val="50000"/>
                  </a:schemeClr>
                </a:solidFill>
                <a:effectLst/>
              </a:rPr>
              <a:t>fișierului</a:t>
            </a:r>
            <a:r>
              <a:rPr kumimoji="0" lang="en-US" altLang="en-US" sz="1100" b="0" i="0" u="none" strike="noStrike" cap="none" normalizeH="0" baseline="0" dirty="0">
                <a:ln>
                  <a:noFill/>
                </a:ln>
                <a:solidFill>
                  <a:schemeClr val="bg1">
                    <a:lumMod val="50000"/>
                  </a:schemeClr>
                </a:solidFill>
                <a:effectLst/>
              </a:rPr>
              <a:t> messageboxa.exe din Memory Map</a:t>
            </a:r>
          </a:p>
          <a:p>
            <a:pPr marL="0" marR="0" lvl="0" indent="0" algn="l" defTabSz="914400" rtl="0" eaLnBrk="0" fontAlgn="base" latinLnBrk="0" hangingPunct="0">
              <a:lnSpc>
                <a:spcPct val="100000"/>
              </a:lnSpc>
              <a:spcBef>
                <a:spcPct val="0"/>
              </a:spcBef>
              <a:spcAft>
                <a:spcPct val="0"/>
              </a:spcAft>
              <a:buClrTx/>
              <a:buSzTx/>
              <a:tabLst/>
            </a:pPr>
            <a:r>
              <a:rPr kumimoji="0" lang="en-US" altLang="en-US" sz="1100" b="1" i="0" u="none" strike="noStrike" cap="none" normalizeH="0" baseline="0" dirty="0">
                <a:ln>
                  <a:noFill/>
                </a:ln>
                <a:solidFill>
                  <a:schemeClr val="bg1">
                    <a:lumMod val="50000"/>
                  </a:schemeClr>
                </a:solidFill>
                <a:effectLst/>
              </a:rPr>
              <a:t>(3)</a:t>
            </a:r>
            <a:r>
              <a:rPr kumimoji="0" lang="en-US" altLang="en-US" sz="1100" b="0" i="0" u="none" strike="noStrike" cap="none" normalizeH="0" baseline="0" dirty="0">
                <a:ln>
                  <a:noFill/>
                </a:ln>
                <a:solidFill>
                  <a:schemeClr val="bg1">
                    <a:lumMod val="50000"/>
                  </a:schemeClr>
                </a:solidFill>
                <a:effectLst/>
              </a:rPr>
              <a:t> Imagine </a:t>
            </a:r>
            <a:r>
              <a:rPr kumimoji="0" lang="en-US" altLang="en-US" sz="1100" b="0" i="0" u="none" strike="noStrike" cap="none" normalizeH="0" baseline="0" dirty="0" err="1">
                <a:ln>
                  <a:noFill/>
                </a:ln>
                <a:solidFill>
                  <a:schemeClr val="bg1">
                    <a:lumMod val="50000"/>
                  </a:schemeClr>
                </a:solidFill>
                <a:effectLst/>
              </a:rPr>
              <a:t>completă</a:t>
            </a:r>
            <a:r>
              <a:rPr kumimoji="0" lang="en-US" altLang="en-US" sz="1100" b="0" i="0" u="none" strike="noStrike" cap="none" normalizeH="0" baseline="0" dirty="0">
                <a:ln>
                  <a:noFill/>
                </a:ln>
                <a:solidFill>
                  <a:schemeClr val="bg1">
                    <a:lumMod val="50000"/>
                  </a:schemeClr>
                </a:solidFill>
                <a:effectLst/>
              </a:rPr>
              <a:t> a </a:t>
            </a:r>
            <a:r>
              <a:rPr kumimoji="0" lang="en-US" altLang="en-US" sz="1100" b="0" i="0" u="none" strike="noStrike" cap="none" normalizeH="0" baseline="0" dirty="0" err="1">
                <a:ln>
                  <a:noFill/>
                </a:ln>
                <a:solidFill>
                  <a:schemeClr val="bg1">
                    <a:lumMod val="50000"/>
                  </a:schemeClr>
                </a:solidFill>
                <a:effectLst/>
              </a:rPr>
              <a:t>structurii</a:t>
            </a:r>
            <a:r>
              <a:rPr kumimoji="0" lang="en-US" altLang="en-US" sz="1100" b="0" i="0" u="none" strike="noStrike" cap="none" normalizeH="0" baseline="0" dirty="0">
                <a:ln>
                  <a:noFill/>
                </a:ln>
                <a:solidFill>
                  <a:schemeClr val="bg1">
                    <a:lumMod val="50000"/>
                  </a:schemeClr>
                </a:solidFill>
                <a:effectLst/>
              </a:rPr>
              <a:t> </a:t>
            </a:r>
            <a:r>
              <a:rPr kumimoji="0" lang="en-US" altLang="en-US" sz="1100" b="0" i="0" u="none" strike="noStrike" cap="none" normalizeH="0" baseline="0" dirty="0" err="1">
                <a:ln>
                  <a:noFill/>
                </a:ln>
                <a:solidFill>
                  <a:schemeClr val="bg1">
                    <a:lumMod val="50000"/>
                  </a:schemeClr>
                </a:solidFill>
                <a:effectLst/>
              </a:rPr>
              <a:t>antetului</a:t>
            </a:r>
            <a:r>
              <a:rPr kumimoji="0" lang="en-US" altLang="en-US" sz="1100" b="0" i="0" u="none" strike="noStrike" cap="none" normalizeH="0" baseline="0" dirty="0">
                <a:ln>
                  <a:noFill/>
                </a:ln>
                <a:solidFill>
                  <a:schemeClr val="bg1">
                    <a:lumMod val="50000"/>
                  </a:schemeClr>
                </a:solidFill>
                <a:effectLst/>
              </a:rPr>
              <a:t> DOS + PE + Optional Header </a:t>
            </a:r>
            <a:r>
              <a:rPr kumimoji="0" lang="en-US" altLang="en-US" sz="1100" b="0" i="0" u="none" strike="noStrike" cap="none" normalizeH="0" baseline="0" dirty="0" err="1">
                <a:ln>
                  <a:noFill/>
                </a:ln>
                <a:solidFill>
                  <a:schemeClr val="bg1">
                    <a:lumMod val="50000"/>
                  </a:schemeClr>
                </a:solidFill>
                <a:effectLst/>
              </a:rPr>
              <a:t>pentru</a:t>
            </a:r>
            <a:r>
              <a:rPr kumimoji="0" lang="en-US" altLang="en-US" sz="1100" b="0" i="0" u="none" strike="noStrike" cap="none" normalizeH="0" baseline="0" dirty="0">
                <a:ln>
                  <a:noFill/>
                </a:ln>
                <a:solidFill>
                  <a:schemeClr val="bg1">
                    <a:lumMod val="50000"/>
                  </a:schemeClr>
                </a:solidFill>
                <a:effectLst/>
              </a:rPr>
              <a:t> </a:t>
            </a:r>
            <a:r>
              <a:rPr kumimoji="0" lang="en-US" altLang="en-US" sz="1100" b="0" i="0" u="none" strike="noStrike" cap="none" normalizeH="0" baseline="0" dirty="0" err="1">
                <a:ln>
                  <a:noFill/>
                </a:ln>
                <a:solidFill>
                  <a:schemeClr val="bg1">
                    <a:lumMod val="50000"/>
                  </a:schemeClr>
                </a:solidFill>
                <a:effectLst/>
              </a:rPr>
              <a:t>arhitectură</a:t>
            </a:r>
            <a:r>
              <a:rPr kumimoji="0" lang="en-US" altLang="en-US" sz="1100" b="0" i="0" u="none" strike="noStrike" cap="none" normalizeH="0" baseline="0" dirty="0">
                <a:ln>
                  <a:noFill/>
                </a:ln>
                <a:solidFill>
                  <a:schemeClr val="bg1">
                    <a:lumMod val="50000"/>
                  </a:schemeClr>
                </a:solidFill>
                <a:effectLst/>
              </a:rPr>
              <a:t> 64-bit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bg1">
                  <a:lumMod val="50000"/>
                </a:schemeClr>
              </a:solidFill>
              <a:effectLst/>
            </a:endParaRPr>
          </a:p>
        </p:txBody>
      </p:sp>
      <p:sp>
        <p:nvSpPr>
          <p:cNvPr id="19" name="Speech Bubble: Rectangle 18">
            <a:extLst>
              <a:ext uri="{FF2B5EF4-FFF2-40B4-BE49-F238E27FC236}">
                <a16:creationId xmlns:a16="http://schemas.microsoft.com/office/drawing/2014/main" id="{83F3FFB6-A953-30CC-247B-58FDA3063652}"/>
              </a:ext>
            </a:extLst>
          </p:cNvPr>
          <p:cNvSpPr/>
          <p:nvPr/>
        </p:nvSpPr>
        <p:spPr>
          <a:xfrm>
            <a:off x="2256830" y="1975477"/>
            <a:ext cx="3538574" cy="1131934"/>
          </a:xfrm>
          <a:prstGeom prst="wedgeRectCallout">
            <a:avLst>
              <a:gd name="adj1" fmla="val -64676"/>
              <a:gd name="adj2" fmla="val -91881"/>
            </a:avLst>
          </a:prstGeom>
        </p:spPr>
        <p:style>
          <a:lnRef idx="1">
            <a:schemeClr val="dk1"/>
          </a:lnRef>
          <a:fillRef idx="2">
            <a:schemeClr val="dk1"/>
          </a:fillRef>
          <a:effectRef idx="1">
            <a:schemeClr val="dk1"/>
          </a:effectRef>
          <a:fontRef idx="minor">
            <a:schemeClr val="dk1"/>
          </a:fontRef>
        </p:style>
        <p:txBody>
          <a:bodyPr rtlCol="0" anchor="ctr"/>
          <a:lstStyle/>
          <a:p>
            <a:r>
              <a:rPr lang="en-US" sz="1600" dirty="0">
                <a:solidFill>
                  <a:schemeClr val="bg1"/>
                </a:solidFill>
              </a:rPr>
              <a:t>Este un </a:t>
            </a:r>
            <a:r>
              <a:rPr lang="en-US" sz="1600" dirty="0" err="1">
                <a:solidFill>
                  <a:schemeClr val="bg1"/>
                </a:solidFill>
              </a:rPr>
              <a:t>punct</a:t>
            </a:r>
            <a:r>
              <a:rPr lang="en-US" sz="1600" dirty="0">
                <a:solidFill>
                  <a:schemeClr val="bg1"/>
                </a:solidFill>
              </a:rPr>
              <a:t> de </a:t>
            </a:r>
            <a:r>
              <a:rPr lang="en-US" sz="1600" dirty="0" err="1">
                <a:solidFill>
                  <a:schemeClr val="bg1"/>
                </a:solidFill>
              </a:rPr>
              <a:t>intrare</a:t>
            </a:r>
            <a:r>
              <a:rPr lang="en-US" sz="1600" dirty="0">
                <a:solidFill>
                  <a:schemeClr val="bg1"/>
                </a:solidFill>
              </a:rPr>
              <a:t> </a:t>
            </a:r>
            <a:r>
              <a:rPr lang="en-US" sz="1600" dirty="0" err="1">
                <a:solidFill>
                  <a:schemeClr val="bg1"/>
                </a:solidFill>
              </a:rPr>
              <a:t>temporar</a:t>
            </a:r>
            <a:r>
              <a:rPr lang="en-US" sz="1600" dirty="0">
                <a:solidFill>
                  <a:schemeClr val="bg1"/>
                </a:solidFill>
              </a:rPr>
              <a:t>, </a:t>
            </a:r>
            <a:r>
              <a:rPr lang="en-US" sz="1600" dirty="0" err="1">
                <a:solidFill>
                  <a:schemeClr val="bg1"/>
                </a:solidFill>
              </a:rPr>
              <a:t>gestionat</a:t>
            </a:r>
            <a:r>
              <a:rPr lang="en-US" sz="1600" dirty="0">
                <a:solidFill>
                  <a:schemeClr val="bg1"/>
                </a:solidFill>
              </a:rPr>
              <a:t> de </a:t>
            </a:r>
            <a:r>
              <a:rPr lang="en-US" sz="1600" dirty="0" err="1">
                <a:solidFill>
                  <a:schemeClr val="bg1"/>
                </a:solidFill>
              </a:rPr>
              <a:t>sistemul</a:t>
            </a:r>
            <a:r>
              <a:rPr lang="en-US" sz="1600" dirty="0">
                <a:solidFill>
                  <a:schemeClr val="bg1"/>
                </a:solidFill>
              </a:rPr>
              <a:t> de </a:t>
            </a:r>
            <a:r>
              <a:rPr lang="en-US" sz="1600" dirty="0" err="1">
                <a:solidFill>
                  <a:schemeClr val="bg1"/>
                </a:solidFill>
              </a:rPr>
              <a:t>operare</a:t>
            </a:r>
            <a:r>
              <a:rPr lang="en-US" sz="1600" dirty="0">
                <a:solidFill>
                  <a:schemeClr val="bg1"/>
                </a:solidFill>
              </a:rPr>
              <a:t> (Windows loader), </a:t>
            </a:r>
            <a:r>
              <a:rPr lang="en-US" sz="1600" dirty="0" err="1">
                <a:solidFill>
                  <a:schemeClr val="bg1"/>
                </a:solidFill>
              </a:rPr>
              <a:t>în</a:t>
            </a:r>
            <a:r>
              <a:rPr lang="en-US" sz="1600" dirty="0">
                <a:solidFill>
                  <a:schemeClr val="bg1"/>
                </a:solidFill>
              </a:rPr>
              <a:t> </a:t>
            </a:r>
            <a:r>
              <a:rPr lang="en-US" sz="1600" dirty="0" err="1">
                <a:solidFill>
                  <a:schemeClr val="bg1"/>
                </a:solidFill>
              </a:rPr>
              <a:t>modulul</a:t>
            </a:r>
            <a:r>
              <a:rPr lang="en-US" sz="1600" dirty="0">
                <a:solidFill>
                  <a:schemeClr val="bg1"/>
                </a:solidFill>
              </a:rPr>
              <a:t> </a:t>
            </a:r>
            <a:r>
              <a:rPr lang="en-US" sz="1600" i="1" dirty="0">
                <a:solidFill>
                  <a:schemeClr val="bg1"/>
                </a:solidFill>
              </a:rPr>
              <a:t>ntdll.dll</a:t>
            </a:r>
          </a:p>
        </p:txBody>
      </p:sp>
      <p:sp>
        <p:nvSpPr>
          <p:cNvPr id="20" name="Speech Bubble: Rectangle 19">
            <a:extLst>
              <a:ext uri="{FF2B5EF4-FFF2-40B4-BE49-F238E27FC236}">
                <a16:creationId xmlns:a16="http://schemas.microsoft.com/office/drawing/2014/main" id="{7A73B47F-11F7-B45D-A12D-05D469A2FD46}"/>
              </a:ext>
            </a:extLst>
          </p:cNvPr>
          <p:cNvSpPr/>
          <p:nvPr/>
        </p:nvSpPr>
        <p:spPr>
          <a:xfrm>
            <a:off x="6274955" y="1704304"/>
            <a:ext cx="1698665" cy="794515"/>
          </a:xfrm>
          <a:prstGeom prst="wedgeRectCallout">
            <a:avLst>
              <a:gd name="adj1" fmla="val -22093"/>
              <a:gd name="adj2" fmla="val -70844"/>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solidFill>
                  <a:schemeClr val="bg1"/>
                </a:solidFill>
              </a:rPr>
              <a:t>imageBase</a:t>
            </a:r>
          </a:p>
          <a:p>
            <a:pPr algn="ctr"/>
            <a:r>
              <a:rPr lang="en-US" sz="1400" dirty="0">
                <a:solidFill>
                  <a:schemeClr val="bg1"/>
                </a:solidFill>
              </a:rPr>
              <a:t>(baza </a:t>
            </a:r>
            <a:r>
              <a:rPr lang="en-US" sz="1400" dirty="0" err="1">
                <a:solidFill>
                  <a:schemeClr val="bg1"/>
                </a:solidFill>
              </a:rPr>
              <a:t>imaginii</a:t>
            </a:r>
            <a:r>
              <a:rPr lang="en-US" sz="1400" dirty="0">
                <a:solidFill>
                  <a:schemeClr val="bg1"/>
                </a:solidFill>
              </a:rPr>
              <a:t>)</a:t>
            </a:r>
          </a:p>
        </p:txBody>
      </p:sp>
      <p:sp>
        <p:nvSpPr>
          <p:cNvPr id="22" name="TextBox 21">
            <a:extLst>
              <a:ext uri="{FF2B5EF4-FFF2-40B4-BE49-F238E27FC236}">
                <a16:creationId xmlns:a16="http://schemas.microsoft.com/office/drawing/2014/main" id="{10F9E979-DF66-48EB-0D88-92FE82A01F1F}"/>
              </a:ext>
            </a:extLst>
          </p:cNvPr>
          <p:cNvSpPr txBox="1"/>
          <p:nvPr/>
        </p:nvSpPr>
        <p:spPr>
          <a:xfrm>
            <a:off x="5853630" y="429134"/>
            <a:ext cx="6097064" cy="307777"/>
          </a:xfrm>
          <a:prstGeom prst="rect">
            <a:avLst/>
          </a:prstGeom>
          <a:noFill/>
        </p:spPr>
        <p:txBody>
          <a:bodyPr wrap="square">
            <a:spAutoFit/>
          </a:bodyPr>
          <a:lstStyle/>
          <a:p>
            <a:r>
              <a:rPr lang="en-US" sz="1400" dirty="0">
                <a:solidFill>
                  <a:schemeClr val="bg1">
                    <a:lumMod val="50000"/>
                  </a:schemeClr>
                </a:solidFill>
              </a:rPr>
              <a:t>00007FF7A58C0000 este adresa </a:t>
            </a:r>
            <a:r>
              <a:rPr lang="en-US" sz="1400" dirty="0" err="1">
                <a:solidFill>
                  <a:schemeClr val="bg1">
                    <a:lumMod val="50000"/>
                  </a:schemeClr>
                </a:solidFill>
              </a:rPr>
              <a:t>virtuală</a:t>
            </a:r>
            <a:r>
              <a:rPr lang="en-US" sz="1400" dirty="0">
                <a:solidFill>
                  <a:schemeClr val="bg1">
                    <a:lumMod val="50000"/>
                  </a:schemeClr>
                </a:solidFill>
              </a:rPr>
              <a:t> la care </a:t>
            </a:r>
            <a:r>
              <a:rPr lang="en-US" sz="1400" dirty="0" err="1">
                <a:solidFill>
                  <a:schemeClr val="bg1">
                    <a:lumMod val="50000"/>
                  </a:schemeClr>
                </a:solidFill>
              </a:rPr>
              <a:t>fișierul</a:t>
            </a:r>
            <a:r>
              <a:rPr lang="en-US" sz="1400" dirty="0">
                <a:solidFill>
                  <a:schemeClr val="bg1">
                    <a:lumMod val="50000"/>
                  </a:schemeClr>
                </a:solidFill>
              </a:rPr>
              <a:t> este </a:t>
            </a:r>
            <a:r>
              <a:rPr lang="en-US" sz="1400" dirty="0" err="1">
                <a:solidFill>
                  <a:schemeClr val="bg1">
                    <a:lumMod val="50000"/>
                  </a:schemeClr>
                </a:solidFill>
              </a:rPr>
              <a:t>încărcat</a:t>
            </a:r>
            <a:r>
              <a:rPr lang="en-US" sz="1400" dirty="0">
                <a:solidFill>
                  <a:schemeClr val="bg1">
                    <a:lumMod val="50000"/>
                  </a:schemeClr>
                </a:solidFill>
              </a:rPr>
              <a:t> </a:t>
            </a:r>
            <a:r>
              <a:rPr lang="en-US" sz="1400" dirty="0" err="1">
                <a:solidFill>
                  <a:schemeClr val="bg1">
                    <a:lumMod val="50000"/>
                  </a:schemeClr>
                </a:solidFill>
              </a:rPr>
              <a:t>în</a:t>
            </a:r>
            <a:r>
              <a:rPr lang="en-US" sz="1400" dirty="0">
                <a:solidFill>
                  <a:schemeClr val="bg1">
                    <a:lumMod val="50000"/>
                  </a:schemeClr>
                </a:solidFill>
              </a:rPr>
              <a:t> </a:t>
            </a:r>
            <a:r>
              <a:rPr lang="en-US" sz="1400" dirty="0" err="1">
                <a:solidFill>
                  <a:schemeClr val="bg1">
                    <a:lumMod val="50000"/>
                  </a:schemeClr>
                </a:solidFill>
              </a:rPr>
              <a:t>memorie</a:t>
            </a:r>
            <a:r>
              <a:rPr lang="en-US" sz="1400" dirty="0">
                <a:solidFill>
                  <a:schemeClr val="bg1">
                    <a:lumMod val="50000"/>
                  </a:schemeClr>
                </a:solidFill>
              </a:rPr>
              <a:t>.</a:t>
            </a:r>
          </a:p>
        </p:txBody>
      </p:sp>
    </p:spTree>
    <p:extLst>
      <p:ext uri="{BB962C8B-B14F-4D97-AF65-F5344CB8AC3E}">
        <p14:creationId xmlns:p14="http://schemas.microsoft.com/office/powerpoint/2010/main" val="14496817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lowchart: Process 29"/>
          <p:cNvSpPr/>
          <p:nvPr/>
        </p:nvSpPr>
        <p:spPr>
          <a:xfrm>
            <a:off x="6409079" y="4623018"/>
            <a:ext cx="5368404" cy="1755129"/>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5" name="Flowchart: Process 24"/>
          <p:cNvSpPr/>
          <p:nvPr/>
        </p:nvSpPr>
        <p:spPr>
          <a:xfrm>
            <a:off x="260985" y="285517"/>
            <a:ext cx="11694177" cy="630490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5" name="Picture 4">
            <a:extLst>
              <a:ext uri="{FF2B5EF4-FFF2-40B4-BE49-F238E27FC236}">
                <a16:creationId xmlns:a16="http://schemas.microsoft.com/office/drawing/2014/main" id="{98B8F7BF-5EB7-4C9E-896A-354754832491}"/>
              </a:ext>
            </a:extLst>
          </p:cNvPr>
          <p:cNvPicPr>
            <a:picLocks noChangeAspect="1"/>
          </p:cNvPicPr>
          <p:nvPr/>
        </p:nvPicPr>
        <p:blipFill>
          <a:blip r:embed="rId2"/>
          <a:stretch>
            <a:fillRect/>
          </a:stretch>
        </p:blipFill>
        <p:spPr>
          <a:xfrm>
            <a:off x="451588" y="426909"/>
            <a:ext cx="5746380" cy="5984602"/>
          </a:xfrm>
          <a:prstGeom prst="rect">
            <a:avLst/>
          </a:prstGeom>
        </p:spPr>
      </p:pic>
      <p:pic>
        <p:nvPicPr>
          <p:cNvPr id="7" name="Picture 6">
            <a:extLst>
              <a:ext uri="{FF2B5EF4-FFF2-40B4-BE49-F238E27FC236}">
                <a16:creationId xmlns:a16="http://schemas.microsoft.com/office/drawing/2014/main" id="{C41A71A1-8565-4700-A5DC-AC556D61C5E8}"/>
              </a:ext>
            </a:extLst>
          </p:cNvPr>
          <p:cNvPicPr>
            <a:picLocks noChangeAspect="1"/>
          </p:cNvPicPr>
          <p:nvPr/>
        </p:nvPicPr>
        <p:blipFill>
          <a:blip r:embed="rId3"/>
          <a:stretch>
            <a:fillRect/>
          </a:stretch>
        </p:blipFill>
        <p:spPr>
          <a:xfrm>
            <a:off x="6413416" y="432814"/>
            <a:ext cx="5364066" cy="1834907"/>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5CC40683-5461-498F-940A-154FE160B2AD}"/>
              </a:ext>
            </a:extLst>
          </p:cNvPr>
          <p:cNvPicPr>
            <a:picLocks noChangeAspect="1"/>
          </p:cNvPicPr>
          <p:nvPr/>
        </p:nvPicPr>
        <p:blipFill>
          <a:blip r:embed="rId4"/>
          <a:stretch>
            <a:fillRect/>
          </a:stretch>
        </p:blipFill>
        <p:spPr>
          <a:xfrm>
            <a:off x="6413416" y="2405223"/>
            <a:ext cx="5364066" cy="2027973"/>
          </a:xfrm>
          <a:prstGeom prst="rect">
            <a:avLst/>
          </a:prstGeom>
          <a:ln w="635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8" name="TextBox 7">
            <a:extLst>
              <a:ext uri="{FF2B5EF4-FFF2-40B4-BE49-F238E27FC236}">
                <a16:creationId xmlns:a16="http://schemas.microsoft.com/office/drawing/2014/main" id="{42D3ADCF-0016-41C5-878D-2B005CC4D6A8}"/>
              </a:ext>
            </a:extLst>
          </p:cNvPr>
          <p:cNvSpPr txBox="1"/>
          <p:nvPr/>
        </p:nvSpPr>
        <p:spPr>
          <a:xfrm>
            <a:off x="6544962" y="4700114"/>
            <a:ext cx="5121023" cy="1569660"/>
          </a:xfrm>
          <a:prstGeom prst="rect">
            <a:avLst/>
          </a:prstGeom>
          <a:noFill/>
        </p:spPr>
        <p:txBody>
          <a:bodyPr wrap="square">
            <a:spAutoFit/>
          </a:bodyPr>
          <a:lstStyle/>
          <a:p>
            <a:r>
              <a:rPr lang="en-US" sz="1600" dirty="0">
                <a:solidFill>
                  <a:schemeClr val="tx1">
                    <a:lumMod val="50000"/>
                    <a:lumOff val="50000"/>
                  </a:schemeClr>
                </a:solidFill>
                <a:latin typeface="Söhne"/>
              </a:rPr>
              <a:t>Rezultatul </a:t>
            </a:r>
            <a:r>
              <a:rPr lang="en-US" sz="1600" dirty="0" err="1">
                <a:solidFill>
                  <a:schemeClr val="tx1">
                    <a:lumMod val="50000"/>
                    <a:lumOff val="50000"/>
                  </a:schemeClr>
                </a:solidFill>
                <a:latin typeface="Söhne"/>
              </a:rPr>
              <a:t>adăugării</a:t>
            </a:r>
            <a:r>
              <a:rPr lang="en-US" sz="1600" dirty="0">
                <a:solidFill>
                  <a:schemeClr val="tx1">
                    <a:lumMod val="50000"/>
                    <a:lumOff val="50000"/>
                  </a:schemeClr>
                </a:solidFill>
                <a:latin typeface="Söhne"/>
              </a:rPr>
              <a:t> 00007FF7A58C0000 (baza </a:t>
            </a:r>
            <a:r>
              <a:rPr lang="en-US" sz="1600" dirty="0" err="1">
                <a:solidFill>
                  <a:schemeClr val="tx1">
                    <a:lumMod val="50000"/>
                    <a:lumOff val="50000"/>
                  </a:schemeClr>
                </a:solidFill>
                <a:latin typeface="Söhne"/>
              </a:rPr>
              <a:t>imaginii</a:t>
            </a:r>
            <a:r>
              <a:rPr lang="en-US" sz="1600" dirty="0">
                <a:solidFill>
                  <a:schemeClr val="tx1">
                    <a:lumMod val="50000"/>
                    <a:lumOff val="50000"/>
                  </a:schemeClr>
                </a:solidFill>
                <a:latin typeface="Söhne"/>
              </a:rPr>
              <a:t>) la </a:t>
            </a:r>
            <a:r>
              <a:rPr lang="en-US" sz="1600" dirty="0" err="1">
                <a:solidFill>
                  <a:schemeClr val="tx1">
                    <a:lumMod val="50000"/>
                    <a:lumOff val="50000"/>
                  </a:schemeClr>
                </a:solidFill>
                <a:latin typeface="Söhne"/>
              </a:rPr>
              <a:t>pointerul</a:t>
            </a:r>
            <a:r>
              <a:rPr lang="en-US" sz="1600" dirty="0">
                <a:solidFill>
                  <a:schemeClr val="tx1">
                    <a:lumMod val="50000"/>
                    <a:lumOff val="50000"/>
                  </a:schemeClr>
                </a:solidFill>
                <a:latin typeface="Söhne"/>
              </a:rPr>
              <a:t> 3C </a:t>
            </a:r>
            <a:r>
              <a:rPr lang="en-US" sz="1600" dirty="0" err="1">
                <a:solidFill>
                  <a:schemeClr val="tx1">
                    <a:lumMod val="50000"/>
                    <a:lumOff val="50000"/>
                  </a:schemeClr>
                </a:solidFill>
                <a:latin typeface="Söhne"/>
              </a:rPr>
              <a:t>în</a:t>
            </a:r>
            <a:r>
              <a:rPr lang="en-US" sz="1600" dirty="0">
                <a:solidFill>
                  <a:schemeClr val="tx1">
                    <a:lumMod val="50000"/>
                    <a:lumOff val="50000"/>
                  </a:schemeClr>
                </a:solidFill>
                <a:latin typeface="Söhne"/>
              </a:rPr>
              <a:t> </a:t>
            </a:r>
            <a:r>
              <a:rPr lang="en-US" sz="1600" dirty="0" err="1">
                <a:solidFill>
                  <a:schemeClr val="tx1">
                    <a:lumMod val="50000"/>
                    <a:lumOff val="50000"/>
                  </a:schemeClr>
                </a:solidFill>
                <a:latin typeface="Söhne"/>
              </a:rPr>
              <a:t>hexazecimal</a:t>
            </a:r>
            <a:r>
              <a:rPr lang="en-US" sz="1600" dirty="0">
                <a:solidFill>
                  <a:schemeClr val="tx1">
                    <a:lumMod val="50000"/>
                    <a:lumOff val="50000"/>
                  </a:schemeClr>
                </a:solidFill>
                <a:latin typeface="Söhne"/>
              </a:rPr>
              <a:t> este 7FF7A58C003C. </a:t>
            </a:r>
          </a:p>
          <a:p>
            <a:r>
              <a:rPr lang="en-US" sz="1600" dirty="0">
                <a:solidFill>
                  <a:schemeClr val="tx1">
                    <a:lumMod val="50000"/>
                    <a:lumOff val="50000"/>
                  </a:schemeClr>
                </a:solidFill>
                <a:latin typeface="Söhne"/>
              </a:rPr>
              <a:t>De </a:t>
            </a:r>
            <a:r>
              <a:rPr lang="en-US" sz="1600" dirty="0" err="1">
                <a:solidFill>
                  <a:schemeClr val="tx1">
                    <a:lumMod val="50000"/>
                    <a:lumOff val="50000"/>
                  </a:schemeClr>
                </a:solidFill>
                <a:latin typeface="Söhne"/>
              </a:rPr>
              <a:t>ce</a:t>
            </a:r>
            <a:r>
              <a:rPr lang="en-US" sz="1600" dirty="0">
                <a:solidFill>
                  <a:schemeClr val="tx1">
                    <a:lumMod val="50000"/>
                    <a:lumOff val="50000"/>
                  </a:schemeClr>
                </a:solidFill>
                <a:latin typeface="Söhne"/>
              </a:rPr>
              <a:t> “3C”?</a:t>
            </a:r>
          </a:p>
          <a:p>
            <a:endParaRPr lang="en-US" sz="1600" dirty="0">
              <a:solidFill>
                <a:schemeClr val="tx1">
                  <a:lumMod val="50000"/>
                  <a:lumOff val="50000"/>
                </a:schemeClr>
              </a:solidFill>
              <a:latin typeface="Söhne"/>
            </a:endParaRPr>
          </a:p>
          <a:p>
            <a:r>
              <a:rPr lang="en-US" sz="1600" dirty="0">
                <a:solidFill>
                  <a:schemeClr val="tx1">
                    <a:lumMod val="50000"/>
                    <a:lumOff val="50000"/>
                  </a:schemeClr>
                </a:solidFill>
              </a:rPr>
              <a:t>Offset-</a:t>
            </a:r>
            <a:r>
              <a:rPr lang="en-US" sz="1600" dirty="0" err="1">
                <a:solidFill>
                  <a:schemeClr val="tx1">
                    <a:lumMod val="50000"/>
                    <a:lumOff val="50000"/>
                  </a:schemeClr>
                </a:solidFill>
              </a:rPr>
              <a:t>ul</a:t>
            </a:r>
            <a:r>
              <a:rPr lang="en-US" sz="1600" dirty="0">
                <a:solidFill>
                  <a:schemeClr val="tx1">
                    <a:lumMod val="50000"/>
                    <a:lumOff val="50000"/>
                  </a:schemeClr>
                </a:solidFill>
              </a:rPr>
              <a:t> 0x3C este </a:t>
            </a:r>
            <a:r>
              <a:rPr lang="en-US" sz="1600" dirty="0" err="1">
                <a:solidFill>
                  <a:schemeClr val="tx1">
                    <a:lumMod val="50000"/>
                    <a:lumOff val="50000"/>
                  </a:schemeClr>
                </a:solidFill>
              </a:rPr>
              <a:t>locația</a:t>
            </a:r>
            <a:r>
              <a:rPr lang="en-US" sz="1600" dirty="0">
                <a:solidFill>
                  <a:schemeClr val="tx1">
                    <a:lumMod val="50000"/>
                    <a:lumOff val="50000"/>
                  </a:schemeClr>
                </a:solidFill>
              </a:rPr>
              <a:t> standard din </a:t>
            </a:r>
            <a:r>
              <a:rPr lang="en-US" sz="1600" dirty="0" err="1">
                <a:solidFill>
                  <a:schemeClr val="tx1">
                    <a:lumMod val="50000"/>
                    <a:lumOff val="50000"/>
                  </a:schemeClr>
                </a:solidFill>
              </a:rPr>
              <a:t>antetul</a:t>
            </a:r>
            <a:r>
              <a:rPr lang="en-US" sz="1600" dirty="0">
                <a:solidFill>
                  <a:schemeClr val="tx1">
                    <a:lumMod val="50000"/>
                    <a:lumOff val="50000"/>
                  </a:schemeClr>
                </a:solidFill>
              </a:rPr>
              <a:t> </a:t>
            </a:r>
            <a:r>
              <a:rPr lang="en-US" sz="1600" dirty="0" err="1">
                <a:solidFill>
                  <a:schemeClr val="tx1">
                    <a:lumMod val="50000"/>
                    <a:lumOff val="50000"/>
                  </a:schemeClr>
                </a:solidFill>
              </a:rPr>
              <a:t>unui</a:t>
            </a:r>
            <a:r>
              <a:rPr lang="en-US" sz="1600" dirty="0">
                <a:solidFill>
                  <a:schemeClr val="tx1">
                    <a:lumMod val="50000"/>
                    <a:lumOff val="50000"/>
                  </a:schemeClr>
                </a:solidFill>
              </a:rPr>
              <a:t> </a:t>
            </a:r>
            <a:r>
              <a:rPr lang="en-US" sz="1600" dirty="0" err="1">
                <a:solidFill>
                  <a:schemeClr val="tx1">
                    <a:lumMod val="50000"/>
                    <a:lumOff val="50000"/>
                  </a:schemeClr>
                </a:solidFill>
              </a:rPr>
              <a:t>fișier</a:t>
            </a:r>
            <a:r>
              <a:rPr lang="en-US" sz="1600" dirty="0">
                <a:solidFill>
                  <a:schemeClr val="tx1">
                    <a:lumMod val="50000"/>
                    <a:lumOff val="50000"/>
                  </a:schemeClr>
                </a:solidFill>
              </a:rPr>
              <a:t> PE </a:t>
            </a:r>
            <a:r>
              <a:rPr lang="en-US" sz="1600" dirty="0" err="1">
                <a:solidFill>
                  <a:schemeClr val="tx1">
                    <a:lumMod val="50000"/>
                    <a:lumOff val="50000"/>
                  </a:schemeClr>
                </a:solidFill>
              </a:rPr>
              <a:t>unde</a:t>
            </a:r>
            <a:r>
              <a:rPr lang="en-US" sz="1600" dirty="0">
                <a:solidFill>
                  <a:schemeClr val="tx1">
                    <a:lumMod val="50000"/>
                    <a:lumOff val="50000"/>
                  </a:schemeClr>
                </a:solidFill>
              </a:rPr>
              <a:t> se </a:t>
            </a:r>
            <a:r>
              <a:rPr lang="en-US" sz="1600" dirty="0" err="1">
                <a:solidFill>
                  <a:schemeClr val="tx1">
                    <a:lumMod val="50000"/>
                    <a:lumOff val="50000"/>
                  </a:schemeClr>
                </a:solidFill>
              </a:rPr>
              <a:t>găsește</a:t>
            </a:r>
            <a:r>
              <a:rPr lang="en-US" sz="1600" dirty="0">
                <a:solidFill>
                  <a:schemeClr val="tx1">
                    <a:lumMod val="50000"/>
                    <a:lumOff val="50000"/>
                  </a:schemeClr>
                </a:solidFill>
              </a:rPr>
              <a:t> </a:t>
            </a:r>
            <a:r>
              <a:rPr lang="en-US" sz="1600" dirty="0" err="1">
                <a:solidFill>
                  <a:schemeClr val="tx1">
                    <a:lumMod val="50000"/>
                    <a:lumOff val="50000"/>
                  </a:schemeClr>
                </a:solidFill>
              </a:rPr>
              <a:t>pointerul</a:t>
            </a:r>
            <a:r>
              <a:rPr lang="en-US" sz="1600" dirty="0">
                <a:solidFill>
                  <a:schemeClr val="tx1">
                    <a:lumMod val="50000"/>
                    <a:lumOff val="50000"/>
                  </a:schemeClr>
                </a:solidFill>
              </a:rPr>
              <a:t> </a:t>
            </a:r>
            <a:r>
              <a:rPr lang="en-US" sz="1600" dirty="0" err="1">
                <a:solidFill>
                  <a:schemeClr val="tx1">
                    <a:lumMod val="50000"/>
                    <a:lumOff val="50000"/>
                  </a:schemeClr>
                </a:solidFill>
              </a:rPr>
              <a:t>către</a:t>
            </a:r>
            <a:r>
              <a:rPr lang="en-US" sz="1600" dirty="0">
                <a:solidFill>
                  <a:schemeClr val="tx1">
                    <a:lumMod val="50000"/>
                    <a:lumOff val="50000"/>
                  </a:schemeClr>
                </a:solidFill>
              </a:rPr>
              <a:t> </a:t>
            </a:r>
            <a:r>
              <a:rPr lang="en-US" sz="1600" dirty="0" err="1">
                <a:solidFill>
                  <a:schemeClr val="tx1">
                    <a:lumMod val="50000"/>
                    <a:lumOff val="50000"/>
                  </a:schemeClr>
                </a:solidFill>
              </a:rPr>
              <a:t>antetul</a:t>
            </a:r>
            <a:r>
              <a:rPr lang="en-US" sz="1600" dirty="0">
                <a:solidFill>
                  <a:schemeClr val="tx1">
                    <a:lumMod val="50000"/>
                    <a:lumOff val="50000"/>
                  </a:schemeClr>
                </a:solidFill>
              </a:rPr>
              <a:t> PE (PE Header)</a:t>
            </a:r>
          </a:p>
        </p:txBody>
      </p:sp>
      <p:grpSp>
        <p:nvGrpSpPr>
          <p:cNvPr id="10" name="Group 9"/>
          <p:cNvGrpSpPr/>
          <p:nvPr/>
        </p:nvGrpSpPr>
        <p:grpSpPr>
          <a:xfrm>
            <a:off x="3802387" y="5057334"/>
            <a:ext cx="463958" cy="733846"/>
            <a:chOff x="-351394" y="3953548"/>
            <a:chExt cx="463958" cy="733846"/>
          </a:xfrm>
        </p:grpSpPr>
        <p:sp>
          <p:nvSpPr>
            <p:cNvPr id="11" name="Right Arrow 10"/>
            <p:cNvSpPr/>
            <p:nvPr/>
          </p:nvSpPr>
          <p:spPr>
            <a:xfrm rot="6510179">
              <a:off x="-488158" y="426262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2" name="Oval 11"/>
            <p:cNvSpPr/>
            <p:nvPr/>
          </p:nvSpPr>
          <p:spPr>
            <a:xfrm>
              <a:off x="-351394" y="39535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2</a:t>
              </a:r>
            </a:p>
          </p:txBody>
        </p:sp>
      </p:grpSp>
      <p:grpSp>
        <p:nvGrpSpPr>
          <p:cNvPr id="13" name="Group 12"/>
          <p:cNvGrpSpPr/>
          <p:nvPr/>
        </p:nvGrpSpPr>
        <p:grpSpPr>
          <a:xfrm>
            <a:off x="6312983" y="1049177"/>
            <a:ext cx="463958" cy="727667"/>
            <a:chOff x="-331003" y="4352362"/>
            <a:chExt cx="463958" cy="727667"/>
          </a:xfrm>
        </p:grpSpPr>
        <p:sp>
          <p:nvSpPr>
            <p:cNvPr id="14" name="Right Arrow 13"/>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5" name="Oval 14"/>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3</a:t>
              </a:r>
            </a:p>
          </p:txBody>
        </p:sp>
      </p:grpSp>
      <p:grpSp>
        <p:nvGrpSpPr>
          <p:cNvPr id="16" name="Group 15"/>
          <p:cNvGrpSpPr/>
          <p:nvPr/>
        </p:nvGrpSpPr>
        <p:grpSpPr>
          <a:xfrm>
            <a:off x="11034343" y="1243742"/>
            <a:ext cx="463958" cy="727667"/>
            <a:chOff x="-331003" y="4352362"/>
            <a:chExt cx="463958" cy="727667"/>
          </a:xfrm>
        </p:grpSpPr>
        <p:sp>
          <p:nvSpPr>
            <p:cNvPr id="17" name="Right Arrow 16"/>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8" name="Oval 17"/>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4</a:t>
              </a:r>
            </a:p>
          </p:txBody>
        </p:sp>
      </p:grpSp>
      <p:grpSp>
        <p:nvGrpSpPr>
          <p:cNvPr id="19" name="Group 18"/>
          <p:cNvGrpSpPr/>
          <p:nvPr/>
        </p:nvGrpSpPr>
        <p:grpSpPr>
          <a:xfrm>
            <a:off x="7092537" y="2827770"/>
            <a:ext cx="463958" cy="727667"/>
            <a:chOff x="-331003" y="4352362"/>
            <a:chExt cx="463958" cy="727667"/>
          </a:xfrm>
        </p:grpSpPr>
        <p:sp>
          <p:nvSpPr>
            <p:cNvPr id="20" name="Right Arrow 19"/>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1" name="Oval 20"/>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5</a:t>
              </a:r>
            </a:p>
          </p:txBody>
        </p:sp>
      </p:grpSp>
      <p:grpSp>
        <p:nvGrpSpPr>
          <p:cNvPr id="22" name="Group 21"/>
          <p:cNvGrpSpPr/>
          <p:nvPr/>
        </p:nvGrpSpPr>
        <p:grpSpPr>
          <a:xfrm>
            <a:off x="3880646" y="2821591"/>
            <a:ext cx="463958" cy="733846"/>
            <a:chOff x="-351394" y="3953548"/>
            <a:chExt cx="463958" cy="733846"/>
          </a:xfrm>
        </p:grpSpPr>
        <p:sp>
          <p:nvSpPr>
            <p:cNvPr id="23" name="Right Arrow 22"/>
            <p:cNvSpPr/>
            <p:nvPr/>
          </p:nvSpPr>
          <p:spPr>
            <a:xfrm rot="6510179">
              <a:off x="-488158" y="426262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4" name="Oval 23"/>
            <p:cNvSpPr/>
            <p:nvPr/>
          </p:nvSpPr>
          <p:spPr>
            <a:xfrm>
              <a:off x="-351394" y="39535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sp>
        <p:nvSpPr>
          <p:cNvPr id="3" name="TextBox 2">
            <a:extLst>
              <a:ext uri="{FF2B5EF4-FFF2-40B4-BE49-F238E27FC236}">
                <a16:creationId xmlns:a16="http://schemas.microsoft.com/office/drawing/2014/main" id="{42B4DBD9-6160-4189-A221-C25847582AD3}"/>
              </a:ext>
            </a:extLst>
          </p:cNvPr>
          <p:cNvSpPr txBox="1"/>
          <p:nvPr/>
        </p:nvSpPr>
        <p:spPr>
          <a:xfrm>
            <a:off x="210744" y="-10795"/>
            <a:ext cx="11744418" cy="307777"/>
          </a:xfrm>
          <a:prstGeom prst="rect">
            <a:avLst/>
          </a:prstGeom>
          <a:noFill/>
        </p:spPr>
        <p:txBody>
          <a:bodyPr wrap="square">
            <a:spAutoFit/>
          </a:bodyPr>
          <a:lstStyle/>
          <a:p>
            <a:r>
              <a:rPr lang="en-US" sz="1400" dirty="0" err="1">
                <a:solidFill>
                  <a:schemeClr val="bg1">
                    <a:lumMod val="50000"/>
                  </a:schemeClr>
                </a:solidFill>
              </a:rPr>
              <a:t>Identificarea</a:t>
            </a:r>
            <a:r>
              <a:rPr lang="en-US" sz="1400" dirty="0">
                <a:solidFill>
                  <a:schemeClr val="bg1">
                    <a:lumMod val="50000"/>
                  </a:schemeClr>
                </a:solidFill>
              </a:rPr>
              <a:t> </a:t>
            </a:r>
            <a:r>
              <a:rPr lang="en-US" sz="1400" dirty="0" err="1">
                <a:solidFill>
                  <a:schemeClr val="bg1">
                    <a:lumMod val="50000"/>
                  </a:schemeClr>
                </a:solidFill>
              </a:rPr>
              <a:t>adresei</a:t>
            </a:r>
            <a:r>
              <a:rPr lang="en-US" sz="1400" dirty="0">
                <a:solidFill>
                  <a:schemeClr val="bg1">
                    <a:lumMod val="50000"/>
                  </a:schemeClr>
                </a:solidFill>
              </a:rPr>
              <a:t> </a:t>
            </a:r>
            <a:r>
              <a:rPr lang="en-US" sz="1400" dirty="0" err="1">
                <a:solidFill>
                  <a:schemeClr val="bg1">
                    <a:lumMod val="50000"/>
                  </a:schemeClr>
                </a:solidFill>
              </a:rPr>
              <a:t>antetului</a:t>
            </a:r>
            <a:r>
              <a:rPr lang="en-US" sz="1400" dirty="0">
                <a:solidFill>
                  <a:schemeClr val="bg1">
                    <a:lumMod val="50000"/>
                  </a:schemeClr>
                </a:solidFill>
              </a:rPr>
              <a:t> PE </a:t>
            </a:r>
            <a:r>
              <a:rPr lang="en-US" sz="1400" dirty="0" err="1">
                <a:solidFill>
                  <a:schemeClr val="bg1">
                    <a:lumMod val="50000"/>
                  </a:schemeClr>
                </a:solidFill>
              </a:rPr>
              <a:t>folosind</a:t>
            </a:r>
            <a:r>
              <a:rPr lang="en-US" sz="1400" dirty="0">
                <a:solidFill>
                  <a:schemeClr val="bg1">
                    <a:lumMod val="50000"/>
                  </a:schemeClr>
                </a:solidFill>
              </a:rPr>
              <a:t> imageBase + 0x3C</a:t>
            </a:r>
          </a:p>
        </p:txBody>
      </p:sp>
      <p:sp>
        <p:nvSpPr>
          <p:cNvPr id="26" name="Speech Bubble: Rectangle 25">
            <a:extLst>
              <a:ext uri="{FF2B5EF4-FFF2-40B4-BE49-F238E27FC236}">
                <a16:creationId xmlns:a16="http://schemas.microsoft.com/office/drawing/2014/main" id="{68AB998A-3AE3-69C7-6C59-DBEB0C93A634}"/>
              </a:ext>
            </a:extLst>
          </p:cNvPr>
          <p:cNvSpPr/>
          <p:nvPr/>
        </p:nvSpPr>
        <p:spPr>
          <a:xfrm>
            <a:off x="653550" y="2395348"/>
            <a:ext cx="1698665" cy="794515"/>
          </a:xfrm>
          <a:prstGeom prst="wedgeRectCallout">
            <a:avLst>
              <a:gd name="adj1" fmla="val -24320"/>
              <a:gd name="adj2" fmla="val 84725"/>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solidFill>
                  <a:schemeClr val="bg1"/>
                </a:solidFill>
              </a:rPr>
              <a:t>imageBase</a:t>
            </a:r>
          </a:p>
          <a:p>
            <a:pPr algn="ctr"/>
            <a:r>
              <a:rPr lang="en-US" sz="1400" dirty="0">
                <a:solidFill>
                  <a:schemeClr val="bg1"/>
                </a:solidFill>
              </a:rPr>
              <a:t>(baza </a:t>
            </a:r>
            <a:r>
              <a:rPr lang="en-US" sz="1400" dirty="0" err="1">
                <a:solidFill>
                  <a:schemeClr val="bg1"/>
                </a:solidFill>
              </a:rPr>
              <a:t>imaginii</a:t>
            </a:r>
            <a:r>
              <a:rPr lang="en-US" sz="1400" dirty="0">
                <a:solidFill>
                  <a:schemeClr val="bg1"/>
                </a:solidFill>
              </a:rPr>
              <a:t>)</a:t>
            </a:r>
          </a:p>
        </p:txBody>
      </p:sp>
      <p:sp>
        <p:nvSpPr>
          <p:cNvPr id="27" name="Speech Bubble: Rectangle 26">
            <a:extLst>
              <a:ext uri="{FF2B5EF4-FFF2-40B4-BE49-F238E27FC236}">
                <a16:creationId xmlns:a16="http://schemas.microsoft.com/office/drawing/2014/main" id="{FC4787E2-F90A-1D4F-F856-50DE59474AA2}"/>
              </a:ext>
            </a:extLst>
          </p:cNvPr>
          <p:cNvSpPr/>
          <p:nvPr/>
        </p:nvSpPr>
        <p:spPr>
          <a:xfrm>
            <a:off x="4192465" y="1910663"/>
            <a:ext cx="1698665" cy="794515"/>
          </a:xfrm>
          <a:prstGeom prst="wedgeRectCallout">
            <a:avLst>
              <a:gd name="adj1" fmla="val 81856"/>
              <a:gd name="adj2" fmla="val 61707"/>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solidFill>
                  <a:schemeClr val="bg1"/>
                </a:solidFill>
              </a:rPr>
              <a:t>imageBase</a:t>
            </a:r>
          </a:p>
          <a:p>
            <a:pPr algn="ctr"/>
            <a:r>
              <a:rPr lang="en-US" sz="1400" dirty="0">
                <a:solidFill>
                  <a:schemeClr val="bg1"/>
                </a:solidFill>
              </a:rPr>
              <a:t>(baza </a:t>
            </a:r>
            <a:r>
              <a:rPr lang="en-US" sz="1400" dirty="0" err="1">
                <a:solidFill>
                  <a:schemeClr val="bg1"/>
                </a:solidFill>
              </a:rPr>
              <a:t>imaginii</a:t>
            </a:r>
            <a:r>
              <a:rPr lang="en-US" sz="1400" dirty="0">
                <a:solidFill>
                  <a:schemeClr val="bg1"/>
                </a:solidFill>
              </a:rPr>
              <a:t>)</a:t>
            </a:r>
          </a:p>
        </p:txBody>
      </p:sp>
      <p:sp>
        <p:nvSpPr>
          <p:cNvPr id="28" name="TextBox 27">
            <a:extLst>
              <a:ext uri="{FF2B5EF4-FFF2-40B4-BE49-F238E27FC236}">
                <a16:creationId xmlns:a16="http://schemas.microsoft.com/office/drawing/2014/main" id="{63F79832-CA61-A71A-F4EB-F358C472C333}"/>
              </a:ext>
            </a:extLst>
          </p:cNvPr>
          <p:cNvSpPr txBox="1"/>
          <p:nvPr/>
        </p:nvSpPr>
        <p:spPr>
          <a:xfrm>
            <a:off x="186597" y="6567633"/>
            <a:ext cx="11744418" cy="307777"/>
          </a:xfrm>
          <a:prstGeom prst="rect">
            <a:avLst/>
          </a:prstGeom>
          <a:noFill/>
        </p:spPr>
        <p:txBody>
          <a:bodyPr wrap="square">
            <a:spAutoFit/>
          </a:bodyPr>
          <a:lstStyle/>
          <a:p>
            <a:r>
              <a:rPr lang="en-US" sz="1400" dirty="0">
                <a:solidFill>
                  <a:schemeClr val="bg1">
                    <a:lumMod val="50000"/>
                  </a:schemeClr>
                </a:solidFill>
              </a:rPr>
              <a:t>imageBase = 00007FF7A58C0000 → adresa de </a:t>
            </a:r>
            <a:r>
              <a:rPr lang="en-US" sz="1400" dirty="0" err="1">
                <a:solidFill>
                  <a:schemeClr val="bg1">
                    <a:lumMod val="50000"/>
                  </a:schemeClr>
                </a:solidFill>
              </a:rPr>
              <a:t>încărcare</a:t>
            </a:r>
            <a:r>
              <a:rPr lang="en-US" sz="1400" dirty="0">
                <a:solidFill>
                  <a:schemeClr val="bg1">
                    <a:lumMod val="50000"/>
                  </a:schemeClr>
                </a:solidFill>
              </a:rPr>
              <a:t> </a:t>
            </a:r>
            <a:r>
              <a:rPr lang="en-US" sz="1400" dirty="0" err="1">
                <a:solidFill>
                  <a:schemeClr val="bg1">
                    <a:lumMod val="50000"/>
                  </a:schemeClr>
                </a:solidFill>
              </a:rPr>
              <a:t>în</a:t>
            </a:r>
            <a:r>
              <a:rPr lang="en-US" sz="1400" dirty="0">
                <a:solidFill>
                  <a:schemeClr val="bg1">
                    <a:lumMod val="50000"/>
                  </a:schemeClr>
                </a:solidFill>
              </a:rPr>
              <a:t> </a:t>
            </a:r>
            <a:r>
              <a:rPr lang="en-US" sz="1400" dirty="0" err="1">
                <a:solidFill>
                  <a:schemeClr val="bg1">
                    <a:lumMod val="50000"/>
                  </a:schemeClr>
                </a:solidFill>
              </a:rPr>
              <a:t>memorie</a:t>
            </a:r>
            <a:r>
              <a:rPr lang="en-US" sz="1400" dirty="0">
                <a:solidFill>
                  <a:schemeClr val="bg1">
                    <a:lumMod val="50000"/>
                  </a:schemeClr>
                </a:solidFill>
              </a:rPr>
              <a:t> a </a:t>
            </a:r>
            <a:r>
              <a:rPr lang="en-US" sz="1400" dirty="0" err="1">
                <a:solidFill>
                  <a:schemeClr val="bg1">
                    <a:lumMod val="50000"/>
                  </a:schemeClr>
                </a:solidFill>
              </a:rPr>
              <a:t>fișierului</a:t>
            </a:r>
            <a:r>
              <a:rPr lang="en-US" sz="1400" dirty="0">
                <a:solidFill>
                  <a:schemeClr val="bg1">
                    <a:lumMod val="50000"/>
                  </a:schemeClr>
                </a:solidFill>
              </a:rPr>
              <a:t> </a:t>
            </a:r>
            <a:r>
              <a:rPr lang="en-US" sz="1400" dirty="0" err="1">
                <a:solidFill>
                  <a:schemeClr val="bg1">
                    <a:lumMod val="50000"/>
                  </a:schemeClr>
                </a:solidFill>
              </a:rPr>
              <a:t>executabil</a:t>
            </a:r>
            <a:r>
              <a:rPr lang="en-US" sz="1400" dirty="0">
                <a:solidFill>
                  <a:schemeClr val="bg1">
                    <a:lumMod val="50000"/>
                  </a:schemeClr>
                </a:solidFill>
              </a:rPr>
              <a:t> (EXE </a:t>
            </a:r>
            <a:r>
              <a:rPr lang="en-US" sz="1400" dirty="0" err="1">
                <a:solidFill>
                  <a:schemeClr val="bg1">
                    <a:lumMod val="50000"/>
                  </a:schemeClr>
                </a:solidFill>
              </a:rPr>
              <a:t>sau</a:t>
            </a:r>
            <a:r>
              <a:rPr lang="en-US" sz="1400" dirty="0">
                <a:solidFill>
                  <a:schemeClr val="bg1">
                    <a:lumMod val="50000"/>
                  </a:schemeClr>
                </a:solidFill>
              </a:rPr>
              <a:t> DLL) de </a:t>
            </a:r>
            <a:r>
              <a:rPr lang="en-US" sz="1400" dirty="0" err="1">
                <a:solidFill>
                  <a:schemeClr val="bg1">
                    <a:lumMod val="50000"/>
                  </a:schemeClr>
                </a:solidFill>
              </a:rPr>
              <a:t>către</a:t>
            </a:r>
            <a:r>
              <a:rPr lang="en-US" sz="1400" dirty="0">
                <a:solidFill>
                  <a:schemeClr val="bg1">
                    <a:lumMod val="50000"/>
                  </a:schemeClr>
                </a:solidFill>
              </a:rPr>
              <a:t> </a:t>
            </a:r>
            <a:r>
              <a:rPr lang="en-US" sz="1400" dirty="0" err="1">
                <a:solidFill>
                  <a:schemeClr val="bg1">
                    <a:lumMod val="50000"/>
                  </a:schemeClr>
                </a:solidFill>
              </a:rPr>
              <a:t>sistemul</a:t>
            </a:r>
            <a:r>
              <a:rPr lang="en-US" sz="1400" dirty="0">
                <a:solidFill>
                  <a:schemeClr val="bg1">
                    <a:lumMod val="50000"/>
                  </a:schemeClr>
                </a:solidFill>
              </a:rPr>
              <a:t> de </a:t>
            </a:r>
            <a:r>
              <a:rPr lang="en-US" sz="1400" dirty="0" err="1">
                <a:solidFill>
                  <a:schemeClr val="bg1">
                    <a:lumMod val="50000"/>
                  </a:schemeClr>
                </a:solidFill>
              </a:rPr>
              <a:t>operare</a:t>
            </a:r>
            <a:r>
              <a:rPr lang="en-US" sz="1400" dirty="0">
                <a:solidFill>
                  <a:schemeClr val="bg1">
                    <a:lumMod val="50000"/>
                  </a:schemeClr>
                </a:solidFill>
              </a:rPr>
              <a:t> Windows.</a:t>
            </a:r>
          </a:p>
        </p:txBody>
      </p:sp>
    </p:spTree>
    <p:extLst>
      <p:ext uri="{BB962C8B-B14F-4D97-AF65-F5344CB8AC3E}">
        <p14:creationId xmlns:p14="http://schemas.microsoft.com/office/powerpoint/2010/main" val="27539747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lowchart: Process 10">
            <a:extLst>
              <a:ext uri="{FF2B5EF4-FFF2-40B4-BE49-F238E27FC236}">
                <a16:creationId xmlns:a16="http://schemas.microsoft.com/office/drawing/2014/main" id="{59FEDD45-4CAF-2F3D-3F18-82AD711E5012}"/>
              </a:ext>
            </a:extLst>
          </p:cNvPr>
          <p:cNvSpPr/>
          <p:nvPr/>
        </p:nvSpPr>
        <p:spPr>
          <a:xfrm>
            <a:off x="6432772" y="3595704"/>
            <a:ext cx="4848856" cy="103525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5" name="Flowchart: Process 4">
            <a:extLst>
              <a:ext uri="{FF2B5EF4-FFF2-40B4-BE49-F238E27FC236}">
                <a16:creationId xmlns:a16="http://schemas.microsoft.com/office/drawing/2014/main" id="{571CFA3D-6A26-44DE-4C7B-557D134A35D9}"/>
              </a:ext>
            </a:extLst>
          </p:cNvPr>
          <p:cNvSpPr/>
          <p:nvPr/>
        </p:nvSpPr>
        <p:spPr>
          <a:xfrm>
            <a:off x="284205" y="151162"/>
            <a:ext cx="11516497" cy="6509129"/>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a:extLst>
              <a:ext uri="{FF2B5EF4-FFF2-40B4-BE49-F238E27FC236}">
                <a16:creationId xmlns:a16="http://schemas.microsoft.com/office/drawing/2014/main" id="{24668833-4B16-BB30-13DF-FE14C485DE99}"/>
              </a:ext>
            </a:extLst>
          </p:cNvPr>
          <p:cNvSpPr>
            <a:spLocks noGrp="1"/>
          </p:cNvSpPr>
          <p:nvPr>
            <p:ph type="title"/>
          </p:nvPr>
        </p:nvSpPr>
        <p:spPr>
          <a:xfrm>
            <a:off x="641838" y="390703"/>
            <a:ext cx="10908323" cy="1325563"/>
          </a:xfrm>
        </p:spPr>
        <p:txBody>
          <a:bodyPr/>
          <a:lstStyle/>
          <a:p>
            <a:r>
              <a:rPr lang="en-US">
                <a:solidFill>
                  <a:schemeClr val="tx1">
                    <a:lumMod val="65000"/>
                    <a:lumOff val="35000"/>
                  </a:schemeClr>
                </a:solidFill>
              </a:rPr>
              <a:t>Pe scurt … structura </a:t>
            </a:r>
            <a:r>
              <a:rPr lang="en-US" dirty="0">
                <a:solidFill>
                  <a:schemeClr val="tx1">
                    <a:lumMod val="65000"/>
                    <a:lumOff val="35000"/>
                  </a:schemeClr>
                </a:solidFill>
              </a:rPr>
              <a:t>de </a:t>
            </a:r>
            <a:r>
              <a:rPr lang="en-US" dirty="0" err="1">
                <a:solidFill>
                  <a:schemeClr val="tx1">
                    <a:lumMod val="65000"/>
                    <a:lumOff val="35000"/>
                  </a:schemeClr>
                </a:solidFill>
              </a:rPr>
              <a:t>început</a:t>
            </a:r>
            <a:r>
              <a:rPr lang="en-US" dirty="0">
                <a:solidFill>
                  <a:schemeClr val="tx1">
                    <a:lumMod val="65000"/>
                    <a:lumOff val="35000"/>
                  </a:schemeClr>
                </a:solidFill>
              </a:rPr>
              <a:t> a </a:t>
            </a:r>
            <a:r>
              <a:rPr lang="en-US" dirty="0" err="1">
                <a:solidFill>
                  <a:schemeClr val="tx1">
                    <a:lumMod val="65000"/>
                    <a:lumOff val="35000"/>
                  </a:schemeClr>
                </a:solidFill>
              </a:rPr>
              <a:t>unui</a:t>
            </a:r>
            <a:r>
              <a:rPr lang="en-US" dirty="0">
                <a:solidFill>
                  <a:schemeClr val="tx1">
                    <a:lumMod val="65000"/>
                    <a:lumOff val="35000"/>
                  </a:schemeClr>
                </a:solidFill>
              </a:rPr>
              <a:t> </a:t>
            </a:r>
            <a:r>
              <a:rPr lang="en-US" dirty="0" err="1">
                <a:solidFill>
                  <a:schemeClr val="tx1">
                    <a:lumMod val="65000"/>
                    <a:lumOff val="35000"/>
                  </a:schemeClr>
                </a:solidFill>
              </a:rPr>
              <a:t>fișier</a:t>
            </a:r>
            <a:r>
              <a:rPr lang="en-US" dirty="0">
                <a:solidFill>
                  <a:schemeClr val="tx1">
                    <a:lumMod val="65000"/>
                    <a:lumOff val="35000"/>
                  </a:schemeClr>
                </a:solidFill>
              </a:rPr>
              <a:t> PE</a:t>
            </a:r>
          </a:p>
        </p:txBody>
      </p:sp>
      <p:sp>
        <p:nvSpPr>
          <p:cNvPr id="3" name="Content Placeholder 2">
            <a:extLst>
              <a:ext uri="{FF2B5EF4-FFF2-40B4-BE49-F238E27FC236}">
                <a16:creationId xmlns:a16="http://schemas.microsoft.com/office/drawing/2014/main" id="{A46C642F-9DA9-68C4-33BF-C4CEF4085C17}"/>
              </a:ext>
            </a:extLst>
          </p:cNvPr>
          <p:cNvSpPr>
            <a:spLocks noGrp="1"/>
          </p:cNvSpPr>
          <p:nvPr>
            <p:ph idx="1"/>
          </p:nvPr>
        </p:nvSpPr>
        <p:spPr>
          <a:xfrm>
            <a:off x="838199" y="1825625"/>
            <a:ext cx="10456217" cy="2544576"/>
          </a:xfrm>
        </p:spPr>
        <p:txBody>
          <a:bodyPr>
            <a:normAutofit/>
          </a:bodyPr>
          <a:lstStyle/>
          <a:p>
            <a:r>
              <a:rPr lang="en-US" sz="2000">
                <a:solidFill>
                  <a:schemeClr val="bg1">
                    <a:lumMod val="50000"/>
                  </a:schemeClr>
                </a:solidFill>
              </a:rPr>
              <a:t>0x00 - </a:t>
            </a:r>
            <a:r>
              <a:rPr lang="en-US" sz="2000" dirty="0" err="1">
                <a:solidFill>
                  <a:schemeClr val="bg1">
                    <a:lumMod val="50000"/>
                  </a:schemeClr>
                </a:solidFill>
              </a:rPr>
              <a:t>începe</a:t>
            </a:r>
            <a:r>
              <a:rPr lang="en-US" sz="2000" dirty="0">
                <a:solidFill>
                  <a:schemeClr val="bg1">
                    <a:lumMod val="50000"/>
                  </a:schemeClr>
                </a:solidFill>
              </a:rPr>
              <a:t> cu </a:t>
            </a:r>
            <a:r>
              <a:rPr lang="en-US" sz="2000" dirty="0" err="1">
                <a:solidFill>
                  <a:schemeClr val="bg1">
                    <a:lumMod val="50000"/>
                  </a:schemeClr>
                </a:solidFill>
              </a:rPr>
              <a:t>semnătura</a:t>
            </a:r>
            <a:r>
              <a:rPr lang="en-US" sz="2000" dirty="0">
                <a:solidFill>
                  <a:schemeClr val="bg1">
                    <a:lumMod val="50000"/>
                  </a:schemeClr>
                </a:solidFill>
              </a:rPr>
              <a:t> MZ = 4D 5A (2 bytes)</a:t>
            </a:r>
          </a:p>
          <a:p>
            <a:r>
              <a:rPr lang="en-US" sz="2000" dirty="0" err="1">
                <a:solidFill>
                  <a:schemeClr val="bg1">
                    <a:lumMod val="50000"/>
                  </a:schemeClr>
                </a:solidFill>
              </a:rPr>
              <a:t>Urmează</a:t>
            </a:r>
            <a:r>
              <a:rPr lang="en-US" sz="2000" dirty="0">
                <a:solidFill>
                  <a:schemeClr val="bg1">
                    <a:lumMod val="50000"/>
                  </a:schemeClr>
                </a:solidFill>
              </a:rPr>
              <a:t> </a:t>
            </a:r>
            <a:r>
              <a:rPr lang="en-US" sz="2000" dirty="0" err="1">
                <a:solidFill>
                  <a:schemeClr val="bg1">
                    <a:lumMod val="50000"/>
                  </a:schemeClr>
                </a:solidFill>
              </a:rPr>
              <a:t>câteva</a:t>
            </a:r>
            <a:r>
              <a:rPr lang="en-US" sz="2000" dirty="0">
                <a:solidFill>
                  <a:schemeClr val="bg1">
                    <a:lumMod val="50000"/>
                  </a:schemeClr>
                </a:solidFill>
              </a:rPr>
              <a:t> </a:t>
            </a:r>
            <a:r>
              <a:rPr lang="en-US" sz="2000" dirty="0" err="1">
                <a:solidFill>
                  <a:schemeClr val="bg1">
                    <a:lumMod val="50000"/>
                  </a:schemeClr>
                </a:solidFill>
              </a:rPr>
              <a:t>câmpuri</a:t>
            </a:r>
            <a:r>
              <a:rPr lang="en-US" sz="2000" dirty="0">
                <a:solidFill>
                  <a:schemeClr val="bg1">
                    <a:lumMod val="50000"/>
                  </a:schemeClr>
                </a:solidFill>
              </a:rPr>
              <a:t> </a:t>
            </a:r>
            <a:r>
              <a:rPr lang="en-US" sz="2000" dirty="0" err="1">
                <a:solidFill>
                  <a:schemeClr val="bg1">
                    <a:lumMod val="50000"/>
                  </a:schemeClr>
                </a:solidFill>
              </a:rPr>
              <a:t>specifice</a:t>
            </a:r>
            <a:r>
              <a:rPr lang="en-US" sz="2000" dirty="0">
                <a:solidFill>
                  <a:schemeClr val="bg1">
                    <a:lumMod val="50000"/>
                  </a:schemeClr>
                </a:solidFill>
              </a:rPr>
              <a:t> </a:t>
            </a:r>
            <a:r>
              <a:rPr lang="en-US" sz="2000" dirty="0" err="1">
                <a:solidFill>
                  <a:schemeClr val="bg1">
                    <a:lumMod val="50000"/>
                  </a:schemeClr>
                </a:solidFill>
              </a:rPr>
              <a:t>antetului</a:t>
            </a:r>
            <a:r>
              <a:rPr lang="en-US" sz="2000" dirty="0">
                <a:solidFill>
                  <a:schemeClr val="bg1">
                    <a:lumMod val="50000"/>
                  </a:schemeClr>
                </a:solidFill>
              </a:rPr>
              <a:t> DOS (</a:t>
            </a:r>
            <a:r>
              <a:rPr lang="en-US" sz="2000" dirty="0" err="1">
                <a:solidFill>
                  <a:schemeClr val="bg1">
                    <a:lumMod val="50000"/>
                  </a:schemeClr>
                </a:solidFill>
              </a:rPr>
              <a:t>nefolosite</a:t>
            </a:r>
            <a:r>
              <a:rPr lang="en-US" sz="2000" dirty="0">
                <a:solidFill>
                  <a:schemeClr val="bg1">
                    <a:lumMod val="50000"/>
                  </a:schemeClr>
                </a:solidFill>
              </a:rPr>
              <a:t> de Windows </a:t>
            </a:r>
            <a:r>
              <a:rPr lang="en-US" sz="2000" err="1">
                <a:solidFill>
                  <a:schemeClr val="bg1">
                    <a:lumMod val="50000"/>
                  </a:schemeClr>
                </a:solidFill>
              </a:rPr>
              <a:t>în</a:t>
            </a:r>
            <a:r>
              <a:rPr lang="en-US" sz="2000">
                <a:solidFill>
                  <a:schemeClr val="bg1">
                    <a:lumMod val="50000"/>
                  </a:schemeClr>
                </a:solidFill>
              </a:rPr>
              <a:t> general)</a:t>
            </a:r>
            <a:endParaRPr lang="en-US" sz="2000" dirty="0">
              <a:solidFill>
                <a:schemeClr val="bg1">
                  <a:lumMod val="50000"/>
                </a:schemeClr>
              </a:solidFill>
            </a:endParaRPr>
          </a:p>
          <a:p>
            <a:r>
              <a:rPr lang="en-US" sz="2000">
                <a:solidFill>
                  <a:schemeClr val="bg1">
                    <a:lumMod val="50000"/>
                  </a:schemeClr>
                </a:solidFill>
              </a:rPr>
              <a:t>0x3C - </a:t>
            </a:r>
            <a:r>
              <a:rPr lang="en-US" sz="2000" dirty="0">
                <a:solidFill>
                  <a:schemeClr val="bg1">
                    <a:lumMod val="50000"/>
                  </a:schemeClr>
                </a:solidFill>
              </a:rPr>
              <a:t>la </a:t>
            </a:r>
            <a:r>
              <a:rPr lang="en-US" sz="2000" dirty="0" err="1">
                <a:solidFill>
                  <a:schemeClr val="bg1">
                    <a:lumMod val="50000"/>
                  </a:schemeClr>
                </a:solidFill>
              </a:rPr>
              <a:t>acest</a:t>
            </a:r>
            <a:r>
              <a:rPr lang="en-US" sz="2000" dirty="0">
                <a:solidFill>
                  <a:schemeClr val="bg1">
                    <a:lumMod val="50000"/>
                  </a:schemeClr>
                </a:solidFill>
              </a:rPr>
              <a:t> offset fix (60 </a:t>
            </a:r>
            <a:r>
              <a:rPr lang="en-US" sz="2000" dirty="0" err="1">
                <a:solidFill>
                  <a:schemeClr val="bg1">
                    <a:lumMod val="50000"/>
                  </a:schemeClr>
                </a:solidFill>
              </a:rPr>
              <a:t>zecimal</a:t>
            </a:r>
            <a:r>
              <a:rPr lang="en-US" sz="2000" dirty="0">
                <a:solidFill>
                  <a:schemeClr val="bg1">
                    <a:lumMod val="50000"/>
                  </a:schemeClr>
                </a:solidFill>
              </a:rPr>
              <a:t>), se </a:t>
            </a:r>
            <a:r>
              <a:rPr lang="en-US" sz="2000" dirty="0" err="1">
                <a:solidFill>
                  <a:schemeClr val="bg1">
                    <a:lumMod val="50000"/>
                  </a:schemeClr>
                </a:solidFill>
              </a:rPr>
              <a:t>află</a:t>
            </a:r>
            <a:r>
              <a:rPr lang="en-US" sz="2000" dirty="0">
                <a:solidFill>
                  <a:schemeClr val="bg1">
                    <a:lumMod val="50000"/>
                  </a:schemeClr>
                </a:solidFill>
              </a:rPr>
              <a:t> un DWORD (4 bytes) care </a:t>
            </a:r>
            <a:r>
              <a:rPr lang="en-US" sz="2000" dirty="0" err="1">
                <a:solidFill>
                  <a:schemeClr val="bg1">
                    <a:lumMod val="50000"/>
                  </a:schemeClr>
                </a:solidFill>
              </a:rPr>
              <a:t>indică</a:t>
            </a:r>
            <a:r>
              <a:rPr lang="en-US" sz="2000" dirty="0">
                <a:solidFill>
                  <a:schemeClr val="bg1">
                    <a:lumMod val="50000"/>
                  </a:schemeClr>
                </a:solidFill>
              </a:rPr>
              <a:t> </a:t>
            </a:r>
            <a:r>
              <a:rPr lang="en-US" sz="2000" dirty="0" err="1">
                <a:solidFill>
                  <a:schemeClr val="bg1">
                    <a:lumMod val="50000"/>
                  </a:schemeClr>
                </a:solidFill>
              </a:rPr>
              <a:t>offsetul</a:t>
            </a:r>
            <a:r>
              <a:rPr lang="en-US" sz="2000" dirty="0">
                <a:solidFill>
                  <a:schemeClr val="bg1">
                    <a:lumMod val="50000"/>
                  </a:schemeClr>
                </a:solidFill>
              </a:rPr>
              <a:t> </a:t>
            </a:r>
            <a:r>
              <a:rPr lang="en-US" sz="2000" dirty="0" err="1">
                <a:solidFill>
                  <a:schemeClr val="bg1">
                    <a:lumMod val="50000"/>
                  </a:schemeClr>
                </a:solidFill>
              </a:rPr>
              <a:t>unde</a:t>
            </a:r>
            <a:r>
              <a:rPr lang="en-US" sz="2000" dirty="0">
                <a:solidFill>
                  <a:schemeClr val="bg1">
                    <a:lumMod val="50000"/>
                  </a:schemeClr>
                </a:solidFill>
              </a:rPr>
              <a:t> </a:t>
            </a:r>
            <a:r>
              <a:rPr lang="en-US" sz="2000" dirty="0" err="1">
                <a:solidFill>
                  <a:schemeClr val="bg1">
                    <a:lumMod val="50000"/>
                  </a:schemeClr>
                </a:solidFill>
              </a:rPr>
              <a:t>începe</a:t>
            </a:r>
            <a:r>
              <a:rPr lang="en-US" sz="2000" dirty="0">
                <a:solidFill>
                  <a:schemeClr val="bg1">
                    <a:lumMod val="50000"/>
                  </a:schemeClr>
                </a:solidFill>
              </a:rPr>
              <a:t> </a:t>
            </a:r>
            <a:r>
              <a:rPr lang="en-US" sz="2000" dirty="0" err="1">
                <a:solidFill>
                  <a:schemeClr val="bg1">
                    <a:lumMod val="50000"/>
                  </a:schemeClr>
                </a:solidFill>
              </a:rPr>
              <a:t>antetul</a:t>
            </a:r>
            <a:r>
              <a:rPr lang="en-US" sz="2000" dirty="0">
                <a:solidFill>
                  <a:schemeClr val="bg1">
                    <a:lumMod val="50000"/>
                  </a:schemeClr>
                </a:solidFill>
              </a:rPr>
              <a:t> PE (</a:t>
            </a:r>
            <a:r>
              <a:rPr lang="en-US" sz="2000" dirty="0" err="1">
                <a:solidFill>
                  <a:schemeClr val="bg1">
                    <a:lumMod val="50000"/>
                  </a:schemeClr>
                </a:solidFill>
              </a:rPr>
              <a:t>adică</a:t>
            </a:r>
            <a:r>
              <a:rPr lang="en-US" sz="2000" dirty="0">
                <a:solidFill>
                  <a:schemeClr val="bg1">
                    <a:lumMod val="50000"/>
                  </a:schemeClr>
                </a:solidFill>
              </a:rPr>
              <a:t> </a:t>
            </a:r>
            <a:r>
              <a:rPr lang="en-US" sz="2000" dirty="0" err="1">
                <a:solidFill>
                  <a:schemeClr val="bg1">
                    <a:lumMod val="50000"/>
                  </a:schemeClr>
                </a:solidFill>
              </a:rPr>
              <a:t>locul</a:t>
            </a:r>
            <a:r>
              <a:rPr lang="en-US" sz="2000" dirty="0">
                <a:solidFill>
                  <a:schemeClr val="bg1">
                    <a:lumMod val="50000"/>
                  </a:schemeClr>
                </a:solidFill>
              </a:rPr>
              <a:t> </a:t>
            </a:r>
            <a:r>
              <a:rPr lang="en-US" sz="2000" err="1">
                <a:solidFill>
                  <a:schemeClr val="bg1">
                    <a:lumMod val="50000"/>
                  </a:schemeClr>
                </a:solidFill>
              </a:rPr>
              <a:t>unde</a:t>
            </a:r>
            <a:r>
              <a:rPr lang="en-US" sz="2000">
                <a:solidFill>
                  <a:schemeClr val="bg1">
                    <a:lumMod val="50000"/>
                  </a:schemeClr>
                </a:solidFill>
              </a:rPr>
              <a:t> se găsește </a:t>
            </a:r>
            <a:r>
              <a:rPr lang="en-US" sz="2000" dirty="0" err="1">
                <a:solidFill>
                  <a:schemeClr val="bg1">
                    <a:lumMod val="50000"/>
                  </a:schemeClr>
                </a:solidFill>
              </a:rPr>
              <a:t>semnătura</a:t>
            </a:r>
            <a:r>
              <a:rPr lang="en-US" sz="2000" dirty="0">
                <a:solidFill>
                  <a:schemeClr val="bg1">
                    <a:lumMod val="50000"/>
                  </a:schemeClr>
                </a:solidFill>
              </a:rPr>
              <a:t> PE\0\0)</a:t>
            </a:r>
          </a:p>
        </p:txBody>
      </p:sp>
      <p:sp>
        <p:nvSpPr>
          <p:cNvPr id="4" name="Rectangle 1">
            <a:extLst>
              <a:ext uri="{FF2B5EF4-FFF2-40B4-BE49-F238E27FC236}">
                <a16:creationId xmlns:a16="http://schemas.microsoft.com/office/drawing/2014/main" id="{D4CF4817-38EE-6896-F901-9ED88D171E75}"/>
              </a:ext>
            </a:extLst>
          </p:cNvPr>
          <p:cNvSpPr>
            <a:spLocks noChangeArrowheads="1"/>
          </p:cNvSpPr>
          <p:nvPr/>
        </p:nvSpPr>
        <p:spPr bwMode="auto">
          <a:xfrm>
            <a:off x="1045596" y="4091206"/>
            <a:ext cx="6256815"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lumMod val="65000"/>
                    <a:lumOff val="35000"/>
                  </a:schemeClr>
                </a:solidFill>
                <a:effectLst/>
              </a:rPr>
              <a:t>Deci </a:t>
            </a:r>
            <a:r>
              <a:rPr kumimoji="0" lang="en-US" altLang="en-US" b="1" i="0" u="none" strike="noStrike" cap="none" normalizeH="0" baseline="0" dirty="0" err="1">
                <a:ln>
                  <a:noFill/>
                </a:ln>
                <a:solidFill>
                  <a:schemeClr val="tx1">
                    <a:lumMod val="65000"/>
                    <a:lumOff val="35000"/>
                  </a:schemeClr>
                </a:solidFill>
                <a:effectLst/>
              </a:rPr>
              <a:t>fluxul</a:t>
            </a:r>
            <a:r>
              <a:rPr kumimoji="0" lang="en-US" altLang="en-US" b="1" i="0" u="none" strike="noStrike" cap="none" normalizeH="0" baseline="0" dirty="0">
                <a:ln>
                  <a:noFill/>
                </a:ln>
                <a:solidFill>
                  <a:schemeClr val="tx1">
                    <a:lumMod val="65000"/>
                    <a:lumOff val="35000"/>
                  </a:schemeClr>
                </a:solidFill>
                <a:effectLst/>
              </a:rPr>
              <a:t> </a:t>
            </a:r>
            <a:r>
              <a:rPr kumimoji="0" lang="en-US" altLang="en-US" b="1" i="0" u="none" strike="noStrike" cap="none" normalizeH="0" baseline="0">
                <a:ln>
                  <a:noFill/>
                </a:ln>
                <a:solidFill>
                  <a:schemeClr val="tx1">
                    <a:lumMod val="65000"/>
                    <a:lumOff val="35000"/>
                  </a:schemeClr>
                </a:solidFill>
                <a:effectLst/>
              </a:rPr>
              <a:t>este: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lumMod val="65000"/>
                  <a:lumOff val="35000"/>
                </a:schemeClr>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lumMod val="65000"/>
                    <a:lumOff val="35000"/>
                  </a:schemeClr>
                </a:solidFill>
                <a:effectLst/>
              </a:rPr>
              <a:t>Windows </a:t>
            </a:r>
            <a:r>
              <a:rPr kumimoji="0" lang="en-US" altLang="en-US" b="0" i="0" u="none" strike="noStrike" cap="none" normalizeH="0" baseline="0" dirty="0" err="1">
                <a:ln>
                  <a:noFill/>
                </a:ln>
                <a:solidFill>
                  <a:schemeClr val="tx1">
                    <a:lumMod val="65000"/>
                    <a:lumOff val="35000"/>
                  </a:schemeClr>
                </a:solidFill>
                <a:effectLst/>
              </a:rPr>
              <a:t>încarcă</a:t>
            </a:r>
            <a:r>
              <a:rPr kumimoji="0" lang="en-US" altLang="en-US" b="0" i="0" u="none" strike="noStrike" cap="none" normalizeH="0" baseline="0" dirty="0">
                <a:ln>
                  <a:noFill/>
                </a:ln>
                <a:solidFill>
                  <a:schemeClr val="tx1">
                    <a:lumMod val="65000"/>
                    <a:lumOff val="35000"/>
                  </a:schemeClr>
                </a:solidFill>
                <a:effectLst/>
              </a:rPr>
              <a:t> </a:t>
            </a:r>
            <a:r>
              <a:rPr kumimoji="0" lang="en-US" altLang="en-US" b="0" i="0" u="none" strike="noStrike" cap="none" normalizeH="0" baseline="0" dirty="0" err="1">
                <a:ln>
                  <a:noFill/>
                </a:ln>
                <a:solidFill>
                  <a:schemeClr val="tx1">
                    <a:lumMod val="65000"/>
                    <a:lumOff val="35000"/>
                  </a:schemeClr>
                </a:solidFill>
                <a:effectLst/>
              </a:rPr>
              <a:t>fișierul</a:t>
            </a:r>
            <a:r>
              <a:rPr kumimoji="0" lang="en-US" altLang="en-US" b="0" i="0" u="none" strike="noStrike" cap="none" normalizeH="0" baseline="0" dirty="0">
                <a:ln>
                  <a:noFill/>
                </a:ln>
                <a:solidFill>
                  <a:schemeClr val="tx1">
                    <a:lumMod val="65000"/>
                    <a:lumOff val="35000"/>
                  </a:schemeClr>
                </a:solidFill>
                <a:effectLst/>
              </a:rPr>
              <a:t> in RAM</a:t>
            </a:r>
            <a:r>
              <a:rPr lang="en-US" altLang="en-US" dirty="0">
                <a:solidFill>
                  <a:schemeClr val="tx1">
                    <a:lumMod val="65000"/>
                    <a:lumOff val="35000"/>
                  </a:schemeClr>
                </a:solidFill>
              </a:rPr>
              <a:t>:</a:t>
            </a:r>
            <a:endParaRPr kumimoji="0" lang="en-US" altLang="en-US" b="0" i="0" u="none" strike="noStrike" cap="none" normalizeH="0" baseline="0" dirty="0">
              <a:ln>
                <a:noFill/>
              </a:ln>
              <a:solidFill>
                <a:schemeClr val="tx1">
                  <a:lumMod val="65000"/>
                  <a:lumOff val="35000"/>
                </a:schemeClr>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a:ln>
                  <a:noFill/>
                </a:ln>
                <a:solidFill>
                  <a:schemeClr val="tx1">
                    <a:lumMod val="65000"/>
                    <a:lumOff val="35000"/>
                  </a:schemeClr>
                </a:solidFill>
                <a:effectLst/>
              </a:rPr>
              <a:t> Citește </a:t>
            </a:r>
            <a:r>
              <a:rPr kumimoji="0" lang="en-US" altLang="en-US" b="0" i="0" u="none" strike="noStrike" cap="none" normalizeH="0" baseline="0" dirty="0" err="1">
                <a:ln>
                  <a:noFill/>
                </a:ln>
                <a:solidFill>
                  <a:schemeClr val="tx1">
                    <a:lumMod val="65000"/>
                    <a:lumOff val="35000"/>
                  </a:schemeClr>
                </a:solidFill>
                <a:effectLst/>
              </a:rPr>
              <a:t>primii</a:t>
            </a:r>
            <a:r>
              <a:rPr kumimoji="0" lang="en-US" altLang="en-US" b="0" i="0" u="none" strike="noStrike" cap="none" normalizeH="0" baseline="0" dirty="0">
                <a:ln>
                  <a:noFill/>
                </a:ln>
                <a:solidFill>
                  <a:schemeClr val="tx1">
                    <a:lumMod val="65000"/>
                    <a:lumOff val="35000"/>
                  </a:schemeClr>
                </a:solidFill>
                <a:effectLst/>
              </a:rPr>
              <a:t> 64 de bytes (</a:t>
            </a:r>
            <a:r>
              <a:rPr kumimoji="0" lang="en-US" altLang="en-US" b="0" i="0" u="none" strike="noStrike" cap="none" normalizeH="0" baseline="0" dirty="0" err="1">
                <a:ln>
                  <a:noFill/>
                </a:ln>
                <a:solidFill>
                  <a:schemeClr val="tx1">
                    <a:lumMod val="65000"/>
                    <a:lumOff val="35000"/>
                  </a:schemeClr>
                </a:solidFill>
                <a:effectLst/>
              </a:rPr>
              <a:t>antetul</a:t>
            </a:r>
            <a:r>
              <a:rPr kumimoji="0" lang="en-US" altLang="en-US" b="0" i="0" u="none" strike="noStrike" cap="none" normalizeH="0" baseline="0" dirty="0">
                <a:ln>
                  <a:noFill/>
                </a:ln>
                <a:solidFill>
                  <a:schemeClr val="tx1">
                    <a:lumMod val="65000"/>
                    <a:lumOff val="35000"/>
                  </a:schemeClr>
                </a:solidFill>
                <a:effectLst/>
              </a:rPr>
              <a:t> DOS).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a:ln>
                  <a:noFill/>
                </a:ln>
                <a:solidFill>
                  <a:schemeClr val="tx1">
                    <a:lumMod val="65000"/>
                    <a:lumOff val="35000"/>
                  </a:schemeClr>
                </a:solidFill>
                <a:effectLst/>
              </a:rPr>
              <a:t> Se </a:t>
            </a:r>
            <a:r>
              <a:rPr kumimoji="0" lang="en-US" altLang="en-US" b="0" i="0" u="none" strike="noStrike" cap="none" normalizeH="0" baseline="0" dirty="0">
                <a:ln>
                  <a:noFill/>
                </a:ln>
                <a:solidFill>
                  <a:schemeClr val="tx1">
                    <a:lumMod val="65000"/>
                    <a:lumOff val="35000"/>
                  </a:schemeClr>
                </a:solidFill>
                <a:effectLst/>
              </a:rPr>
              <a:t>duce la offset 0x3C, </a:t>
            </a:r>
            <a:r>
              <a:rPr kumimoji="0" lang="en-US" altLang="en-US" b="0" i="0" u="none" strike="noStrike" cap="none" normalizeH="0" baseline="0" dirty="0" err="1">
                <a:ln>
                  <a:noFill/>
                </a:ln>
                <a:solidFill>
                  <a:schemeClr val="tx1">
                    <a:lumMod val="65000"/>
                    <a:lumOff val="35000"/>
                  </a:schemeClr>
                </a:solidFill>
                <a:effectLst/>
              </a:rPr>
              <a:t>citește</a:t>
            </a:r>
            <a:r>
              <a:rPr kumimoji="0" lang="en-US" altLang="en-US" b="0" i="0" u="none" strike="noStrike" cap="none" normalizeH="0" baseline="0" dirty="0">
                <a:ln>
                  <a:noFill/>
                </a:ln>
                <a:solidFill>
                  <a:schemeClr val="tx1">
                    <a:lumMod val="65000"/>
                    <a:lumOff val="35000"/>
                  </a:schemeClr>
                </a:solidFill>
                <a:effectLst/>
              </a:rPr>
              <a:t> un DWORD → </a:t>
            </a:r>
            <a:r>
              <a:rPr kumimoji="0" lang="en-US" altLang="en-US" b="0" i="0" u="none" strike="noStrike" cap="none" normalizeH="0" baseline="0" dirty="0" err="1">
                <a:ln>
                  <a:noFill/>
                </a:ln>
                <a:solidFill>
                  <a:schemeClr val="tx1">
                    <a:lumMod val="65000"/>
                    <a:lumOff val="35000"/>
                  </a:schemeClr>
                </a:solidFill>
                <a:effectLst/>
              </a:rPr>
              <a:t>peHeaderOffset</a:t>
            </a:r>
            <a:r>
              <a:rPr kumimoji="0" lang="en-US" altLang="en-US" b="0" i="0" u="none" strike="noStrike" cap="none" normalizeH="0" baseline="0" dirty="0">
                <a:ln>
                  <a:noFill/>
                </a:ln>
                <a:solidFill>
                  <a:schemeClr val="tx1">
                    <a:lumMod val="65000"/>
                    <a:lumOff val="35000"/>
                  </a:schemeClr>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a:ln>
                  <a:noFill/>
                </a:ln>
                <a:solidFill>
                  <a:schemeClr val="tx1">
                    <a:lumMod val="65000"/>
                    <a:lumOff val="35000"/>
                  </a:schemeClr>
                </a:solidFill>
                <a:effectLst/>
              </a:rPr>
              <a:t> Sare </a:t>
            </a:r>
            <a:r>
              <a:rPr kumimoji="0" lang="en-US" altLang="en-US" b="0" i="0" u="none" strike="noStrike" cap="none" normalizeH="0" baseline="0" dirty="0">
                <a:ln>
                  <a:noFill/>
                </a:ln>
                <a:solidFill>
                  <a:schemeClr val="tx1">
                    <a:lumMod val="65000"/>
                    <a:lumOff val="35000"/>
                  </a:schemeClr>
                </a:solidFill>
                <a:effectLst/>
              </a:rPr>
              <a:t>la imageBase + </a:t>
            </a:r>
            <a:r>
              <a:rPr kumimoji="0" lang="en-US" altLang="en-US" b="0" i="0" u="none" strike="noStrike" cap="none" normalizeH="0" baseline="0" dirty="0" err="1">
                <a:ln>
                  <a:noFill/>
                </a:ln>
                <a:solidFill>
                  <a:schemeClr val="tx1">
                    <a:lumMod val="65000"/>
                    <a:lumOff val="35000"/>
                  </a:schemeClr>
                </a:solidFill>
                <a:effectLst/>
              </a:rPr>
              <a:t>peHeaderOffset</a:t>
            </a:r>
            <a:r>
              <a:rPr kumimoji="0" lang="en-US" altLang="en-US" b="0" i="0" u="none" strike="noStrike" cap="none" normalizeH="0" baseline="0" dirty="0">
                <a:ln>
                  <a:noFill/>
                </a:ln>
                <a:solidFill>
                  <a:schemeClr val="tx1">
                    <a:lumMod val="65000"/>
                    <a:lumOff val="35000"/>
                  </a:schemeClr>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a:ln>
                  <a:noFill/>
                </a:ln>
                <a:solidFill>
                  <a:schemeClr val="tx1">
                    <a:lumMod val="65000"/>
                    <a:lumOff val="35000"/>
                  </a:schemeClr>
                </a:solidFill>
                <a:effectLst/>
              </a:rPr>
              <a:t> Acolo </a:t>
            </a:r>
            <a:r>
              <a:rPr kumimoji="0" lang="en-US" altLang="en-US" b="0" i="0" u="none" strike="noStrike" cap="none" normalizeH="0" baseline="0" dirty="0" err="1">
                <a:ln>
                  <a:noFill/>
                </a:ln>
                <a:solidFill>
                  <a:schemeClr val="tx1">
                    <a:lumMod val="65000"/>
                    <a:lumOff val="35000"/>
                  </a:schemeClr>
                </a:solidFill>
                <a:effectLst/>
              </a:rPr>
              <a:t>începe</a:t>
            </a:r>
            <a:r>
              <a:rPr kumimoji="0" lang="en-US" altLang="en-US" b="0" i="0" u="none" strike="noStrike" cap="none" normalizeH="0" baseline="0" dirty="0">
                <a:ln>
                  <a:noFill/>
                </a:ln>
                <a:solidFill>
                  <a:schemeClr val="tx1">
                    <a:lumMod val="65000"/>
                    <a:lumOff val="35000"/>
                  </a:schemeClr>
                </a:solidFill>
                <a:effectLst/>
              </a:rPr>
              <a:t> </a:t>
            </a:r>
            <a:r>
              <a:rPr kumimoji="0" lang="en-US" altLang="en-US" b="0" i="0" u="none" strike="noStrike" cap="none" normalizeH="0" baseline="0" dirty="0" err="1">
                <a:ln>
                  <a:noFill/>
                </a:ln>
                <a:solidFill>
                  <a:schemeClr val="tx1">
                    <a:lumMod val="65000"/>
                    <a:lumOff val="35000"/>
                  </a:schemeClr>
                </a:solidFill>
                <a:effectLst/>
              </a:rPr>
              <a:t>analiza</a:t>
            </a:r>
            <a:r>
              <a:rPr kumimoji="0" lang="en-US" altLang="en-US" b="0" i="0" u="none" strike="noStrike" cap="none" normalizeH="0" baseline="0" dirty="0">
                <a:ln>
                  <a:noFill/>
                </a:ln>
                <a:solidFill>
                  <a:schemeClr val="tx1">
                    <a:lumMod val="65000"/>
                    <a:lumOff val="35000"/>
                  </a:schemeClr>
                </a:solidFill>
                <a:effectLst/>
              </a:rPr>
              <a:t> </a:t>
            </a:r>
            <a:r>
              <a:rPr kumimoji="0" lang="en-US" altLang="en-US" b="0" i="0" u="none" strike="noStrike" cap="none" normalizeH="0" baseline="0" dirty="0" err="1">
                <a:ln>
                  <a:noFill/>
                </a:ln>
                <a:solidFill>
                  <a:schemeClr val="tx1">
                    <a:lumMod val="65000"/>
                    <a:lumOff val="35000"/>
                  </a:schemeClr>
                </a:solidFill>
                <a:effectLst/>
              </a:rPr>
              <a:t>structurii</a:t>
            </a:r>
            <a:r>
              <a:rPr kumimoji="0" lang="en-US" altLang="en-US" b="0" i="0" u="none" strike="noStrike" cap="none" normalizeH="0" baseline="0" dirty="0">
                <a:ln>
                  <a:noFill/>
                </a:ln>
                <a:solidFill>
                  <a:schemeClr val="tx1">
                    <a:lumMod val="65000"/>
                    <a:lumOff val="35000"/>
                  </a:schemeClr>
                </a:solidFill>
                <a:effectLst/>
              </a:rPr>
              <a:t> PE (</a:t>
            </a:r>
            <a:r>
              <a:rPr kumimoji="0" lang="en-US" altLang="en-US" b="0" i="0" u="none" strike="noStrike" cap="none" normalizeH="0" baseline="0" dirty="0" err="1">
                <a:ln>
                  <a:noFill/>
                </a:ln>
                <a:solidFill>
                  <a:schemeClr val="tx1">
                    <a:lumMod val="65000"/>
                    <a:lumOff val="35000"/>
                  </a:schemeClr>
                </a:solidFill>
                <a:effectLst/>
              </a:rPr>
              <a:t>importuri</a:t>
            </a:r>
            <a:r>
              <a:rPr kumimoji="0" lang="en-US" altLang="en-US" b="0" i="0" u="none" strike="noStrike" cap="none" normalizeH="0" baseline="0" dirty="0">
                <a:ln>
                  <a:noFill/>
                </a:ln>
                <a:solidFill>
                  <a:schemeClr val="tx1">
                    <a:lumMod val="65000"/>
                    <a:lumOff val="35000"/>
                  </a:schemeClr>
                </a:solidFill>
                <a:effectLst/>
              </a:rPr>
              <a:t>, </a:t>
            </a:r>
            <a:r>
              <a:rPr kumimoji="0" lang="en-US" altLang="en-US" b="0" i="0" u="none" strike="noStrike" cap="none" normalizeH="0" baseline="0" dirty="0" err="1">
                <a:ln>
                  <a:noFill/>
                </a:ln>
                <a:solidFill>
                  <a:schemeClr val="tx1">
                    <a:lumMod val="65000"/>
                    <a:lumOff val="35000"/>
                  </a:schemeClr>
                </a:solidFill>
                <a:effectLst/>
              </a:rPr>
              <a:t>secțiuni</a:t>
            </a:r>
            <a:r>
              <a:rPr kumimoji="0" lang="en-US" altLang="en-US" b="0" i="0" u="none" strike="noStrike" cap="none" normalizeH="0" baseline="0" dirty="0">
                <a:ln>
                  <a:noFill/>
                </a:ln>
                <a:solidFill>
                  <a:schemeClr val="tx1">
                    <a:lumMod val="65000"/>
                    <a:lumOff val="35000"/>
                  </a:schemeClr>
                </a:solidFill>
                <a:effectLst/>
              </a:rPr>
              <a:t>, etc.).</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70D9FC17-A02C-DBC0-1091-A8323D6C6297}"/>
              </a:ext>
            </a:extLst>
          </p:cNvPr>
          <p:cNvSpPr txBox="1"/>
          <p:nvPr/>
        </p:nvSpPr>
        <p:spPr>
          <a:xfrm>
            <a:off x="6559532" y="3697376"/>
            <a:ext cx="4677397" cy="830997"/>
          </a:xfrm>
          <a:prstGeom prst="rect">
            <a:avLst/>
          </a:prstGeom>
          <a:noFill/>
        </p:spPr>
        <p:txBody>
          <a:bodyPr wrap="square">
            <a:spAutoFit/>
          </a:bodyPr>
          <a:lstStyle/>
          <a:p>
            <a:r>
              <a:rPr lang="en-US" sz="1600">
                <a:solidFill>
                  <a:schemeClr val="tx1">
                    <a:lumMod val="65000"/>
                    <a:lumOff val="35000"/>
                  </a:schemeClr>
                </a:solidFill>
              </a:rPr>
              <a:t>Nota: Antetul </a:t>
            </a:r>
            <a:r>
              <a:rPr lang="en-US" sz="1600" dirty="0">
                <a:solidFill>
                  <a:schemeClr val="tx1">
                    <a:lumMod val="65000"/>
                    <a:lumOff val="35000"/>
                  </a:schemeClr>
                </a:solidFill>
              </a:rPr>
              <a:t>DOS (MS-DOS Header) </a:t>
            </a:r>
            <a:r>
              <a:rPr lang="en-US" sz="1600" dirty="0" err="1">
                <a:solidFill>
                  <a:schemeClr val="tx1">
                    <a:lumMod val="65000"/>
                    <a:lumOff val="35000"/>
                  </a:schemeClr>
                </a:solidFill>
              </a:rPr>
              <a:t>începe</a:t>
            </a:r>
            <a:r>
              <a:rPr lang="en-US" sz="1600" dirty="0">
                <a:solidFill>
                  <a:schemeClr val="tx1">
                    <a:lumMod val="65000"/>
                    <a:lumOff val="35000"/>
                  </a:schemeClr>
                </a:solidFill>
              </a:rPr>
              <a:t> cu 4D 5A, </a:t>
            </a:r>
            <a:r>
              <a:rPr lang="en-US" sz="1600" dirty="0" err="1">
                <a:solidFill>
                  <a:schemeClr val="tx1">
                    <a:lumMod val="65000"/>
                    <a:lumOff val="35000"/>
                  </a:schemeClr>
                </a:solidFill>
              </a:rPr>
              <a:t>adică</a:t>
            </a:r>
            <a:r>
              <a:rPr lang="en-US" sz="1600" dirty="0">
                <a:solidFill>
                  <a:schemeClr val="tx1">
                    <a:lumMod val="65000"/>
                    <a:lumOff val="35000"/>
                  </a:schemeClr>
                </a:solidFill>
              </a:rPr>
              <a:t> </a:t>
            </a:r>
            <a:r>
              <a:rPr lang="en-US" sz="1600" dirty="0" err="1">
                <a:solidFill>
                  <a:schemeClr val="tx1">
                    <a:lumMod val="65000"/>
                    <a:lumOff val="35000"/>
                  </a:schemeClr>
                </a:solidFill>
              </a:rPr>
              <a:t>semnătura</a:t>
            </a:r>
            <a:r>
              <a:rPr lang="en-US" sz="1600" dirty="0">
                <a:solidFill>
                  <a:schemeClr val="tx1">
                    <a:lumMod val="65000"/>
                    <a:lumOff val="35000"/>
                  </a:schemeClr>
                </a:solidFill>
              </a:rPr>
              <a:t> "MZ" (</a:t>
            </a:r>
            <a:r>
              <a:rPr lang="en-US" sz="1600" dirty="0" err="1">
                <a:solidFill>
                  <a:schemeClr val="tx1">
                    <a:lumMod val="65000"/>
                    <a:lumOff val="35000"/>
                  </a:schemeClr>
                </a:solidFill>
              </a:rPr>
              <a:t>inițialele</a:t>
            </a:r>
            <a:r>
              <a:rPr lang="en-US" sz="1600" dirty="0">
                <a:solidFill>
                  <a:schemeClr val="tx1">
                    <a:lumMod val="65000"/>
                    <a:lumOff val="35000"/>
                  </a:schemeClr>
                </a:solidFill>
              </a:rPr>
              <a:t> </a:t>
            </a:r>
            <a:r>
              <a:rPr lang="en-US" sz="1600" dirty="0" err="1">
                <a:solidFill>
                  <a:schemeClr val="tx1">
                    <a:lumMod val="65000"/>
                    <a:lumOff val="35000"/>
                  </a:schemeClr>
                </a:solidFill>
              </a:rPr>
              <a:t>lui</a:t>
            </a:r>
            <a:r>
              <a:rPr lang="en-US" sz="1600" dirty="0">
                <a:solidFill>
                  <a:schemeClr val="tx1">
                    <a:lumMod val="65000"/>
                    <a:lumOff val="35000"/>
                  </a:schemeClr>
                </a:solidFill>
              </a:rPr>
              <a:t> Mark Zbikowski, </a:t>
            </a:r>
            <a:r>
              <a:rPr lang="en-US" sz="1600" dirty="0" err="1">
                <a:solidFill>
                  <a:schemeClr val="tx1">
                    <a:lumMod val="65000"/>
                    <a:lumOff val="35000"/>
                  </a:schemeClr>
                </a:solidFill>
              </a:rPr>
              <a:t>unul</a:t>
            </a:r>
            <a:r>
              <a:rPr lang="en-US" sz="1600" dirty="0">
                <a:solidFill>
                  <a:schemeClr val="tx1">
                    <a:lumMod val="65000"/>
                    <a:lumOff val="35000"/>
                  </a:schemeClr>
                </a:solidFill>
              </a:rPr>
              <a:t> </a:t>
            </a:r>
            <a:r>
              <a:rPr lang="en-US" sz="1600" dirty="0" err="1">
                <a:solidFill>
                  <a:schemeClr val="tx1">
                    <a:lumMod val="65000"/>
                    <a:lumOff val="35000"/>
                  </a:schemeClr>
                </a:solidFill>
              </a:rPr>
              <a:t>dintre</a:t>
            </a:r>
            <a:r>
              <a:rPr lang="en-US" sz="1600" dirty="0">
                <a:solidFill>
                  <a:schemeClr val="tx1">
                    <a:lumMod val="65000"/>
                    <a:lumOff val="35000"/>
                  </a:schemeClr>
                </a:solidFill>
              </a:rPr>
              <a:t> </a:t>
            </a:r>
            <a:r>
              <a:rPr lang="en-US" sz="1600" dirty="0" err="1">
                <a:solidFill>
                  <a:schemeClr val="tx1">
                    <a:lumMod val="65000"/>
                    <a:lumOff val="35000"/>
                  </a:schemeClr>
                </a:solidFill>
              </a:rPr>
              <a:t>arhitecții</a:t>
            </a:r>
            <a:r>
              <a:rPr lang="en-US" sz="1600" dirty="0">
                <a:solidFill>
                  <a:schemeClr val="tx1">
                    <a:lumMod val="65000"/>
                    <a:lumOff val="35000"/>
                  </a:schemeClr>
                </a:solidFill>
              </a:rPr>
              <a:t> MS-DOS)</a:t>
            </a:r>
          </a:p>
        </p:txBody>
      </p:sp>
      <p:sp>
        <p:nvSpPr>
          <p:cNvPr id="7" name="Rectangle 6">
            <a:extLst>
              <a:ext uri="{FF2B5EF4-FFF2-40B4-BE49-F238E27FC236}">
                <a16:creationId xmlns:a16="http://schemas.microsoft.com/office/drawing/2014/main" id="{976DD10B-54A7-215D-8FD0-9483C4D9364E}"/>
              </a:ext>
            </a:extLst>
          </p:cNvPr>
          <p:cNvSpPr/>
          <p:nvPr/>
        </p:nvSpPr>
        <p:spPr>
          <a:xfrm>
            <a:off x="901611" y="3418464"/>
            <a:ext cx="10380017" cy="70339"/>
          </a:xfrm>
          <a:prstGeom prst="rect">
            <a:avLst/>
          </a:prstGeom>
          <a:solidFill>
            <a:srgbClr val="36665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F328509-D5AC-D005-E794-6B2C7EEECE49}"/>
              </a:ext>
            </a:extLst>
          </p:cNvPr>
          <p:cNvSpPr/>
          <p:nvPr/>
        </p:nvSpPr>
        <p:spPr>
          <a:xfrm>
            <a:off x="5511978" y="4776124"/>
            <a:ext cx="5769650" cy="69552"/>
          </a:xfrm>
          <a:prstGeom prst="rect">
            <a:avLst/>
          </a:prstGeom>
          <a:solidFill>
            <a:srgbClr val="36665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5B88D47-2322-FBB0-5373-9694E41AC07A}"/>
              </a:ext>
            </a:extLst>
          </p:cNvPr>
          <p:cNvSpPr/>
          <p:nvPr/>
        </p:nvSpPr>
        <p:spPr>
          <a:xfrm>
            <a:off x="901612" y="4515364"/>
            <a:ext cx="5262596" cy="69552"/>
          </a:xfrm>
          <a:prstGeom prst="rect">
            <a:avLst/>
          </a:prstGeom>
          <a:solidFill>
            <a:srgbClr val="36665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5373DCA-C875-734E-D07D-A10B52A4A6D5}"/>
              </a:ext>
            </a:extLst>
          </p:cNvPr>
          <p:cNvSpPr/>
          <p:nvPr/>
        </p:nvSpPr>
        <p:spPr>
          <a:xfrm>
            <a:off x="284205" y="1533510"/>
            <a:ext cx="11516497" cy="70339"/>
          </a:xfrm>
          <a:prstGeom prst="rect">
            <a:avLst/>
          </a:prstGeom>
          <a:solidFill>
            <a:srgbClr val="36665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60209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6183745" y="360887"/>
            <a:ext cx="5596889" cy="2991324"/>
          </a:xfrm>
          <a:prstGeom prst="rect">
            <a:avLst/>
          </a:prstGeom>
        </p:spPr>
      </p:pic>
      <p:sp>
        <p:nvSpPr>
          <p:cNvPr id="28" name="Flowchart: Process 27"/>
          <p:cNvSpPr/>
          <p:nvPr/>
        </p:nvSpPr>
        <p:spPr>
          <a:xfrm>
            <a:off x="284205" y="151162"/>
            <a:ext cx="11516497" cy="6509129"/>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0" name="TextBox 9">
            <a:extLst>
              <a:ext uri="{FF2B5EF4-FFF2-40B4-BE49-F238E27FC236}">
                <a16:creationId xmlns:a16="http://schemas.microsoft.com/office/drawing/2014/main" id="{DB5AEF5E-B477-413D-9664-06F16593FF51}"/>
              </a:ext>
            </a:extLst>
          </p:cNvPr>
          <p:cNvSpPr txBox="1"/>
          <p:nvPr/>
        </p:nvSpPr>
        <p:spPr>
          <a:xfrm>
            <a:off x="6896650" y="4154092"/>
            <a:ext cx="4490101" cy="923330"/>
          </a:xfrm>
          <a:prstGeom prst="rect">
            <a:avLst/>
          </a:prstGeom>
          <a:noFill/>
        </p:spPr>
        <p:txBody>
          <a:bodyPr wrap="square">
            <a:spAutoFit/>
          </a:bodyPr>
          <a:lstStyle/>
          <a:p>
            <a:r>
              <a:rPr lang="en-US" dirty="0">
                <a:solidFill>
                  <a:schemeClr val="tx1">
                    <a:lumMod val="50000"/>
                    <a:lumOff val="50000"/>
                  </a:schemeClr>
                </a:solidFill>
                <a:latin typeface="Söhne"/>
              </a:rPr>
              <a:t>Se </a:t>
            </a:r>
            <a:r>
              <a:rPr lang="en-US" dirty="0" err="1">
                <a:solidFill>
                  <a:schemeClr val="tx1">
                    <a:lumMod val="50000"/>
                    <a:lumOff val="50000"/>
                  </a:schemeClr>
                </a:solidFill>
                <a:latin typeface="Söhne"/>
              </a:rPr>
              <a:t>adăugă</a:t>
            </a:r>
            <a:r>
              <a:rPr lang="en-US" dirty="0">
                <a:solidFill>
                  <a:schemeClr val="tx1">
                    <a:lumMod val="50000"/>
                    <a:lumOff val="50000"/>
                  </a:schemeClr>
                </a:solidFill>
                <a:latin typeface="Söhne"/>
              </a:rPr>
              <a:t> 00007FF7A58C0000 (baza </a:t>
            </a:r>
            <a:r>
              <a:rPr lang="en-US" dirty="0" err="1">
                <a:solidFill>
                  <a:schemeClr val="tx1">
                    <a:lumMod val="50000"/>
                    <a:lumOff val="50000"/>
                  </a:schemeClr>
                </a:solidFill>
                <a:latin typeface="Söhne"/>
              </a:rPr>
              <a:t>imaginii</a:t>
            </a:r>
            <a:r>
              <a:rPr lang="en-US" dirty="0">
                <a:solidFill>
                  <a:schemeClr val="tx1">
                    <a:lumMod val="50000"/>
                    <a:lumOff val="50000"/>
                  </a:schemeClr>
                </a:solidFill>
                <a:latin typeface="Söhne"/>
              </a:rPr>
              <a:t>) la </a:t>
            </a:r>
            <a:r>
              <a:rPr lang="en-US" dirty="0" err="1">
                <a:solidFill>
                  <a:schemeClr val="tx1">
                    <a:lumMod val="50000"/>
                    <a:lumOff val="50000"/>
                  </a:schemeClr>
                </a:solidFill>
                <a:latin typeface="Söhne"/>
              </a:rPr>
              <a:t>pointerul</a:t>
            </a:r>
            <a:r>
              <a:rPr lang="en-US" dirty="0">
                <a:solidFill>
                  <a:schemeClr val="tx1">
                    <a:lumMod val="50000"/>
                    <a:lumOff val="50000"/>
                  </a:schemeClr>
                </a:solidFill>
                <a:latin typeface="Söhne"/>
              </a:rPr>
              <a:t> 3C </a:t>
            </a:r>
            <a:r>
              <a:rPr lang="en-US" dirty="0" err="1">
                <a:solidFill>
                  <a:schemeClr val="tx1">
                    <a:lumMod val="50000"/>
                    <a:lumOff val="50000"/>
                  </a:schemeClr>
                </a:solidFill>
                <a:latin typeface="Söhne"/>
              </a:rPr>
              <a:t>în</a:t>
            </a:r>
            <a:r>
              <a:rPr lang="en-US" dirty="0">
                <a:solidFill>
                  <a:schemeClr val="tx1">
                    <a:lumMod val="50000"/>
                    <a:lumOff val="50000"/>
                  </a:schemeClr>
                </a:solidFill>
                <a:latin typeface="Söhne"/>
              </a:rPr>
              <a:t> </a:t>
            </a:r>
            <a:r>
              <a:rPr lang="en-US" dirty="0" err="1">
                <a:solidFill>
                  <a:schemeClr val="tx1">
                    <a:lumMod val="50000"/>
                    <a:lumOff val="50000"/>
                  </a:schemeClr>
                </a:solidFill>
                <a:latin typeface="Söhne"/>
              </a:rPr>
              <a:t>hexazecimal</a:t>
            </a:r>
            <a:r>
              <a:rPr lang="en-US" dirty="0">
                <a:solidFill>
                  <a:schemeClr val="tx1">
                    <a:lumMod val="50000"/>
                    <a:lumOff val="50000"/>
                  </a:schemeClr>
                </a:solidFill>
                <a:latin typeface="Söhne"/>
              </a:rPr>
              <a:t> </a:t>
            </a:r>
            <a:r>
              <a:rPr lang="en-US" sz="1600" dirty="0">
                <a:solidFill>
                  <a:schemeClr val="tx1">
                    <a:lumMod val="50000"/>
                    <a:lumOff val="50000"/>
                  </a:schemeClr>
                </a:solidFill>
                <a:latin typeface="Söhne"/>
              </a:rPr>
              <a:t>(imageBase + 3C): </a:t>
            </a:r>
          </a:p>
          <a:p>
            <a:r>
              <a:rPr lang="en-US" dirty="0">
                <a:solidFill>
                  <a:schemeClr val="tx1">
                    <a:lumMod val="50000"/>
                    <a:lumOff val="50000"/>
                  </a:schemeClr>
                </a:solidFill>
                <a:latin typeface="Söhne"/>
              </a:rPr>
              <a:t>7FF7A58C003C.</a:t>
            </a:r>
          </a:p>
        </p:txBody>
      </p:sp>
      <p:sp>
        <p:nvSpPr>
          <p:cNvPr id="36" name="Flowchart: Process 35"/>
          <p:cNvSpPr/>
          <p:nvPr/>
        </p:nvSpPr>
        <p:spPr>
          <a:xfrm>
            <a:off x="6798091" y="4036365"/>
            <a:ext cx="4657982" cy="2082113"/>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2" name="TextBox 11">
            <a:extLst>
              <a:ext uri="{FF2B5EF4-FFF2-40B4-BE49-F238E27FC236}">
                <a16:creationId xmlns:a16="http://schemas.microsoft.com/office/drawing/2014/main" id="{F19BC66E-7CA9-422D-88E5-8B6BB10420E3}"/>
              </a:ext>
            </a:extLst>
          </p:cNvPr>
          <p:cNvSpPr txBox="1"/>
          <p:nvPr/>
        </p:nvSpPr>
        <p:spPr>
          <a:xfrm>
            <a:off x="6896650" y="5223700"/>
            <a:ext cx="4404073" cy="646331"/>
          </a:xfrm>
          <a:prstGeom prst="rect">
            <a:avLst/>
          </a:prstGeom>
          <a:noFill/>
        </p:spPr>
        <p:txBody>
          <a:bodyPr wrap="square">
            <a:spAutoFit/>
          </a:bodyPr>
          <a:lstStyle/>
          <a:p>
            <a:r>
              <a:rPr lang="en-US" dirty="0">
                <a:solidFill>
                  <a:schemeClr val="tx1">
                    <a:lumMod val="50000"/>
                    <a:lumOff val="50000"/>
                  </a:schemeClr>
                </a:solidFill>
                <a:latin typeface="Söhne"/>
              </a:rPr>
              <a:t>Se </a:t>
            </a:r>
            <a:r>
              <a:rPr lang="en-US" dirty="0" err="1">
                <a:solidFill>
                  <a:schemeClr val="tx1">
                    <a:lumMod val="50000"/>
                    <a:lumOff val="50000"/>
                  </a:schemeClr>
                </a:solidFill>
                <a:latin typeface="Söhne"/>
              </a:rPr>
              <a:t>adăuga</a:t>
            </a:r>
            <a:r>
              <a:rPr lang="en-US" dirty="0">
                <a:solidFill>
                  <a:schemeClr val="tx1">
                    <a:lumMod val="50000"/>
                    <a:lumOff val="50000"/>
                  </a:schemeClr>
                </a:solidFill>
                <a:latin typeface="Söhne"/>
              </a:rPr>
              <a:t> 00007FF7A58C0000 la </a:t>
            </a:r>
            <a:r>
              <a:rPr lang="en-US" dirty="0" err="1">
                <a:solidFill>
                  <a:schemeClr val="tx1">
                    <a:lumMod val="50000"/>
                    <a:lumOff val="50000"/>
                  </a:schemeClr>
                </a:solidFill>
                <a:latin typeface="Söhne"/>
              </a:rPr>
              <a:t>valoarea</a:t>
            </a:r>
            <a:r>
              <a:rPr lang="en-US" dirty="0">
                <a:solidFill>
                  <a:schemeClr val="tx1">
                    <a:lumMod val="50000"/>
                    <a:lumOff val="50000"/>
                  </a:schemeClr>
                </a:solidFill>
                <a:latin typeface="Söhne"/>
              </a:rPr>
              <a:t> 80 </a:t>
            </a:r>
            <a:r>
              <a:rPr lang="en-US" dirty="0" err="1">
                <a:solidFill>
                  <a:schemeClr val="tx1">
                    <a:lumMod val="50000"/>
                    <a:lumOff val="50000"/>
                  </a:schemeClr>
                </a:solidFill>
                <a:latin typeface="Söhne"/>
              </a:rPr>
              <a:t>în</a:t>
            </a:r>
            <a:r>
              <a:rPr lang="en-US" dirty="0">
                <a:solidFill>
                  <a:schemeClr val="tx1">
                    <a:lumMod val="50000"/>
                    <a:lumOff val="50000"/>
                  </a:schemeClr>
                </a:solidFill>
                <a:latin typeface="Söhne"/>
              </a:rPr>
              <a:t> </a:t>
            </a:r>
            <a:r>
              <a:rPr lang="en-US" dirty="0" err="1">
                <a:solidFill>
                  <a:schemeClr val="tx1">
                    <a:lumMod val="50000"/>
                    <a:lumOff val="50000"/>
                  </a:schemeClr>
                </a:solidFill>
                <a:latin typeface="Söhne"/>
              </a:rPr>
              <a:t>hexazecimal</a:t>
            </a:r>
            <a:r>
              <a:rPr lang="en-US" dirty="0">
                <a:solidFill>
                  <a:schemeClr val="tx1">
                    <a:lumMod val="50000"/>
                    <a:lumOff val="50000"/>
                  </a:schemeClr>
                </a:solidFill>
                <a:latin typeface="Söhne"/>
              </a:rPr>
              <a:t> </a:t>
            </a:r>
            <a:r>
              <a:rPr lang="en-US" dirty="0" err="1">
                <a:solidFill>
                  <a:schemeClr val="tx1">
                    <a:lumMod val="50000"/>
                    <a:lumOff val="50000"/>
                  </a:schemeClr>
                </a:solidFill>
                <a:latin typeface="Söhne"/>
              </a:rPr>
              <a:t>si</a:t>
            </a:r>
            <a:r>
              <a:rPr lang="en-US" dirty="0">
                <a:solidFill>
                  <a:schemeClr val="tx1">
                    <a:lumMod val="50000"/>
                    <a:lumOff val="50000"/>
                  </a:schemeClr>
                </a:solidFill>
                <a:latin typeface="Söhne"/>
              </a:rPr>
              <a:t> </a:t>
            </a:r>
            <a:r>
              <a:rPr lang="en-US" dirty="0" err="1">
                <a:solidFill>
                  <a:schemeClr val="tx1">
                    <a:lumMod val="50000"/>
                    <a:lumOff val="50000"/>
                  </a:schemeClr>
                </a:solidFill>
                <a:latin typeface="Söhne"/>
              </a:rPr>
              <a:t>obtinem</a:t>
            </a:r>
            <a:r>
              <a:rPr lang="en-US" dirty="0">
                <a:solidFill>
                  <a:schemeClr val="tx1">
                    <a:lumMod val="50000"/>
                    <a:lumOff val="50000"/>
                  </a:schemeClr>
                </a:solidFill>
                <a:latin typeface="Söhne"/>
              </a:rPr>
              <a:t> 7FF7A58C0080.</a:t>
            </a:r>
            <a:endParaRPr lang="en-US" dirty="0">
              <a:solidFill>
                <a:schemeClr val="tx1">
                  <a:lumMod val="50000"/>
                  <a:lumOff val="50000"/>
                </a:schemeClr>
              </a:solidFill>
            </a:endParaRPr>
          </a:p>
        </p:txBody>
      </p:sp>
      <p:pic>
        <p:nvPicPr>
          <p:cNvPr id="17" name="Picture 16">
            <a:extLst>
              <a:ext uri="{FF2B5EF4-FFF2-40B4-BE49-F238E27FC236}">
                <a16:creationId xmlns:a16="http://schemas.microsoft.com/office/drawing/2014/main" id="{50DC13A5-ABE9-4F05-8B24-8929063D68FA}"/>
              </a:ext>
            </a:extLst>
          </p:cNvPr>
          <p:cNvPicPr>
            <a:picLocks noChangeAspect="1"/>
          </p:cNvPicPr>
          <p:nvPr/>
        </p:nvPicPr>
        <p:blipFill>
          <a:blip r:embed="rId3"/>
          <a:stretch>
            <a:fillRect/>
          </a:stretch>
        </p:blipFill>
        <p:spPr>
          <a:xfrm>
            <a:off x="630111" y="2433843"/>
            <a:ext cx="3255520" cy="1938195"/>
          </a:xfrm>
          <a:prstGeom prst="rect">
            <a:avLst/>
          </a:prstGeom>
        </p:spPr>
      </p:pic>
      <p:pic>
        <p:nvPicPr>
          <p:cNvPr id="2" name="Picture 1">
            <a:extLst>
              <a:ext uri="{FF2B5EF4-FFF2-40B4-BE49-F238E27FC236}">
                <a16:creationId xmlns:a16="http://schemas.microsoft.com/office/drawing/2014/main" id="{3CF242D3-88A9-42A4-A584-6EDBDB590869}"/>
              </a:ext>
            </a:extLst>
          </p:cNvPr>
          <p:cNvPicPr>
            <a:picLocks noChangeAspect="1"/>
          </p:cNvPicPr>
          <p:nvPr/>
        </p:nvPicPr>
        <p:blipFill>
          <a:blip r:embed="rId4"/>
          <a:stretch>
            <a:fillRect/>
          </a:stretch>
        </p:blipFill>
        <p:spPr>
          <a:xfrm>
            <a:off x="630111" y="338185"/>
            <a:ext cx="4974897" cy="192506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DABB106B-5B1A-4D83-9F73-7D17AB3139BB}"/>
              </a:ext>
            </a:extLst>
          </p:cNvPr>
          <p:cNvPicPr>
            <a:picLocks noChangeAspect="1"/>
          </p:cNvPicPr>
          <p:nvPr/>
        </p:nvPicPr>
        <p:blipFill>
          <a:blip r:embed="rId5"/>
          <a:stretch>
            <a:fillRect/>
          </a:stretch>
        </p:blipFill>
        <p:spPr>
          <a:xfrm>
            <a:off x="630111" y="4528751"/>
            <a:ext cx="5066500" cy="1927314"/>
          </a:xfrm>
          <a:prstGeom prst="rect">
            <a:avLst/>
          </a:prstGeom>
        </p:spPr>
      </p:pic>
      <p:grpSp>
        <p:nvGrpSpPr>
          <p:cNvPr id="9" name="Group 8"/>
          <p:cNvGrpSpPr/>
          <p:nvPr/>
        </p:nvGrpSpPr>
        <p:grpSpPr>
          <a:xfrm>
            <a:off x="2124825" y="3472662"/>
            <a:ext cx="463958" cy="733846"/>
            <a:chOff x="-351394" y="3953548"/>
            <a:chExt cx="463958" cy="733846"/>
          </a:xfrm>
        </p:grpSpPr>
        <p:sp>
          <p:nvSpPr>
            <p:cNvPr id="11" name="Right Arrow 10"/>
            <p:cNvSpPr/>
            <p:nvPr/>
          </p:nvSpPr>
          <p:spPr>
            <a:xfrm rot="6510179">
              <a:off x="-488158" y="426262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3" name="Oval 12"/>
            <p:cNvSpPr/>
            <p:nvPr/>
          </p:nvSpPr>
          <p:spPr>
            <a:xfrm>
              <a:off x="-351394" y="39535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5</a:t>
              </a:r>
            </a:p>
          </p:txBody>
        </p:sp>
      </p:grpSp>
      <p:grpSp>
        <p:nvGrpSpPr>
          <p:cNvPr id="18" name="Group 17"/>
          <p:cNvGrpSpPr/>
          <p:nvPr/>
        </p:nvGrpSpPr>
        <p:grpSpPr>
          <a:xfrm>
            <a:off x="1186008" y="4957698"/>
            <a:ext cx="463958" cy="727667"/>
            <a:chOff x="-331003" y="4352362"/>
            <a:chExt cx="463958" cy="727667"/>
          </a:xfrm>
        </p:grpSpPr>
        <p:sp>
          <p:nvSpPr>
            <p:cNvPr id="19" name="Right Arrow 18"/>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0" name="Oval 19"/>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6</a:t>
              </a:r>
            </a:p>
          </p:txBody>
        </p:sp>
      </p:grpSp>
      <p:grpSp>
        <p:nvGrpSpPr>
          <p:cNvPr id="21" name="Group 20"/>
          <p:cNvGrpSpPr/>
          <p:nvPr/>
        </p:nvGrpSpPr>
        <p:grpSpPr>
          <a:xfrm>
            <a:off x="851619" y="752010"/>
            <a:ext cx="463958" cy="727667"/>
            <a:chOff x="-331003" y="4352362"/>
            <a:chExt cx="463958" cy="727667"/>
          </a:xfrm>
        </p:grpSpPr>
        <p:sp>
          <p:nvSpPr>
            <p:cNvPr id="22" name="Right Arrow 21"/>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3" name="Oval 22"/>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grpSp>
        <p:nvGrpSpPr>
          <p:cNvPr id="24" name="Group 23"/>
          <p:cNvGrpSpPr/>
          <p:nvPr/>
        </p:nvGrpSpPr>
        <p:grpSpPr>
          <a:xfrm>
            <a:off x="9257585" y="1508684"/>
            <a:ext cx="463958" cy="727667"/>
            <a:chOff x="-331003" y="4352362"/>
            <a:chExt cx="463958" cy="727667"/>
          </a:xfrm>
        </p:grpSpPr>
        <p:sp>
          <p:nvSpPr>
            <p:cNvPr id="25" name="Right Arrow 24"/>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6" name="Oval 25"/>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2</a:t>
              </a:r>
            </a:p>
          </p:txBody>
        </p:sp>
      </p:grpSp>
      <p:sp>
        <p:nvSpPr>
          <p:cNvPr id="3" name="Rectangle 2"/>
          <p:cNvSpPr/>
          <p:nvPr/>
        </p:nvSpPr>
        <p:spPr>
          <a:xfrm>
            <a:off x="4001289" y="2551466"/>
            <a:ext cx="2547792" cy="1738938"/>
          </a:xfrm>
          <a:prstGeom prst="rect">
            <a:avLst/>
          </a:prstGeom>
        </p:spPr>
        <p:txBody>
          <a:bodyPr wrap="square">
            <a:spAutoFit/>
          </a:bodyPr>
          <a:lstStyle/>
          <a:p>
            <a:pPr>
              <a:lnSpc>
                <a:spcPct val="107000"/>
              </a:lnSpc>
            </a:pP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Hexadecimal</a:t>
            </a: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hex_value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"00007FF7A58C0000"</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hex_add</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"3C"</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Convertire la decimal</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dec_value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hex_value</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16</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dec_add</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hex_add</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16</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sumare</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result_dec</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dec_value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dec_add</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reconverite la hexadecimal</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result_hex</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hex</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result_dec</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p:txBody>
      </p:sp>
      <p:sp>
        <p:nvSpPr>
          <p:cNvPr id="27" name="Flowchart: Process 26"/>
          <p:cNvSpPr/>
          <p:nvPr/>
        </p:nvSpPr>
        <p:spPr>
          <a:xfrm>
            <a:off x="3995111" y="2450276"/>
            <a:ext cx="2430403" cy="1921761"/>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grpSp>
        <p:nvGrpSpPr>
          <p:cNvPr id="30" name="Group 29"/>
          <p:cNvGrpSpPr/>
          <p:nvPr/>
        </p:nvGrpSpPr>
        <p:grpSpPr>
          <a:xfrm>
            <a:off x="1590316" y="1929348"/>
            <a:ext cx="463958" cy="733846"/>
            <a:chOff x="-351394" y="3953548"/>
            <a:chExt cx="463958" cy="733846"/>
          </a:xfrm>
        </p:grpSpPr>
        <p:sp>
          <p:nvSpPr>
            <p:cNvPr id="31" name="Right Arrow 30"/>
            <p:cNvSpPr/>
            <p:nvPr/>
          </p:nvSpPr>
          <p:spPr>
            <a:xfrm rot="6510179">
              <a:off x="-488158" y="426262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32" name="Oval 31"/>
            <p:cNvSpPr/>
            <p:nvPr/>
          </p:nvSpPr>
          <p:spPr>
            <a:xfrm>
              <a:off x="-351394" y="39535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4</a:t>
              </a:r>
            </a:p>
          </p:txBody>
        </p:sp>
      </p:grpSp>
      <p:grpSp>
        <p:nvGrpSpPr>
          <p:cNvPr id="33" name="Group 32"/>
          <p:cNvGrpSpPr/>
          <p:nvPr/>
        </p:nvGrpSpPr>
        <p:grpSpPr>
          <a:xfrm>
            <a:off x="2302070" y="1981626"/>
            <a:ext cx="463958" cy="733846"/>
            <a:chOff x="-351394" y="3953548"/>
            <a:chExt cx="463958" cy="733846"/>
          </a:xfrm>
        </p:grpSpPr>
        <p:sp>
          <p:nvSpPr>
            <p:cNvPr id="34" name="Right Arrow 33"/>
            <p:cNvSpPr/>
            <p:nvPr/>
          </p:nvSpPr>
          <p:spPr>
            <a:xfrm rot="6510179">
              <a:off x="-488158" y="426262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35" name="Oval 34"/>
            <p:cNvSpPr/>
            <p:nvPr/>
          </p:nvSpPr>
          <p:spPr>
            <a:xfrm>
              <a:off x="-351394" y="39535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3</a:t>
              </a:r>
            </a:p>
          </p:txBody>
        </p:sp>
      </p:grpSp>
      <p:sp>
        <p:nvSpPr>
          <p:cNvPr id="4" name="Speech Bubble: Rectangle 3">
            <a:extLst>
              <a:ext uri="{FF2B5EF4-FFF2-40B4-BE49-F238E27FC236}">
                <a16:creationId xmlns:a16="http://schemas.microsoft.com/office/drawing/2014/main" id="{538DE3EC-F1CC-0019-F5B5-20FC96691EC8}"/>
              </a:ext>
            </a:extLst>
          </p:cNvPr>
          <p:cNvSpPr/>
          <p:nvPr/>
        </p:nvSpPr>
        <p:spPr>
          <a:xfrm>
            <a:off x="1464696" y="947390"/>
            <a:ext cx="1555977" cy="902827"/>
          </a:xfrm>
          <a:prstGeom prst="wedgeRectCallout">
            <a:avLst>
              <a:gd name="adj1" fmla="val -43254"/>
              <a:gd name="adj2" fmla="val -74019"/>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solidFill>
                  <a:schemeClr val="bg1"/>
                </a:solidFill>
              </a:rPr>
              <a:t>imageBase</a:t>
            </a:r>
          </a:p>
          <a:p>
            <a:pPr algn="ctr"/>
            <a:r>
              <a:rPr lang="en-US" sz="1400" dirty="0">
                <a:solidFill>
                  <a:schemeClr val="bg1"/>
                </a:solidFill>
              </a:rPr>
              <a:t>(baza </a:t>
            </a:r>
            <a:r>
              <a:rPr lang="en-US" sz="1400" dirty="0" err="1">
                <a:solidFill>
                  <a:schemeClr val="bg1"/>
                </a:solidFill>
              </a:rPr>
              <a:t>imaginii</a:t>
            </a:r>
            <a:r>
              <a:rPr lang="en-US" sz="1400" dirty="0">
                <a:solidFill>
                  <a:schemeClr val="bg1"/>
                </a:solidFill>
              </a:rPr>
              <a:t>)</a:t>
            </a:r>
          </a:p>
        </p:txBody>
      </p:sp>
      <p:sp>
        <p:nvSpPr>
          <p:cNvPr id="5" name="Speech Bubble: Rectangle 4">
            <a:extLst>
              <a:ext uri="{FF2B5EF4-FFF2-40B4-BE49-F238E27FC236}">
                <a16:creationId xmlns:a16="http://schemas.microsoft.com/office/drawing/2014/main" id="{A2F6A924-0838-5B9C-DE70-7C3EA33E16DA}"/>
              </a:ext>
            </a:extLst>
          </p:cNvPr>
          <p:cNvSpPr/>
          <p:nvPr/>
        </p:nvSpPr>
        <p:spPr>
          <a:xfrm>
            <a:off x="111225" y="5793478"/>
            <a:ext cx="1698665" cy="726338"/>
          </a:xfrm>
          <a:prstGeom prst="wedgeRectCallout">
            <a:avLst>
              <a:gd name="adj1" fmla="val -16524"/>
              <a:gd name="adj2" fmla="val -164604"/>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solidFill>
                  <a:schemeClr val="bg1"/>
                </a:solidFill>
              </a:rPr>
              <a:t>imageBase + 3C</a:t>
            </a:r>
          </a:p>
          <a:p>
            <a:pPr algn="ctr"/>
            <a:r>
              <a:rPr lang="en-US" sz="1400" dirty="0">
                <a:solidFill>
                  <a:schemeClr val="bg1"/>
                </a:solidFill>
              </a:rPr>
              <a:t>(7FF7A58C003C)</a:t>
            </a:r>
          </a:p>
        </p:txBody>
      </p:sp>
      <p:sp>
        <p:nvSpPr>
          <p:cNvPr id="16" name="TextBox 15">
            <a:extLst>
              <a:ext uri="{FF2B5EF4-FFF2-40B4-BE49-F238E27FC236}">
                <a16:creationId xmlns:a16="http://schemas.microsoft.com/office/drawing/2014/main" id="{C6594F33-11EF-9A91-C807-4EE01213C7C2}"/>
              </a:ext>
            </a:extLst>
          </p:cNvPr>
          <p:cNvSpPr txBox="1"/>
          <p:nvPr/>
        </p:nvSpPr>
        <p:spPr>
          <a:xfrm>
            <a:off x="5812847" y="214609"/>
            <a:ext cx="6094948" cy="369332"/>
          </a:xfrm>
          <a:prstGeom prst="rect">
            <a:avLst/>
          </a:prstGeom>
          <a:noFill/>
        </p:spPr>
        <p:txBody>
          <a:bodyPr wrap="square">
            <a:spAutoFit/>
          </a:bodyPr>
          <a:lstStyle/>
          <a:p>
            <a:r>
              <a:rPr lang="en-US" dirty="0" err="1">
                <a:solidFill>
                  <a:schemeClr val="bg1">
                    <a:lumMod val="50000"/>
                  </a:schemeClr>
                </a:solidFill>
              </a:rPr>
              <a:t>Calculul</a:t>
            </a:r>
            <a:r>
              <a:rPr lang="en-US" dirty="0">
                <a:solidFill>
                  <a:schemeClr val="bg1">
                    <a:lumMod val="50000"/>
                  </a:schemeClr>
                </a:solidFill>
              </a:rPr>
              <a:t> </a:t>
            </a:r>
            <a:r>
              <a:rPr lang="en-US" dirty="0" err="1">
                <a:solidFill>
                  <a:schemeClr val="bg1">
                    <a:lumMod val="50000"/>
                  </a:schemeClr>
                </a:solidFill>
              </a:rPr>
              <a:t>adresei</a:t>
            </a:r>
            <a:r>
              <a:rPr lang="en-US" dirty="0">
                <a:solidFill>
                  <a:schemeClr val="bg1">
                    <a:lumMod val="50000"/>
                  </a:schemeClr>
                </a:solidFill>
              </a:rPr>
              <a:t> </a:t>
            </a:r>
            <a:r>
              <a:rPr lang="en-US" dirty="0" err="1">
                <a:solidFill>
                  <a:schemeClr val="bg1">
                    <a:lumMod val="50000"/>
                  </a:schemeClr>
                </a:solidFill>
              </a:rPr>
              <a:t>antetului</a:t>
            </a:r>
            <a:r>
              <a:rPr lang="en-US" dirty="0">
                <a:solidFill>
                  <a:schemeClr val="bg1">
                    <a:lumMod val="50000"/>
                  </a:schemeClr>
                </a:solidFill>
              </a:rPr>
              <a:t> PE </a:t>
            </a:r>
            <a:r>
              <a:rPr lang="en-US" dirty="0" err="1">
                <a:solidFill>
                  <a:schemeClr val="bg1">
                    <a:lumMod val="50000"/>
                  </a:schemeClr>
                </a:solidFill>
              </a:rPr>
              <a:t>pe</a:t>
            </a:r>
            <a:r>
              <a:rPr lang="en-US" dirty="0">
                <a:solidFill>
                  <a:schemeClr val="bg1">
                    <a:lumMod val="50000"/>
                  </a:schemeClr>
                </a:solidFill>
              </a:rPr>
              <a:t> baza </a:t>
            </a:r>
            <a:r>
              <a:rPr lang="en-US" dirty="0" err="1">
                <a:solidFill>
                  <a:schemeClr val="bg1">
                    <a:lumMod val="50000"/>
                  </a:schemeClr>
                </a:solidFill>
              </a:rPr>
              <a:t>valorii</a:t>
            </a:r>
            <a:r>
              <a:rPr lang="en-US" dirty="0">
                <a:solidFill>
                  <a:schemeClr val="bg1">
                    <a:lumMod val="50000"/>
                  </a:schemeClr>
                </a:solidFill>
              </a:rPr>
              <a:t> din offset-</a:t>
            </a:r>
            <a:r>
              <a:rPr lang="en-US" dirty="0" err="1">
                <a:solidFill>
                  <a:schemeClr val="bg1">
                    <a:lumMod val="50000"/>
                  </a:schemeClr>
                </a:solidFill>
              </a:rPr>
              <a:t>ul</a:t>
            </a:r>
            <a:r>
              <a:rPr lang="en-US" dirty="0">
                <a:solidFill>
                  <a:schemeClr val="bg1">
                    <a:lumMod val="50000"/>
                  </a:schemeClr>
                </a:solidFill>
              </a:rPr>
              <a:t> 0x3C</a:t>
            </a:r>
          </a:p>
        </p:txBody>
      </p:sp>
      <p:sp>
        <p:nvSpPr>
          <p:cNvPr id="37" name="TextBox 36">
            <a:extLst>
              <a:ext uri="{FF2B5EF4-FFF2-40B4-BE49-F238E27FC236}">
                <a16:creationId xmlns:a16="http://schemas.microsoft.com/office/drawing/2014/main" id="{FDF4C202-B130-D2A2-169D-339367EF5654}"/>
              </a:ext>
            </a:extLst>
          </p:cNvPr>
          <p:cNvSpPr txBox="1"/>
          <p:nvPr/>
        </p:nvSpPr>
        <p:spPr>
          <a:xfrm>
            <a:off x="1785772" y="6400734"/>
            <a:ext cx="3919982" cy="261610"/>
          </a:xfrm>
          <a:prstGeom prst="rect">
            <a:avLst/>
          </a:prstGeom>
          <a:noFill/>
        </p:spPr>
        <p:txBody>
          <a:bodyPr wrap="square">
            <a:spAutoFit/>
          </a:bodyPr>
          <a:lstStyle/>
          <a:p>
            <a:r>
              <a:rPr lang="en-US" sz="1100" dirty="0">
                <a:solidFill>
                  <a:schemeClr val="bg1">
                    <a:lumMod val="50000"/>
                  </a:schemeClr>
                </a:solidFill>
              </a:rPr>
              <a:t>se </a:t>
            </a:r>
            <a:r>
              <a:rPr lang="en-US" sz="1100" dirty="0" err="1">
                <a:solidFill>
                  <a:schemeClr val="bg1">
                    <a:lumMod val="50000"/>
                  </a:schemeClr>
                </a:solidFill>
              </a:rPr>
              <a:t>extrage</a:t>
            </a:r>
            <a:r>
              <a:rPr lang="en-US" sz="1100" dirty="0">
                <a:solidFill>
                  <a:schemeClr val="bg1">
                    <a:lumMod val="50000"/>
                  </a:schemeClr>
                </a:solidFill>
              </a:rPr>
              <a:t> </a:t>
            </a:r>
            <a:r>
              <a:rPr lang="en-US" sz="1100" dirty="0" err="1">
                <a:solidFill>
                  <a:schemeClr val="bg1">
                    <a:lumMod val="50000"/>
                  </a:schemeClr>
                </a:solidFill>
              </a:rPr>
              <a:t>valoarea</a:t>
            </a:r>
            <a:r>
              <a:rPr lang="en-US" sz="1100" dirty="0">
                <a:solidFill>
                  <a:schemeClr val="bg1">
                    <a:lumMod val="50000"/>
                  </a:schemeClr>
                </a:solidFill>
              </a:rPr>
              <a:t>-pointer (0x80) care duce la </a:t>
            </a:r>
            <a:r>
              <a:rPr lang="en-US" sz="1100" dirty="0" err="1">
                <a:solidFill>
                  <a:schemeClr val="bg1">
                    <a:lumMod val="50000"/>
                  </a:schemeClr>
                </a:solidFill>
              </a:rPr>
              <a:t>semnătura</a:t>
            </a:r>
            <a:r>
              <a:rPr lang="en-US" sz="1100" dirty="0">
                <a:solidFill>
                  <a:schemeClr val="bg1">
                    <a:lumMod val="50000"/>
                  </a:schemeClr>
                </a:solidFill>
              </a:rPr>
              <a:t> PE\0\0</a:t>
            </a:r>
          </a:p>
        </p:txBody>
      </p:sp>
      <p:sp>
        <p:nvSpPr>
          <p:cNvPr id="38" name="Speech Bubble: Rectangle 37">
            <a:extLst>
              <a:ext uri="{FF2B5EF4-FFF2-40B4-BE49-F238E27FC236}">
                <a16:creationId xmlns:a16="http://schemas.microsoft.com/office/drawing/2014/main" id="{6D14E3E5-137F-5C2D-69B2-9762277FF80B}"/>
              </a:ext>
            </a:extLst>
          </p:cNvPr>
          <p:cNvSpPr/>
          <p:nvPr/>
        </p:nvSpPr>
        <p:spPr>
          <a:xfrm>
            <a:off x="4992333" y="5636363"/>
            <a:ext cx="1698665" cy="726338"/>
          </a:xfrm>
          <a:prstGeom prst="wedgeRectCallout">
            <a:avLst>
              <a:gd name="adj1" fmla="val 64037"/>
              <a:gd name="adj2" fmla="val -146372"/>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100" dirty="0">
                <a:solidFill>
                  <a:schemeClr val="bg1"/>
                </a:solidFill>
              </a:rPr>
              <a:t>Se </a:t>
            </a:r>
            <a:r>
              <a:rPr lang="en-US" sz="1100" dirty="0" err="1">
                <a:solidFill>
                  <a:schemeClr val="bg1"/>
                </a:solidFill>
              </a:rPr>
              <a:t>folosește</a:t>
            </a:r>
            <a:r>
              <a:rPr lang="en-US" sz="1100" dirty="0">
                <a:solidFill>
                  <a:schemeClr val="bg1"/>
                </a:solidFill>
              </a:rPr>
              <a:t> </a:t>
            </a:r>
            <a:r>
              <a:rPr lang="en-US" sz="1100" dirty="0" err="1">
                <a:solidFill>
                  <a:schemeClr val="bg1"/>
                </a:solidFill>
              </a:rPr>
              <a:t>valoarea</a:t>
            </a:r>
            <a:r>
              <a:rPr lang="en-US" sz="1100" dirty="0">
                <a:solidFill>
                  <a:schemeClr val="bg1"/>
                </a:solidFill>
              </a:rPr>
              <a:t> de la </a:t>
            </a:r>
            <a:r>
              <a:rPr lang="en-US" sz="1100" dirty="0" err="1">
                <a:solidFill>
                  <a:schemeClr val="bg1"/>
                </a:solidFill>
              </a:rPr>
              <a:t>acest</a:t>
            </a:r>
            <a:r>
              <a:rPr lang="en-US" sz="1100" dirty="0">
                <a:solidFill>
                  <a:schemeClr val="bg1"/>
                </a:solidFill>
              </a:rPr>
              <a:t> offset (0x80) </a:t>
            </a:r>
            <a:r>
              <a:rPr lang="en-US" sz="1100" dirty="0" err="1">
                <a:solidFill>
                  <a:schemeClr val="bg1"/>
                </a:solidFill>
              </a:rPr>
              <a:t>pentru</a:t>
            </a:r>
            <a:r>
              <a:rPr lang="en-US" sz="1100" dirty="0">
                <a:solidFill>
                  <a:schemeClr val="bg1"/>
                </a:solidFill>
              </a:rPr>
              <a:t> a </a:t>
            </a:r>
            <a:r>
              <a:rPr lang="en-US" sz="1100" dirty="0" err="1">
                <a:solidFill>
                  <a:schemeClr val="bg1"/>
                </a:solidFill>
              </a:rPr>
              <a:t>localiza</a:t>
            </a:r>
            <a:r>
              <a:rPr lang="en-US" sz="1100" dirty="0">
                <a:solidFill>
                  <a:schemeClr val="bg1"/>
                </a:solidFill>
              </a:rPr>
              <a:t> </a:t>
            </a:r>
            <a:r>
              <a:rPr lang="en-US" sz="1100" dirty="0" err="1">
                <a:solidFill>
                  <a:schemeClr val="bg1"/>
                </a:solidFill>
              </a:rPr>
              <a:t>efectiv</a:t>
            </a:r>
            <a:r>
              <a:rPr lang="en-US" sz="1100" dirty="0">
                <a:solidFill>
                  <a:schemeClr val="bg1"/>
                </a:solidFill>
              </a:rPr>
              <a:t> </a:t>
            </a:r>
            <a:r>
              <a:rPr lang="en-US" sz="1100" dirty="0" err="1">
                <a:solidFill>
                  <a:schemeClr val="bg1"/>
                </a:solidFill>
              </a:rPr>
              <a:t>antetul</a:t>
            </a:r>
            <a:r>
              <a:rPr lang="en-US" sz="1100" dirty="0">
                <a:solidFill>
                  <a:schemeClr val="bg1"/>
                </a:solidFill>
              </a:rPr>
              <a:t> PE </a:t>
            </a:r>
            <a:r>
              <a:rPr lang="en-US" sz="1100" dirty="0" err="1">
                <a:solidFill>
                  <a:schemeClr val="bg1"/>
                </a:solidFill>
              </a:rPr>
              <a:t>în</a:t>
            </a:r>
            <a:r>
              <a:rPr lang="en-US" sz="1100" dirty="0">
                <a:solidFill>
                  <a:schemeClr val="bg1"/>
                </a:solidFill>
              </a:rPr>
              <a:t> </a:t>
            </a:r>
            <a:r>
              <a:rPr lang="en-US" sz="1100" dirty="0" err="1">
                <a:solidFill>
                  <a:schemeClr val="bg1"/>
                </a:solidFill>
              </a:rPr>
              <a:t>memorie</a:t>
            </a:r>
            <a:r>
              <a:rPr lang="en-US" sz="1100" dirty="0">
                <a:solidFill>
                  <a:schemeClr val="bg1"/>
                </a:solidFill>
              </a:rPr>
              <a:t>.</a:t>
            </a:r>
          </a:p>
        </p:txBody>
      </p:sp>
      <p:sp>
        <p:nvSpPr>
          <p:cNvPr id="39" name="Speech Bubble: Rectangle 38">
            <a:extLst>
              <a:ext uri="{FF2B5EF4-FFF2-40B4-BE49-F238E27FC236}">
                <a16:creationId xmlns:a16="http://schemas.microsoft.com/office/drawing/2014/main" id="{A16506AC-9D80-6C7B-ABD2-FC0AD230B1D1}"/>
              </a:ext>
            </a:extLst>
          </p:cNvPr>
          <p:cNvSpPr/>
          <p:nvPr/>
        </p:nvSpPr>
        <p:spPr>
          <a:xfrm>
            <a:off x="3654690" y="5522961"/>
            <a:ext cx="1009507" cy="324807"/>
          </a:xfrm>
          <a:prstGeom prst="wedgeRectCallout">
            <a:avLst>
              <a:gd name="adj1" fmla="val 52863"/>
              <a:gd name="adj2" fmla="val -103638"/>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solidFill>
                  <a:schemeClr val="bg1"/>
                </a:solidFill>
              </a:rPr>
              <a:t>PE\0\0</a:t>
            </a:r>
            <a:endParaRPr lang="en-US" sz="1400" dirty="0">
              <a:solidFill>
                <a:schemeClr val="bg1"/>
              </a:solidFill>
            </a:endParaRPr>
          </a:p>
        </p:txBody>
      </p:sp>
    </p:spTree>
    <p:extLst>
      <p:ext uri="{BB962C8B-B14F-4D97-AF65-F5344CB8AC3E}">
        <p14:creationId xmlns:p14="http://schemas.microsoft.com/office/powerpoint/2010/main" val="11864229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Flowchart: Process 41"/>
          <p:cNvSpPr/>
          <p:nvPr/>
        </p:nvSpPr>
        <p:spPr>
          <a:xfrm>
            <a:off x="6932220" y="5743260"/>
            <a:ext cx="1323687" cy="34857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41" name="Flowchart: Process 40"/>
          <p:cNvSpPr/>
          <p:nvPr/>
        </p:nvSpPr>
        <p:spPr>
          <a:xfrm>
            <a:off x="8974198" y="5304271"/>
            <a:ext cx="2636610" cy="127425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6" name="Picture 5"/>
          <p:cNvPicPr>
            <a:picLocks noChangeAspect="1"/>
          </p:cNvPicPr>
          <p:nvPr/>
        </p:nvPicPr>
        <p:blipFill>
          <a:blip r:embed="rId2"/>
          <a:stretch>
            <a:fillRect/>
          </a:stretch>
        </p:blipFill>
        <p:spPr>
          <a:xfrm>
            <a:off x="5726707" y="1837745"/>
            <a:ext cx="6207720" cy="3317790"/>
          </a:xfrm>
          <a:prstGeom prst="rect">
            <a:avLst/>
          </a:prstGeom>
        </p:spPr>
      </p:pic>
      <p:sp>
        <p:nvSpPr>
          <p:cNvPr id="7" name="Flowchart: Process 6"/>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dirty="0"/>
              <a:t>X64dbg:</a:t>
            </a:r>
            <a:br>
              <a:rPr lang="en-US" dirty="0"/>
            </a:br>
            <a:r>
              <a:rPr lang="en-US" sz="2000" dirty="0"/>
              <a:t>Little-Endian</a:t>
            </a:r>
          </a:p>
        </p:txBody>
      </p:sp>
      <p:pic>
        <p:nvPicPr>
          <p:cNvPr id="4" name="Picture 3">
            <a:extLst>
              <a:ext uri="{FF2B5EF4-FFF2-40B4-BE49-F238E27FC236}">
                <a16:creationId xmlns:a16="http://schemas.microsoft.com/office/drawing/2014/main" id="{5EBB4748-BB0E-4FC9-80D8-1D34F072549C}"/>
              </a:ext>
            </a:extLst>
          </p:cNvPr>
          <p:cNvPicPr>
            <a:picLocks noChangeAspect="1"/>
          </p:cNvPicPr>
          <p:nvPr/>
        </p:nvPicPr>
        <p:blipFill>
          <a:blip r:embed="rId3"/>
          <a:stretch>
            <a:fillRect/>
          </a:stretch>
        </p:blipFill>
        <p:spPr>
          <a:xfrm>
            <a:off x="1373646" y="2063578"/>
            <a:ext cx="4078929" cy="2428417"/>
          </a:xfrm>
          <a:prstGeom prst="rect">
            <a:avLst/>
          </a:prstGeom>
        </p:spPr>
      </p:pic>
      <p:pic>
        <p:nvPicPr>
          <p:cNvPr id="5" name="Picture 4">
            <a:extLst>
              <a:ext uri="{FF2B5EF4-FFF2-40B4-BE49-F238E27FC236}">
                <a16:creationId xmlns:a16="http://schemas.microsoft.com/office/drawing/2014/main" id="{D44D8A21-2FAE-437D-B76C-CE7A0611D779}"/>
              </a:ext>
            </a:extLst>
          </p:cNvPr>
          <p:cNvPicPr>
            <a:picLocks noChangeAspect="1"/>
          </p:cNvPicPr>
          <p:nvPr/>
        </p:nvPicPr>
        <p:blipFill>
          <a:blip r:embed="rId4"/>
          <a:stretch>
            <a:fillRect/>
          </a:stretch>
        </p:blipFill>
        <p:spPr>
          <a:xfrm>
            <a:off x="883929" y="4607606"/>
            <a:ext cx="5058361" cy="1931506"/>
          </a:xfrm>
          <a:prstGeom prst="rect">
            <a:avLst/>
          </a:prstGeom>
        </p:spPr>
      </p:pic>
      <p:sp>
        <p:nvSpPr>
          <p:cNvPr id="9" name="Rounded Rectangular Callout 8"/>
          <p:cNvSpPr/>
          <p:nvPr/>
        </p:nvSpPr>
        <p:spPr>
          <a:xfrm>
            <a:off x="6091881" y="4670855"/>
            <a:ext cx="673443" cy="259492"/>
          </a:xfrm>
          <a:prstGeom prst="wedgeRoundRectCallout">
            <a:avLst>
              <a:gd name="adj1" fmla="val -415328"/>
              <a:gd name="adj2" fmla="val -883184"/>
              <a:gd name="adj3" fmla="val 16667"/>
            </a:avLst>
          </a:prstGeom>
          <a:solidFill>
            <a:schemeClr val="accent1">
              <a:alpha val="1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ular Callout 9"/>
          <p:cNvSpPr/>
          <p:nvPr/>
        </p:nvSpPr>
        <p:spPr>
          <a:xfrm>
            <a:off x="2131541" y="2545492"/>
            <a:ext cx="899984" cy="210065"/>
          </a:xfrm>
          <a:prstGeom prst="wedgeRoundRectCallout">
            <a:avLst>
              <a:gd name="adj1" fmla="val -107411"/>
              <a:gd name="adj2" fmla="val 1085333"/>
              <a:gd name="adj3" fmla="val 16667"/>
            </a:avLst>
          </a:prstGeom>
          <a:solidFill>
            <a:schemeClr val="accent1">
              <a:alpha val="1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ular Callout 10"/>
          <p:cNvSpPr/>
          <p:nvPr/>
        </p:nvSpPr>
        <p:spPr>
          <a:xfrm>
            <a:off x="1876168" y="4930348"/>
            <a:ext cx="731108" cy="142102"/>
          </a:xfrm>
          <a:prstGeom prst="wedgeRoundRectCallout">
            <a:avLst>
              <a:gd name="adj1" fmla="val 638136"/>
              <a:gd name="adj2" fmla="val 634823"/>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p:cNvGrpSpPr/>
          <p:nvPr/>
        </p:nvGrpSpPr>
        <p:grpSpPr>
          <a:xfrm>
            <a:off x="3073339" y="3580702"/>
            <a:ext cx="463958" cy="733846"/>
            <a:chOff x="-351394" y="3953548"/>
            <a:chExt cx="463958" cy="733846"/>
          </a:xfrm>
        </p:grpSpPr>
        <p:sp>
          <p:nvSpPr>
            <p:cNvPr id="13" name="Right Arrow 12"/>
            <p:cNvSpPr/>
            <p:nvPr/>
          </p:nvSpPr>
          <p:spPr>
            <a:xfrm rot="6510179">
              <a:off x="-488158" y="426262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4" name="Oval 13"/>
            <p:cNvSpPr/>
            <p:nvPr/>
          </p:nvSpPr>
          <p:spPr>
            <a:xfrm>
              <a:off x="-351394" y="39535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5</a:t>
              </a:r>
            </a:p>
          </p:txBody>
        </p:sp>
      </p:grpSp>
      <p:grpSp>
        <p:nvGrpSpPr>
          <p:cNvPr id="15" name="Group 14"/>
          <p:cNvGrpSpPr/>
          <p:nvPr/>
        </p:nvGrpSpPr>
        <p:grpSpPr>
          <a:xfrm>
            <a:off x="2349554" y="2761220"/>
            <a:ext cx="463958" cy="727667"/>
            <a:chOff x="-331003" y="4352362"/>
            <a:chExt cx="463958" cy="727667"/>
          </a:xfrm>
        </p:grpSpPr>
        <p:sp>
          <p:nvSpPr>
            <p:cNvPr id="17" name="Right Arrow 16"/>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8" name="Oval 17"/>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4</a:t>
              </a:r>
            </a:p>
          </p:txBody>
        </p:sp>
      </p:grpSp>
      <p:grpSp>
        <p:nvGrpSpPr>
          <p:cNvPr id="19" name="Group 18"/>
          <p:cNvGrpSpPr/>
          <p:nvPr/>
        </p:nvGrpSpPr>
        <p:grpSpPr>
          <a:xfrm>
            <a:off x="5898190" y="4870431"/>
            <a:ext cx="463958" cy="727667"/>
            <a:chOff x="-331003" y="4352362"/>
            <a:chExt cx="463958" cy="727667"/>
          </a:xfrm>
        </p:grpSpPr>
        <p:sp>
          <p:nvSpPr>
            <p:cNvPr id="20" name="Right Arrow 19"/>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1" name="Oval 20"/>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2</a:t>
              </a:r>
            </a:p>
          </p:txBody>
        </p:sp>
      </p:grpSp>
      <p:grpSp>
        <p:nvGrpSpPr>
          <p:cNvPr id="22" name="Group 21"/>
          <p:cNvGrpSpPr/>
          <p:nvPr/>
        </p:nvGrpSpPr>
        <p:grpSpPr>
          <a:xfrm>
            <a:off x="3127620" y="2493460"/>
            <a:ext cx="463958" cy="727667"/>
            <a:chOff x="-331003" y="4352362"/>
            <a:chExt cx="463958" cy="727667"/>
          </a:xfrm>
        </p:grpSpPr>
        <p:sp>
          <p:nvSpPr>
            <p:cNvPr id="23" name="Right Arrow 22"/>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4" name="Oval 23"/>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3</a:t>
              </a:r>
            </a:p>
          </p:txBody>
        </p:sp>
      </p:grpSp>
      <p:grpSp>
        <p:nvGrpSpPr>
          <p:cNvPr id="25" name="Group 24"/>
          <p:cNvGrpSpPr/>
          <p:nvPr/>
        </p:nvGrpSpPr>
        <p:grpSpPr>
          <a:xfrm>
            <a:off x="2543755" y="1683799"/>
            <a:ext cx="463958" cy="733846"/>
            <a:chOff x="-351394" y="3953548"/>
            <a:chExt cx="463958" cy="733846"/>
          </a:xfrm>
        </p:grpSpPr>
        <p:sp>
          <p:nvSpPr>
            <p:cNvPr id="26" name="Right Arrow 25"/>
            <p:cNvSpPr/>
            <p:nvPr/>
          </p:nvSpPr>
          <p:spPr>
            <a:xfrm rot="6510179">
              <a:off x="-488158" y="426262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7" name="Oval 26"/>
            <p:cNvSpPr/>
            <p:nvPr/>
          </p:nvSpPr>
          <p:spPr>
            <a:xfrm>
              <a:off x="-351394" y="39535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grpSp>
        <p:nvGrpSpPr>
          <p:cNvPr id="31" name="Group 30"/>
          <p:cNvGrpSpPr/>
          <p:nvPr/>
        </p:nvGrpSpPr>
        <p:grpSpPr>
          <a:xfrm>
            <a:off x="9154006" y="3132806"/>
            <a:ext cx="463958" cy="727667"/>
            <a:chOff x="-331003" y="4352362"/>
            <a:chExt cx="463958" cy="727667"/>
          </a:xfrm>
        </p:grpSpPr>
        <p:sp>
          <p:nvSpPr>
            <p:cNvPr id="32" name="Right Arrow 31"/>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33" name="Oval 32"/>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grpSp>
        <p:nvGrpSpPr>
          <p:cNvPr id="34" name="Group 33"/>
          <p:cNvGrpSpPr/>
          <p:nvPr/>
        </p:nvGrpSpPr>
        <p:grpSpPr>
          <a:xfrm>
            <a:off x="1777764" y="5092056"/>
            <a:ext cx="463958" cy="727667"/>
            <a:chOff x="-331003" y="4352362"/>
            <a:chExt cx="463958" cy="727667"/>
          </a:xfrm>
        </p:grpSpPr>
        <p:sp>
          <p:nvSpPr>
            <p:cNvPr id="35" name="Right Arrow 34"/>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36" name="Oval 35"/>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6</a:t>
              </a:r>
            </a:p>
          </p:txBody>
        </p:sp>
      </p:grpSp>
      <p:sp>
        <p:nvSpPr>
          <p:cNvPr id="8" name="Rectangle 7"/>
          <p:cNvSpPr/>
          <p:nvPr/>
        </p:nvSpPr>
        <p:spPr>
          <a:xfrm>
            <a:off x="9070306" y="5369986"/>
            <a:ext cx="2373643" cy="1200329"/>
          </a:xfrm>
          <a:prstGeom prst="rect">
            <a:avLst/>
          </a:prstGeom>
        </p:spPr>
        <p:txBody>
          <a:bodyPr wrap="square">
            <a:spAutoFit/>
          </a:bodyPr>
          <a:lstStyle/>
          <a:p>
            <a:r>
              <a:rPr lang="en-US">
                <a:solidFill>
                  <a:schemeClr val="tx1">
                    <a:lumMod val="50000"/>
                    <a:lumOff val="50000"/>
                  </a:schemeClr>
                </a:solidFill>
              </a:rPr>
              <a:t>Byte Index:      0  1</a:t>
            </a:r>
          </a:p>
          <a:p>
            <a:r>
              <a:rPr lang="en-US">
                <a:solidFill>
                  <a:schemeClr val="tx1">
                    <a:lumMod val="50000"/>
                    <a:lumOff val="50000"/>
                  </a:schemeClr>
                </a:solidFill>
              </a:rPr>
              <a:t>---------------------</a:t>
            </a:r>
          </a:p>
          <a:p>
            <a:r>
              <a:rPr lang="en-US">
                <a:solidFill>
                  <a:schemeClr val="tx1">
                    <a:lumMod val="50000"/>
                    <a:lumOff val="50000"/>
                  </a:schemeClr>
                </a:solidFill>
              </a:rPr>
              <a:t>Big-Endian:     13 D4</a:t>
            </a:r>
          </a:p>
          <a:p>
            <a:r>
              <a:rPr lang="en-US">
                <a:solidFill>
                  <a:schemeClr val="tx1">
                    <a:lumMod val="50000"/>
                    <a:lumOff val="50000"/>
                  </a:schemeClr>
                </a:solidFill>
              </a:rPr>
              <a:t>Little-Endian:  D4 13</a:t>
            </a:r>
          </a:p>
        </p:txBody>
      </p:sp>
      <p:sp>
        <p:nvSpPr>
          <p:cNvPr id="12" name="Rectangle 11"/>
          <p:cNvSpPr/>
          <p:nvPr/>
        </p:nvSpPr>
        <p:spPr>
          <a:xfrm>
            <a:off x="6902652" y="5743260"/>
            <a:ext cx="1353256" cy="369332"/>
          </a:xfrm>
          <a:prstGeom prst="rect">
            <a:avLst/>
          </a:prstGeom>
        </p:spPr>
        <p:txBody>
          <a:bodyPr wrap="none">
            <a:spAutoFit/>
          </a:bodyPr>
          <a:lstStyle/>
          <a:p>
            <a:r>
              <a:rPr lang="en-US">
                <a:solidFill>
                  <a:schemeClr val="tx1">
                    <a:lumMod val="50000"/>
                    <a:lumOff val="50000"/>
                  </a:schemeClr>
                </a:solidFill>
              </a:rPr>
              <a:t>Little-Endian</a:t>
            </a:r>
          </a:p>
        </p:txBody>
      </p:sp>
      <p:sp>
        <p:nvSpPr>
          <p:cNvPr id="28" name="TextBox 27">
            <a:extLst>
              <a:ext uri="{FF2B5EF4-FFF2-40B4-BE49-F238E27FC236}">
                <a16:creationId xmlns:a16="http://schemas.microsoft.com/office/drawing/2014/main" id="{BE850760-0CEB-B99E-FBB6-1EFD5D3470DA}"/>
              </a:ext>
            </a:extLst>
          </p:cNvPr>
          <p:cNvSpPr txBox="1"/>
          <p:nvPr/>
        </p:nvSpPr>
        <p:spPr>
          <a:xfrm>
            <a:off x="4851887" y="760469"/>
            <a:ext cx="6982252" cy="923330"/>
          </a:xfrm>
          <a:prstGeom prst="rect">
            <a:avLst/>
          </a:prstGeom>
          <a:noFill/>
        </p:spPr>
        <p:txBody>
          <a:bodyPr wrap="square">
            <a:spAutoFit/>
          </a:bodyPr>
          <a:lstStyle/>
          <a:p>
            <a:r>
              <a:rPr lang="en-US" dirty="0">
                <a:solidFill>
                  <a:schemeClr val="bg1"/>
                </a:solidFill>
              </a:rPr>
              <a:t>La adresa 7FF7A58C0080 ne așteptăm </a:t>
            </a:r>
            <a:r>
              <a:rPr lang="en-US" dirty="0" err="1">
                <a:solidFill>
                  <a:schemeClr val="bg1"/>
                </a:solidFill>
              </a:rPr>
              <a:t>să</a:t>
            </a:r>
            <a:r>
              <a:rPr lang="en-US" dirty="0">
                <a:solidFill>
                  <a:schemeClr val="bg1"/>
                </a:solidFill>
              </a:rPr>
              <a:t> </a:t>
            </a:r>
            <a:r>
              <a:rPr lang="en-US" dirty="0" err="1">
                <a:solidFill>
                  <a:schemeClr val="bg1"/>
                </a:solidFill>
              </a:rPr>
              <a:t>găsim</a:t>
            </a:r>
            <a:r>
              <a:rPr lang="en-US" dirty="0">
                <a:solidFill>
                  <a:schemeClr val="bg1"/>
                </a:solidFill>
              </a:rPr>
              <a:t> „PE 00 00 .. ”</a:t>
            </a:r>
          </a:p>
          <a:p>
            <a:r>
              <a:rPr lang="en-US" dirty="0">
                <a:solidFill>
                  <a:schemeClr val="bg1"/>
                </a:solidFill>
              </a:rPr>
              <a:t>La 7FF7A58C0080 + 28, </a:t>
            </a:r>
            <a:r>
              <a:rPr lang="en-US" dirty="0" err="1">
                <a:solidFill>
                  <a:schemeClr val="bg1"/>
                </a:solidFill>
              </a:rPr>
              <a:t>adică</a:t>
            </a:r>
            <a:r>
              <a:rPr lang="en-US" dirty="0">
                <a:solidFill>
                  <a:schemeClr val="bg1"/>
                </a:solidFill>
              </a:rPr>
              <a:t> la 00007FF7A58C00A8 ne așteptăm la o </a:t>
            </a:r>
            <a:r>
              <a:rPr lang="en-US" dirty="0" err="1">
                <a:solidFill>
                  <a:schemeClr val="bg1"/>
                </a:solidFill>
              </a:rPr>
              <a:t>valoare</a:t>
            </a:r>
            <a:r>
              <a:rPr lang="en-US" dirty="0">
                <a:solidFill>
                  <a:schemeClr val="bg1"/>
                </a:solidFill>
              </a:rPr>
              <a:t> de 4 </a:t>
            </a:r>
            <a:r>
              <a:rPr lang="en-US" dirty="0" err="1">
                <a:solidFill>
                  <a:schemeClr val="bg1"/>
                </a:solidFill>
              </a:rPr>
              <a:t>octeți</a:t>
            </a:r>
            <a:r>
              <a:rPr lang="en-US" dirty="0">
                <a:solidFill>
                  <a:schemeClr val="bg1"/>
                </a:solidFill>
              </a:rPr>
              <a:t> </a:t>
            </a:r>
            <a:r>
              <a:rPr lang="en-US" dirty="0" err="1">
                <a:solidFill>
                  <a:schemeClr val="bg1"/>
                </a:solidFill>
              </a:rPr>
              <a:t>și</a:t>
            </a:r>
            <a:r>
              <a:rPr lang="en-US" dirty="0">
                <a:solidFill>
                  <a:schemeClr val="bg1"/>
                </a:solidFill>
              </a:rPr>
              <a:t> anume 00 01 00 00. Ce </a:t>
            </a:r>
            <a:r>
              <a:rPr lang="en-US" dirty="0" err="1">
                <a:solidFill>
                  <a:schemeClr val="bg1"/>
                </a:solidFill>
              </a:rPr>
              <a:t>facem</a:t>
            </a:r>
            <a:r>
              <a:rPr lang="en-US" dirty="0">
                <a:solidFill>
                  <a:schemeClr val="bg1"/>
                </a:solidFill>
              </a:rPr>
              <a:t> cu </a:t>
            </a:r>
            <a:r>
              <a:rPr lang="en-US" dirty="0" err="1">
                <a:solidFill>
                  <a:schemeClr val="bg1"/>
                </a:solidFill>
              </a:rPr>
              <a:t>această</a:t>
            </a:r>
            <a:r>
              <a:rPr lang="en-US" dirty="0">
                <a:solidFill>
                  <a:schemeClr val="bg1"/>
                </a:solidFill>
              </a:rPr>
              <a:t> </a:t>
            </a:r>
            <a:r>
              <a:rPr lang="en-US" dirty="0" err="1">
                <a:solidFill>
                  <a:schemeClr val="bg1"/>
                </a:solidFill>
              </a:rPr>
              <a:t>valoare</a:t>
            </a:r>
            <a:r>
              <a:rPr lang="en-US" dirty="0">
                <a:solidFill>
                  <a:schemeClr val="bg1"/>
                </a:solidFill>
              </a:rPr>
              <a:t>?</a:t>
            </a:r>
          </a:p>
        </p:txBody>
      </p:sp>
    </p:spTree>
    <p:extLst>
      <p:ext uri="{BB962C8B-B14F-4D97-AF65-F5344CB8AC3E}">
        <p14:creationId xmlns:p14="http://schemas.microsoft.com/office/powerpoint/2010/main" val="38840055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lowchart: Process 14"/>
          <p:cNvSpPr/>
          <p:nvPr/>
        </p:nvSpPr>
        <p:spPr>
          <a:xfrm>
            <a:off x="438664" y="1896762"/>
            <a:ext cx="11300255" cy="479737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dirty="0"/>
              <a:t>X32dbg:</a:t>
            </a:r>
            <a:br>
              <a:rPr lang="en-US" dirty="0"/>
            </a:br>
            <a:r>
              <a:rPr lang="en-US" sz="2000" dirty="0" err="1"/>
              <a:t>Punctul</a:t>
            </a:r>
            <a:r>
              <a:rPr lang="en-US" sz="2000" dirty="0"/>
              <a:t> de </a:t>
            </a:r>
            <a:r>
              <a:rPr lang="en-US" sz="2000" dirty="0" err="1"/>
              <a:t>intrare</a:t>
            </a:r>
            <a:endParaRPr lang="en-US" sz="2000" dirty="0"/>
          </a:p>
        </p:txBody>
      </p:sp>
      <p:pic>
        <p:nvPicPr>
          <p:cNvPr id="8" name="Picture 7">
            <a:extLst>
              <a:ext uri="{FF2B5EF4-FFF2-40B4-BE49-F238E27FC236}">
                <a16:creationId xmlns:a16="http://schemas.microsoft.com/office/drawing/2014/main" id="{02C56350-CE0C-49F7-AF68-914FE39A4E92}"/>
              </a:ext>
            </a:extLst>
          </p:cNvPr>
          <p:cNvPicPr>
            <a:picLocks noChangeAspect="1"/>
          </p:cNvPicPr>
          <p:nvPr/>
        </p:nvPicPr>
        <p:blipFill>
          <a:blip r:embed="rId2"/>
          <a:stretch>
            <a:fillRect/>
          </a:stretch>
        </p:blipFill>
        <p:spPr>
          <a:xfrm>
            <a:off x="1396724" y="2002789"/>
            <a:ext cx="4078929" cy="2428417"/>
          </a:xfrm>
          <a:prstGeom prst="rect">
            <a:avLst/>
          </a:prstGeom>
        </p:spPr>
      </p:pic>
      <p:pic>
        <p:nvPicPr>
          <p:cNvPr id="9" name="Picture 8">
            <a:extLst>
              <a:ext uri="{FF2B5EF4-FFF2-40B4-BE49-F238E27FC236}">
                <a16:creationId xmlns:a16="http://schemas.microsoft.com/office/drawing/2014/main" id="{F91C4312-CBDF-4B40-B09B-1279A4667646}"/>
              </a:ext>
            </a:extLst>
          </p:cNvPr>
          <p:cNvPicPr>
            <a:picLocks noChangeAspect="1"/>
          </p:cNvPicPr>
          <p:nvPr/>
        </p:nvPicPr>
        <p:blipFill>
          <a:blip r:embed="rId3"/>
          <a:stretch>
            <a:fillRect/>
          </a:stretch>
        </p:blipFill>
        <p:spPr>
          <a:xfrm>
            <a:off x="665106" y="4630093"/>
            <a:ext cx="5794519" cy="1931506"/>
          </a:xfrm>
          <a:prstGeom prst="rect">
            <a:avLst/>
          </a:prstGeom>
          <a:ln w="9525"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12" name="Rounded Rectangular Callout 11"/>
          <p:cNvSpPr/>
          <p:nvPr/>
        </p:nvSpPr>
        <p:spPr>
          <a:xfrm>
            <a:off x="2172729" y="2526956"/>
            <a:ext cx="879389" cy="135925"/>
          </a:xfrm>
          <a:prstGeom prst="wedgeRoundRectCallout">
            <a:avLst>
              <a:gd name="adj1" fmla="val -140318"/>
              <a:gd name="adj2" fmla="val 1612091"/>
              <a:gd name="adj3" fmla="val 16667"/>
            </a:avLst>
          </a:prstGeom>
          <a:solidFill>
            <a:schemeClr val="accent1">
              <a:alpha val="1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D44D8A21-2FAE-437D-B76C-CE7A0611D779}"/>
              </a:ext>
            </a:extLst>
          </p:cNvPr>
          <p:cNvPicPr>
            <a:picLocks noChangeAspect="1"/>
          </p:cNvPicPr>
          <p:nvPr/>
        </p:nvPicPr>
        <p:blipFill>
          <a:blip r:embed="rId4"/>
          <a:stretch>
            <a:fillRect/>
          </a:stretch>
        </p:blipFill>
        <p:spPr>
          <a:xfrm>
            <a:off x="6251658" y="2330556"/>
            <a:ext cx="5058361" cy="1931506"/>
          </a:xfrm>
          <a:prstGeom prst="rect">
            <a:avLst/>
          </a:prstGeom>
          <a:ln w="9525"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14" name="Rounded Rectangular Callout 13"/>
          <p:cNvSpPr/>
          <p:nvPr/>
        </p:nvSpPr>
        <p:spPr>
          <a:xfrm>
            <a:off x="7259596" y="2662881"/>
            <a:ext cx="685800" cy="129746"/>
          </a:xfrm>
          <a:prstGeom prst="wedgeRoundRectCallout">
            <a:avLst>
              <a:gd name="adj1" fmla="val -515218"/>
              <a:gd name="adj2" fmla="val -269821"/>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p:cNvGrpSpPr/>
          <p:nvPr/>
        </p:nvGrpSpPr>
        <p:grpSpPr>
          <a:xfrm>
            <a:off x="7197520" y="2792627"/>
            <a:ext cx="463958" cy="727667"/>
            <a:chOff x="-331003" y="4352362"/>
            <a:chExt cx="463958" cy="727667"/>
          </a:xfrm>
        </p:grpSpPr>
        <p:sp>
          <p:nvSpPr>
            <p:cNvPr id="20" name="Right Arrow 19"/>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1" name="Oval 20"/>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grpSp>
        <p:nvGrpSpPr>
          <p:cNvPr id="22" name="Group 21"/>
          <p:cNvGrpSpPr/>
          <p:nvPr/>
        </p:nvGrpSpPr>
        <p:grpSpPr>
          <a:xfrm>
            <a:off x="3436649" y="2428793"/>
            <a:ext cx="463958" cy="727667"/>
            <a:chOff x="-331003" y="4352362"/>
            <a:chExt cx="463958" cy="727667"/>
          </a:xfrm>
        </p:grpSpPr>
        <p:sp>
          <p:nvSpPr>
            <p:cNvPr id="23" name="Right Arrow 22"/>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4" name="Oval 23"/>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2</a:t>
              </a:r>
            </a:p>
          </p:txBody>
        </p:sp>
      </p:grpSp>
      <p:grpSp>
        <p:nvGrpSpPr>
          <p:cNvPr id="25" name="Group 24"/>
          <p:cNvGrpSpPr/>
          <p:nvPr/>
        </p:nvGrpSpPr>
        <p:grpSpPr>
          <a:xfrm>
            <a:off x="2404235" y="2662881"/>
            <a:ext cx="463958" cy="727667"/>
            <a:chOff x="-331003" y="4352362"/>
            <a:chExt cx="463958" cy="727667"/>
          </a:xfrm>
        </p:grpSpPr>
        <p:sp>
          <p:nvSpPr>
            <p:cNvPr id="26" name="Right Arrow 25"/>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7" name="Oval 26"/>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4</a:t>
              </a:r>
            </a:p>
          </p:txBody>
        </p:sp>
      </p:grpSp>
      <p:grpSp>
        <p:nvGrpSpPr>
          <p:cNvPr id="28" name="Group 27"/>
          <p:cNvGrpSpPr/>
          <p:nvPr/>
        </p:nvGrpSpPr>
        <p:grpSpPr>
          <a:xfrm>
            <a:off x="609364" y="4868179"/>
            <a:ext cx="463958" cy="727667"/>
            <a:chOff x="-331003" y="4352362"/>
            <a:chExt cx="463958" cy="727667"/>
          </a:xfrm>
        </p:grpSpPr>
        <p:sp>
          <p:nvSpPr>
            <p:cNvPr id="29" name="Right Arrow 28"/>
            <p:cNvSpPr/>
            <p:nvPr/>
          </p:nvSpPr>
          <p:spPr>
            <a:xfrm rot="17500047">
              <a:off x="-293519" y="450878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30" name="Oval 29"/>
            <p:cNvSpPr/>
            <p:nvPr/>
          </p:nvSpPr>
          <p:spPr>
            <a:xfrm>
              <a:off x="-331003" y="4636780"/>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6</a:t>
              </a:r>
            </a:p>
          </p:txBody>
        </p:sp>
      </p:grpSp>
      <p:grpSp>
        <p:nvGrpSpPr>
          <p:cNvPr id="31" name="Group 30"/>
          <p:cNvGrpSpPr/>
          <p:nvPr/>
        </p:nvGrpSpPr>
        <p:grpSpPr>
          <a:xfrm>
            <a:off x="2172729" y="3469964"/>
            <a:ext cx="463958" cy="733846"/>
            <a:chOff x="-351394" y="3953548"/>
            <a:chExt cx="463958" cy="733846"/>
          </a:xfrm>
        </p:grpSpPr>
        <p:sp>
          <p:nvSpPr>
            <p:cNvPr id="32" name="Right Arrow 31"/>
            <p:cNvSpPr/>
            <p:nvPr/>
          </p:nvSpPr>
          <p:spPr>
            <a:xfrm rot="6510179">
              <a:off x="-488158" y="426262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33" name="Oval 32"/>
            <p:cNvSpPr/>
            <p:nvPr/>
          </p:nvSpPr>
          <p:spPr>
            <a:xfrm>
              <a:off x="-351394" y="39535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5</a:t>
              </a:r>
            </a:p>
          </p:txBody>
        </p:sp>
      </p:grpSp>
      <p:grpSp>
        <p:nvGrpSpPr>
          <p:cNvPr id="34" name="Group 33"/>
          <p:cNvGrpSpPr/>
          <p:nvPr/>
        </p:nvGrpSpPr>
        <p:grpSpPr>
          <a:xfrm>
            <a:off x="2505040" y="1620847"/>
            <a:ext cx="463958" cy="733846"/>
            <a:chOff x="-351394" y="3953548"/>
            <a:chExt cx="463958" cy="733846"/>
          </a:xfrm>
        </p:grpSpPr>
        <p:sp>
          <p:nvSpPr>
            <p:cNvPr id="35" name="Right Arrow 34"/>
            <p:cNvSpPr/>
            <p:nvPr/>
          </p:nvSpPr>
          <p:spPr>
            <a:xfrm rot="6510179">
              <a:off x="-488158" y="4262626"/>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36" name="Oval 35"/>
            <p:cNvSpPr/>
            <p:nvPr/>
          </p:nvSpPr>
          <p:spPr>
            <a:xfrm>
              <a:off x="-351394" y="39535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3</a:t>
              </a:r>
            </a:p>
          </p:txBody>
        </p:sp>
      </p:grpSp>
      <p:sp>
        <p:nvSpPr>
          <p:cNvPr id="37" name="Rectangle 36"/>
          <p:cNvSpPr/>
          <p:nvPr/>
        </p:nvSpPr>
        <p:spPr>
          <a:xfrm>
            <a:off x="7259596" y="5386577"/>
            <a:ext cx="4014112" cy="369332"/>
          </a:xfrm>
          <a:prstGeom prst="rect">
            <a:avLst/>
          </a:prstGeom>
        </p:spPr>
        <p:txBody>
          <a:bodyPr wrap="none">
            <a:spAutoFit/>
          </a:bodyPr>
          <a:lstStyle/>
          <a:p>
            <a:r>
              <a:rPr lang="en-US" dirty="0">
                <a:solidFill>
                  <a:schemeClr val="tx1">
                    <a:lumMod val="50000"/>
                    <a:lumOff val="50000"/>
                  </a:schemeClr>
                </a:solidFill>
              </a:rPr>
              <a:t>Adresa </a:t>
            </a:r>
            <a:r>
              <a:rPr lang="en-US" dirty="0" err="1">
                <a:solidFill>
                  <a:schemeClr val="tx1">
                    <a:lumMod val="50000"/>
                    <a:lumOff val="50000"/>
                  </a:schemeClr>
                </a:solidFill>
              </a:rPr>
              <a:t>punctului</a:t>
            </a:r>
            <a:r>
              <a:rPr lang="en-US" dirty="0">
                <a:solidFill>
                  <a:schemeClr val="tx1">
                    <a:lumMod val="50000"/>
                    <a:lumOff val="50000"/>
                  </a:schemeClr>
                </a:solidFill>
              </a:rPr>
              <a:t> de </a:t>
            </a:r>
            <a:r>
              <a:rPr lang="en-US" dirty="0" err="1">
                <a:solidFill>
                  <a:schemeClr val="tx1">
                    <a:lumMod val="50000"/>
                    <a:lumOff val="50000"/>
                  </a:schemeClr>
                </a:solidFill>
              </a:rPr>
              <a:t>intrare</a:t>
            </a:r>
            <a:r>
              <a:rPr lang="en-US" dirty="0">
                <a:solidFill>
                  <a:schemeClr val="tx1">
                    <a:lumMod val="50000"/>
                    <a:lumOff val="50000"/>
                  </a:schemeClr>
                </a:solidFill>
              </a:rPr>
              <a:t> (Entry Point)</a:t>
            </a:r>
          </a:p>
        </p:txBody>
      </p:sp>
      <p:sp>
        <p:nvSpPr>
          <p:cNvPr id="38" name="Rounded Rectangular Callout 37"/>
          <p:cNvSpPr/>
          <p:nvPr/>
        </p:nvSpPr>
        <p:spPr>
          <a:xfrm>
            <a:off x="7259596" y="5424616"/>
            <a:ext cx="3951757" cy="318937"/>
          </a:xfrm>
          <a:prstGeom prst="wedgeRoundRectCallout">
            <a:avLst>
              <a:gd name="adj1" fmla="val -69284"/>
              <a:gd name="adj2" fmla="val -227552"/>
              <a:gd name="adj3" fmla="val 16667"/>
            </a:avLst>
          </a:prstGeom>
          <a:solidFill>
            <a:schemeClr val="accent1">
              <a:alpha val="1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A35EBF8-02B0-66EE-A2F9-E925C0BE91FD}"/>
              </a:ext>
            </a:extLst>
          </p:cNvPr>
          <p:cNvSpPr txBox="1"/>
          <p:nvPr/>
        </p:nvSpPr>
        <p:spPr>
          <a:xfrm>
            <a:off x="3996714" y="610574"/>
            <a:ext cx="7846079" cy="369332"/>
          </a:xfrm>
          <a:prstGeom prst="rect">
            <a:avLst/>
          </a:prstGeom>
          <a:noFill/>
        </p:spPr>
        <p:txBody>
          <a:bodyPr wrap="square">
            <a:spAutoFit/>
          </a:bodyPr>
          <a:lstStyle/>
          <a:p>
            <a:r>
              <a:rPr lang="en-US" dirty="0">
                <a:solidFill>
                  <a:schemeClr val="bg1"/>
                </a:solidFill>
              </a:rPr>
              <a:t>imageBase + 0x80 (PE Header offset) + 0x28 (offset </a:t>
            </a:r>
            <a:r>
              <a:rPr lang="en-US" dirty="0" err="1">
                <a:solidFill>
                  <a:schemeClr val="bg1"/>
                </a:solidFill>
              </a:rPr>
              <a:t>pentru</a:t>
            </a:r>
            <a:r>
              <a:rPr lang="en-US" dirty="0">
                <a:solidFill>
                  <a:schemeClr val="bg1"/>
                </a:solidFill>
              </a:rPr>
              <a:t> </a:t>
            </a:r>
            <a:r>
              <a:rPr lang="en-US" dirty="0" err="1">
                <a:solidFill>
                  <a:schemeClr val="bg1"/>
                </a:solidFill>
              </a:rPr>
              <a:t>AddressOfEntryPoint</a:t>
            </a:r>
            <a:r>
              <a:rPr lang="en-US" dirty="0">
                <a:solidFill>
                  <a:schemeClr val="bg1"/>
                </a:solidFill>
              </a:rPr>
              <a:t>)</a:t>
            </a:r>
          </a:p>
        </p:txBody>
      </p:sp>
      <p:sp>
        <p:nvSpPr>
          <p:cNvPr id="7" name="TextBox 6">
            <a:extLst>
              <a:ext uri="{FF2B5EF4-FFF2-40B4-BE49-F238E27FC236}">
                <a16:creationId xmlns:a16="http://schemas.microsoft.com/office/drawing/2014/main" id="{44ECA822-0DDB-C5CF-CDDA-FCEC76C4D760}"/>
              </a:ext>
            </a:extLst>
          </p:cNvPr>
          <p:cNvSpPr txBox="1"/>
          <p:nvPr/>
        </p:nvSpPr>
        <p:spPr>
          <a:xfrm>
            <a:off x="7058222" y="1398967"/>
            <a:ext cx="4618212" cy="369332"/>
          </a:xfrm>
          <a:prstGeom prst="rect">
            <a:avLst/>
          </a:prstGeom>
          <a:noFill/>
        </p:spPr>
        <p:txBody>
          <a:bodyPr wrap="square">
            <a:spAutoFit/>
          </a:bodyPr>
          <a:lstStyle/>
          <a:p>
            <a:r>
              <a:rPr lang="en-US" dirty="0">
                <a:solidFill>
                  <a:schemeClr val="bg1"/>
                </a:solidFill>
              </a:rPr>
              <a:t>00 01 00 00 → se </a:t>
            </a:r>
            <a:r>
              <a:rPr lang="en-US" dirty="0" err="1">
                <a:solidFill>
                  <a:schemeClr val="bg1"/>
                </a:solidFill>
              </a:rPr>
              <a:t>interpretează</a:t>
            </a:r>
            <a:r>
              <a:rPr lang="en-US" dirty="0">
                <a:solidFill>
                  <a:schemeClr val="bg1"/>
                </a:solidFill>
              </a:rPr>
              <a:t> ca 0x00000100</a:t>
            </a:r>
          </a:p>
        </p:txBody>
      </p:sp>
      <p:sp>
        <p:nvSpPr>
          <p:cNvPr id="11" name="TextBox 10">
            <a:extLst>
              <a:ext uri="{FF2B5EF4-FFF2-40B4-BE49-F238E27FC236}">
                <a16:creationId xmlns:a16="http://schemas.microsoft.com/office/drawing/2014/main" id="{317BEC25-441F-385D-73AE-ADD39CC805C1}"/>
              </a:ext>
            </a:extLst>
          </p:cNvPr>
          <p:cNvSpPr txBox="1"/>
          <p:nvPr/>
        </p:nvSpPr>
        <p:spPr>
          <a:xfrm>
            <a:off x="8098747" y="1868082"/>
            <a:ext cx="3640172" cy="369332"/>
          </a:xfrm>
          <a:prstGeom prst="rect">
            <a:avLst/>
          </a:prstGeom>
          <a:noFill/>
        </p:spPr>
        <p:txBody>
          <a:bodyPr wrap="square">
            <a:spAutoFit/>
          </a:bodyPr>
          <a:lstStyle/>
          <a:p>
            <a:r>
              <a:rPr lang="en-US" dirty="0" err="1"/>
              <a:t>AddressOfEntryPoint</a:t>
            </a:r>
            <a:r>
              <a:rPr lang="en-US" dirty="0"/>
              <a:t> = 0x00000100</a:t>
            </a:r>
          </a:p>
        </p:txBody>
      </p:sp>
      <p:sp>
        <p:nvSpPr>
          <p:cNvPr id="17" name="TextBox 16">
            <a:extLst>
              <a:ext uri="{FF2B5EF4-FFF2-40B4-BE49-F238E27FC236}">
                <a16:creationId xmlns:a16="http://schemas.microsoft.com/office/drawing/2014/main" id="{564891E7-4B9B-A1F6-DEFD-FDEE46F126BB}"/>
              </a:ext>
            </a:extLst>
          </p:cNvPr>
          <p:cNvSpPr txBox="1"/>
          <p:nvPr/>
        </p:nvSpPr>
        <p:spPr>
          <a:xfrm>
            <a:off x="7602496" y="5714278"/>
            <a:ext cx="3799126" cy="923330"/>
          </a:xfrm>
          <a:prstGeom prst="rect">
            <a:avLst/>
          </a:prstGeom>
          <a:noFill/>
        </p:spPr>
        <p:txBody>
          <a:bodyPr wrap="square">
            <a:spAutoFit/>
          </a:bodyPr>
          <a:lstStyle/>
          <a:p>
            <a:r>
              <a:rPr lang="en-US" dirty="0"/>
              <a:t>imageBase + </a:t>
            </a:r>
            <a:r>
              <a:rPr lang="en-US" dirty="0" err="1"/>
              <a:t>AddressOfEntryPoint</a:t>
            </a:r>
            <a:endParaRPr lang="en-US" dirty="0"/>
          </a:p>
          <a:p>
            <a:r>
              <a:rPr lang="en-US" dirty="0"/>
              <a:t>= 00007FF7A58C0000 + 0x100</a:t>
            </a:r>
          </a:p>
          <a:p>
            <a:r>
              <a:rPr lang="en-US" dirty="0"/>
              <a:t>= 00007FF7A58C0100</a:t>
            </a:r>
          </a:p>
        </p:txBody>
      </p:sp>
    </p:spTree>
    <p:extLst>
      <p:ext uri="{BB962C8B-B14F-4D97-AF65-F5344CB8AC3E}">
        <p14:creationId xmlns:p14="http://schemas.microsoft.com/office/powerpoint/2010/main" val="14496205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348048" y="233739"/>
            <a:ext cx="5595552" cy="6514091"/>
          </a:xfrm>
          <a:prstGeom prst="rect">
            <a:avLst/>
          </a:prstGeom>
        </p:spPr>
        <p:txBody>
          <a:bodyPr wrap="square">
            <a:spAutoFit/>
          </a:bodyPr>
          <a:lstStyle/>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CB4B16"/>
                </a:solidFill>
                <a:latin typeface="Consolas" panose="020B0609020204030204" pitchFamily="49" charset="0"/>
                <a:ea typeface="Times New Roman" panose="02020603050405020304" pitchFamily="18" charset="0"/>
                <a:cs typeface="Times New Roman" panose="02020603050405020304" pitchFamily="18" charset="0"/>
              </a:rPr>
              <a:t>gaseste_punct_intrare_pe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calegere_fisier_pe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with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calegere_fisier_pe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rb</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Citim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offsetul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la header-</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din header-</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MZ</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0x3C</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offset_pe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int</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from_bytes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'little'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Ne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mutăm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la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începutul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header-</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folosind</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offsetul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găsit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offset_pe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Verificăm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dacă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avem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semnătura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corectă</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b'PE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\0\0'</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raise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ValueError</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nu este un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executabil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PE valid."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Sărim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peste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COFF File Header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ajunge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la Optional Header</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20</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Header-</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COFF are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mereu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20 de bytes</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Citim adresa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relativă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punctului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intrare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din Optional Header</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Această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adresă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este la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offsetul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16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Optional Header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executabilele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PE32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la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offsetul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24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PE32+</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Aici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presupunem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este un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executabil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PE32 standard</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16</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adresa_rva_punct_intrare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int</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from_bytes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'little'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adresa_rva_punct_intrare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cale_fisier_pe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'C:\\Users\\</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Elitebook</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\\Desktop\\LaboratorATMCript.exe'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try</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punct_intrare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gaseste_punct_intrare_pe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"Punctul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intrare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se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găsește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la adresa: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punct_intrare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Determinăm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numărul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bytes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necesari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reprezenta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adresa;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4 bytes (32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biți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sunt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suficienți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majoritatea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adreselor</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RVA</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bytes_little_endian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punct_intrare</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to_bytes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byteorder</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'little'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bytes_big_endian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punct_intrare</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to_bytes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byteorder</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'big'</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"Little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-endian: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bytes_little_endian.hex</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"Big</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-endian   :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bytes_big_endian.hex</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except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Exception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Content Placeholder 2"/>
          <p:cNvSpPr>
            <a:spLocks noGrp="1"/>
          </p:cNvSpPr>
          <p:nvPr>
            <p:ph idx="1"/>
          </p:nvPr>
        </p:nvSpPr>
        <p:spPr>
          <a:xfrm>
            <a:off x="6017741" y="1946189"/>
            <a:ext cx="5901985" cy="4732638"/>
          </a:xfrm>
        </p:spPr>
        <p:txBody>
          <a:bodyPr>
            <a:noAutofit/>
          </a:bodyPr>
          <a:lstStyle/>
          <a:p>
            <a:r>
              <a:rPr lang="en-US" sz="1000" dirty="0" err="1">
                <a:solidFill>
                  <a:schemeClr val="tx1">
                    <a:lumMod val="50000"/>
                    <a:lumOff val="50000"/>
                  </a:schemeClr>
                </a:solidFill>
              </a:rPr>
              <a:t>Într</a:t>
            </a:r>
            <a:r>
              <a:rPr lang="en-US" sz="1000" dirty="0">
                <a:solidFill>
                  <a:schemeClr val="tx1">
                    <a:lumMod val="50000"/>
                    <a:lumOff val="50000"/>
                  </a:schemeClr>
                </a:solidFill>
              </a:rPr>
              <a:t>-un </a:t>
            </a:r>
            <a:r>
              <a:rPr lang="en-US" sz="1000" dirty="0" err="1">
                <a:solidFill>
                  <a:schemeClr val="tx1">
                    <a:lumMod val="50000"/>
                    <a:lumOff val="50000"/>
                  </a:schemeClr>
                </a:solidFill>
              </a:rPr>
              <a:t>fișier</a:t>
            </a:r>
            <a:r>
              <a:rPr lang="en-US" sz="1000" dirty="0">
                <a:solidFill>
                  <a:schemeClr val="tx1">
                    <a:lumMod val="50000"/>
                    <a:lumOff val="50000"/>
                  </a:schemeClr>
                </a:solidFill>
              </a:rPr>
              <a:t> </a:t>
            </a:r>
            <a:r>
              <a:rPr lang="en-US" sz="1000" dirty="0" err="1">
                <a:solidFill>
                  <a:schemeClr val="tx1">
                    <a:lumMod val="50000"/>
                    <a:lumOff val="50000"/>
                  </a:schemeClr>
                </a:solidFill>
              </a:rPr>
              <a:t>executabil</a:t>
            </a:r>
            <a:r>
              <a:rPr lang="en-US" sz="1000" dirty="0">
                <a:solidFill>
                  <a:schemeClr val="tx1">
                    <a:lumMod val="50000"/>
                    <a:lumOff val="50000"/>
                  </a:schemeClr>
                </a:solidFill>
              </a:rPr>
              <a:t>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formatul</a:t>
            </a:r>
            <a:r>
              <a:rPr lang="en-US" sz="1000" dirty="0">
                <a:solidFill>
                  <a:schemeClr val="tx1">
                    <a:lumMod val="50000"/>
                    <a:lumOff val="50000"/>
                  </a:schemeClr>
                </a:solidFill>
              </a:rPr>
              <a:t> Portable Executable (PE) </a:t>
            </a:r>
            <a:r>
              <a:rPr lang="en-US" sz="1000" dirty="0" err="1">
                <a:solidFill>
                  <a:schemeClr val="tx1">
                    <a:lumMod val="50000"/>
                    <a:lumOff val="50000"/>
                  </a:schemeClr>
                </a:solidFill>
              </a:rPr>
              <a:t>folosit</a:t>
            </a:r>
            <a:r>
              <a:rPr lang="en-US" sz="1000" dirty="0">
                <a:solidFill>
                  <a:schemeClr val="tx1">
                    <a:lumMod val="50000"/>
                    <a:lumOff val="50000"/>
                  </a:schemeClr>
                </a:solidFill>
              </a:rPr>
              <a:t> pe </a:t>
            </a:r>
            <a:r>
              <a:rPr lang="en-US" sz="1000" dirty="0" err="1">
                <a:solidFill>
                  <a:schemeClr val="tx1">
                    <a:lumMod val="50000"/>
                    <a:lumOff val="50000"/>
                  </a:schemeClr>
                </a:solidFill>
              </a:rPr>
              <a:t>sistemele</a:t>
            </a:r>
            <a:r>
              <a:rPr lang="en-US" sz="1000" dirty="0">
                <a:solidFill>
                  <a:schemeClr val="tx1">
                    <a:lumMod val="50000"/>
                    <a:lumOff val="50000"/>
                  </a:schemeClr>
                </a:solidFill>
              </a:rPr>
              <a:t> Windows, header-</a:t>
            </a:r>
            <a:r>
              <a:rPr lang="en-US" sz="1000" dirty="0" err="1">
                <a:solidFill>
                  <a:schemeClr val="tx1">
                    <a:lumMod val="50000"/>
                    <a:lumOff val="50000"/>
                  </a:schemeClr>
                </a:solidFill>
              </a:rPr>
              <a:t>ul</a:t>
            </a:r>
            <a:r>
              <a:rPr lang="en-US" sz="1000" dirty="0">
                <a:solidFill>
                  <a:schemeClr val="tx1">
                    <a:lumMod val="50000"/>
                    <a:lumOff val="50000"/>
                  </a:schemeClr>
                </a:solidFill>
              </a:rPr>
              <a:t> COFF (Common Object File Format) este </a:t>
            </a:r>
            <a:r>
              <a:rPr lang="en-US" sz="1000" dirty="0" err="1">
                <a:solidFill>
                  <a:schemeClr val="tx1">
                    <a:lumMod val="50000"/>
                    <a:lumOff val="50000"/>
                  </a:schemeClr>
                </a:solidFill>
              </a:rPr>
              <a:t>urmat</a:t>
            </a:r>
            <a:r>
              <a:rPr lang="en-US" sz="1000" dirty="0">
                <a:solidFill>
                  <a:schemeClr val="tx1">
                    <a:lumMod val="50000"/>
                    <a:lumOff val="50000"/>
                  </a:schemeClr>
                </a:solidFill>
              </a:rPr>
              <a:t> </a:t>
            </a:r>
            <a:r>
              <a:rPr lang="en-US" sz="1000" dirty="0" err="1">
                <a:solidFill>
                  <a:schemeClr val="tx1">
                    <a:lumMod val="50000"/>
                    <a:lumOff val="50000"/>
                  </a:schemeClr>
                </a:solidFill>
              </a:rPr>
              <a:t>imediat</a:t>
            </a:r>
            <a:r>
              <a:rPr lang="en-US" sz="1000" dirty="0">
                <a:solidFill>
                  <a:schemeClr val="tx1">
                    <a:lumMod val="50000"/>
                    <a:lumOff val="50000"/>
                  </a:schemeClr>
                </a:solidFill>
              </a:rPr>
              <a:t> de header-</a:t>
            </a:r>
            <a:r>
              <a:rPr lang="en-US" sz="1000" dirty="0" err="1">
                <a:solidFill>
                  <a:schemeClr val="tx1">
                    <a:lumMod val="50000"/>
                    <a:lumOff val="50000"/>
                  </a:schemeClr>
                </a:solidFill>
              </a:rPr>
              <a:t>ul</a:t>
            </a:r>
            <a:r>
              <a:rPr lang="en-US" sz="1000" dirty="0">
                <a:solidFill>
                  <a:schemeClr val="tx1">
                    <a:lumMod val="50000"/>
                    <a:lumOff val="50000"/>
                  </a:schemeClr>
                </a:solidFill>
              </a:rPr>
              <a:t> PE Optional. </a:t>
            </a:r>
            <a:r>
              <a:rPr lang="en-US" sz="1000" dirty="0" err="1">
                <a:solidFill>
                  <a:schemeClr val="tx1">
                    <a:lumMod val="50000"/>
                    <a:lumOff val="50000"/>
                  </a:schemeClr>
                </a:solidFill>
              </a:rPr>
              <a:t>Acesta</a:t>
            </a:r>
            <a:r>
              <a:rPr lang="en-US" sz="1000" dirty="0">
                <a:solidFill>
                  <a:schemeClr val="tx1">
                    <a:lumMod val="50000"/>
                    <a:lumOff val="50000"/>
                  </a:schemeClr>
                </a:solidFill>
              </a:rPr>
              <a:t> din </a:t>
            </a:r>
            <a:r>
              <a:rPr lang="en-US" sz="1000" dirty="0" err="1">
                <a:solidFill>
                  <a:schemeClr val="tx1">
                    <a:lumMod val="50000"/>
                    <a:lumOff val="50000"/>
                  </a:schemeClr>
                </a:solidFill>
              </a:rPr>
              <a:t>urmă</a:t>
            </a:r>
            <a:r>
              <a:rPr lang="en-US" sz="1000" dirty="0">
                <a:solidFill>
                  <a:schemeClr val="tx1">
                    <a:lumMod val="50000"/>
                    <a:lumOff val="50000"/>
                  </a:schemeClr>
                </a:solidFill>
              </a:rPr>
              <a:t> </a:t>
            </a:r>
            <a:r>
              <a:rPr lang="en-US" sz="1000" dirty="0" err="1">
                <a:solidFill>
                  <a:schemeClr val="tx1">
                    <a:lumMod val="50000"/>
                    <a:lumOff val="50000"/>
                  </a:schemeClr>
                </a:solidFill>
              </a:rPr>
              <a:t>conține</a:t>
            </a:r>
            <a:r>
              <a:rPr lang="en-US" sz="1000" dirty="0">
                <a:solidFill>
                  <a:schemeClr val="tx1">
                    <a:lumMod val="50000"/>
                    <a:lumOff val="50000"/>
                  </a:schemeClr>
                </a:solidFill>
              </a:rPr>
              <a:t> o </a:t>
            </a:r>
            <a:r>
              <a:rPr lang="en-US" sz="1000" dirty="0" err="1">
                <a:solidFill>
                  <a:schemeClr val="tx1">
                    <a:lumMod val="50000"/>
                    <a:lumOff val="50000"/>
                  </a:schemeClr>
                </a:solidFill>
              </a:rPr>
              <a:t>serie</a:t>
            </a:r>
            <a:r>
              <a:rPr lang="en-US" sz="1000" dirty="0">
                <a:solidFill>
                  <a:schemeClr val="tx1">
                    <a:lumMod val="50000"/>
                    <a:lumOff val="50000"/>
                  </a:schemeClr>
                </a:solidFill>
              </a:rPr>
              <a:t> de </a:t>
            </a:r>
            <a:r>
              <a:rPr lang="en-US" sz="1000" dirty="0" err="1">
                <a:solidFill>
                  <a:schemeClr val="tx1">
                    <a:lumMod val="50000"/>
                    <a:lumOff val="50000"/>
                  </a:schemeClr>
                </a:solidFill>
              </a:rPr>
              <a:t>câmpuri</a:t>
            </a:r>
            <a:r>
              <a:rPr lang="en-US" sz="1000" dirty="0">
                <a:solidFill>
                  <a:schemeClr val="tx1">
                    <a:lumMod val="50000"/>
                    <a:lumOff val="50000"/>
                  </a:schemeClr>
                </a:solidFill>
              </a:rPr>
              <a:t> care sunt </a:t>
            </a:r>
            <a:r>
              <a:rPr lang="en-US" sz="1000" dirty="0" err="1">
                <a:solidFill>
                  <a:schemeClr val="tx1">
                    <a:lumMod val="50000"/>
                    <a:lumOff val="50000"/>
                  </a:schemeClr>
                </a:solidFill>
              </a:rPr>
              <a:t>esențiale</a:t>
            </a:r>
            <a:r>
              <a:rPr lang="en-US" sz="1000" dirty="0">
                <a:solidFill>
                  <a:schemeClr val="tx1">
                    <a:lumMod val="50000"/>
                    <a:lumOff val="50000"/>
                  </a:schemeClr>
                </a:solidFill>
              </a:rPr>
              <a:t> </a:t>
            </a:r>
            <a:r>
              <a:rPr lang="en-US" sz="1000" dirty="0" err="1">
                <a:solidFill>
                  <a:schemeClr val="tx1">
                    <a:lumMod val="50000"/>
                    <a:lumOff val="50000"/>
                  </a:schemeClr>
                </a:solidFill>
              </a:rPr>
              <a:t>pentru</a:t>
            </a:r>
            <a:r>
              <a:rPr lang="en-US" sz="1000" dirty="0">
                <a:solidFill>
                  <a:schemeClr val="tx1">
                    <a:lumMod val="50000"/>
                    <a:lumOff val="50000"/>
                  </a:schemeClr>
                </a:solidFill>
              </a:rPr>
              <a:t> </a:t>
            </a:r>
            <a:r>
              <a:rPr lang="en-US" sz="1000" dirty="0" err="1">
                <a:solidFill>
                  <a:schemeClr val="tx1">
                    <a:lumMod val="50000"/>
                    <a:lumOff val="50000"/>
                  </a:schemeClr>
                </a:solidFill>
              </a:rPr>
              <a:t>încărcarea</a:t>
            </a:r>
            <a:r>
              <a:rPr lang="en-US" sz="1000" dirty="0">
                <a:solidFill>
                  <a:schemeClr val="tx1">
                    <a:lumMod val="50000"/>
                    <a:lumOff val="50000"/>
                  </a:schemeClr>
                </a:solidFill>
              </a:rPr>
              <a:t> </a:t>
            </a:r>
            <a:r>
              <a:rPr lang="en-US" sz="1000" dirty="0" err="1">
                <a:solidFill>
                  <a:schemeClr val="tx1">
                    <a:lumMod val="50000"/>
                    <a:lumOff val="50000"/>
                  </a:schemeClr>
                </a:solidFill>
              </a:rPr>
              <a:t>și</a:t>
            </a:r>
            <a:r>
              <a:rPr lang="en-US" sz="1000" dirty="0">
                <a:solidFill>
                  <a:schemeClr val="tx1">
                    <a:lumMod val="50000"/>
                    <a:lumOff val="50000"/>
                  </a:schemeClr>
                </a:solidFill>
              </a:rPr>
              <a:t> </a:t>
            </a:r>
            <a:r>
              <a:rPr lang="en-US" sz="1000" dirty="0" err="1">
                <a:solidFill>
                  <a:schemeClr val="tx1">
                    <a:lumMod val="50000"/>
                    <a:lumOff val="50000"/>
                  </a:schemeClr>
                </a:solidFill>
              </a:rPr>
              <a:t>execuția</a:t>
            </a:r>
            <a:r>
              <a:rPr lang="en-US" sz="1000" dirty="0">
                <a:solidFill>
                  <a:schemeClr val="tx1">
                    <a:lumMod val="50000"/>
                    <a:lumOff val="50000"/>
                  </a:schemeClr>
                </a:solidFill>
              </a:rPr>
              <a:t> </a:t>
            </a:r>
            <a:r>
              <a:rPr lang="en-US" sz="1000" dirty="0" err="1">
                <a:solidFill>
                  <a:schemeClr val="tx1">
                    <a:lumMod val="50000"/>
                    <a:lumOff val="50000"/>
                  </a:schemeClr>
                </a:solidFill>
              </a:rPr>
              <a:t>executabilului</a:t>
            </a:r>
            <a:r>
              <a:rPr lang="en-US" sz="1000" dirty="0">
                <a:solidFill>
                  <a:schemeClr val="tx1">
                    <a:lumMod val="50000"/>
                    <a:lumOff val="50000"/>
                  </a:schemeClr>
                </a:solidFill>
              </a:rPr>
              <a:t>, </a:t>
            </a:r>
            <a:r>
              <a:rPr lang="en-US" sz="1000" dirty="0" err="1">
                <a:solidFill>
                  <a:schemeClr val="tx1">
                    <a:lumMod val="50000"/>
                    <a:lumOff val="50000"/>
                  </a:schemeClr>
                </a:solidFill>
              </a:rPr>
              <a:t>inclusiv</a:t>
            </a:r>
            <a:r>
              <a:rPr lang="en-US" sz="1000" dirty="0">
                <a:solidFill>
                  <a:schemeClr val="tx1">
                    <a:lumMod val="50000"/>
                    <a:lumOff val="50000"/>
                  </a:schemeClr>
                </a:solidFill>
              </a:rPr>
              <a:t> adresa </a:t>
            </a:r>
            <a:r>
              <a:rPr lang="en-US" sz="1000" dirty="0" err="1">
                <a:solidFill>
                  <a:schemeClr val="tx1">
                    <a:lumMod val="50000"/>
                    <a:lumOff val="50000"/>
                  </a:schemeClr>
                </a:solidFill>
              </a:rPr>
              <a:t>punctului</a:t>
            </a:r>
            <a:r>
              <a:rPr lang="en-US" sz="1000" dirty="0">
                <a:solidFill>
                  <a:schemeClr val="tx1">
                    <a:lumMod val="50000"/>
                    <a:lumOff val="50000"/>
                  </a:schemeClr>
                </a:solidFill>
              </a:rPr>
              <a:t> de </a:t>
            </a:r>
            <a:r>
              <a:rPr lang="en-US" sz="1000" dirty="0" err="1">
                <a:solidFill>
                  <a:schemeClr val="tx1">
                    <a:lumMod val="50000"/>
                    <a:lumOff val="50000"/>
                  </a:schemeClr>
                </a:solidFill>
              </a:rPr>
              <a:t>intrare</a:t>
            </a:r>
            <a:r>
              <a:rPr lang="en-US" sz="1000" dirty="0">
                <a:solidFill>
                  <a:schemeClr val="tx1">
                    <a:lumMod val="50000"/>
                    <a:lumOff val="50000"/>
                  </a:schemeClr>
                </a:solidFill>
              </a:rPr>
              <a:t>.</a:t>
            </a:r>
          </a:p>
          <a:p>
            <a:r>
              <a:rPr lang="en-US" sz="1000" dirty="0" err="1">
                <a:solidFill>
                  <a:schemeClr val="tx1">
                    <a:lumMod val="50000"/>
                    <a:lumOff val="50000"/>
                  </a:schemeClr>
                </a:solidFill>
              </a:rPr>
              <a:t>După</a:t>
            </a:r>
            <a:r>
              <a:rPr lang="en-US" sz="1000" dirty="0">
                <a:solidFill>
                  <a:schemeClr val="tx1">
                    <a:lumMod val="50000"/>
                    <a:lumOff val="50000"/>
                  </a:schemeClr>
                </a:solidFill>
              </a:rPr>
              <a:t> </a:t>
            </a:r>
            <a:r>
              <a:rPr lang="en-US" sz="1000" dirty="0" err="1">
                <a:solidFill>
                  <a:schemeClr val="tx1">
                    <a:lumMod val="50000"/>
                    <a:lumOff val="50000"/>
                  </a:schemeClr>
                </a:solidFill>
              </a:rPr>
              <a:t>ce</a:t>
            </a:r>
            <a:r>
              <a:rPr lang="en-US" sz="1000" dirty="0">
                <a:solidFill>
                  <a:schemeClr val="tx1">
                    <a:lumMod val="50000"/>
                    <a:lumOff val="50000"/>
                  </a:schemeClr>
                </a:solidFill>
              </a:rPr>
              <a:t> </a:t>
            </a:r>
            <a:r>
              <a:rPr lang="en-US" sz="1000" dirty="0" err="1">
                <a:solidFill>
                  <a:schemeClr val="tx1">
                    <a:lumMod val="50000"/>
                    <a:lumOff val="50000"/>
                  </a:schemeClr>
                </a:solidFill>
              </a:rPr>
              <a:t>citești</a:t>
            </a:r>
            <a:r>
              <a:rPr lang="en-US" sz="1000" dirty="0">
                <a:solidFill>
                  <a:schemeClr val="tx1">
                    <a:lumMod val="50000"/>
                    <a:lumOff val="50000"/>
                  </a:schemeClr>
                </a:solidFill>
              </a:rPr>
              <a:t> header-</a:t>
            </a:r>
            <a:r>
              <a:rPr lang="en-US" sz="1000" dirty="0" err="1">
                <a:solidFill>
                  <a:schemeClr val="tx1">
                    <a:lumMod val="50000"/>
                    <a:lumOff val="50000"/>
                  </a:schemeClr>
                </a:solidFill>
              </a:rPr>
              <a:t>ul</a:t>
            </a:r>
            <a:r>
              <a:rPr lang="en-US" sz="1000" dirty="0">
                <a:solidFill>
                  <a:schemeClr val="tx1">
                    <a:lumMod val="50000"/>
                    <a:lumOff val="50000"/>
                  </a:schemeClr>
                </a:solidFill>
              </a:rPr>
              <a:t> PE </a:t>
            </a:r>
            <a:r>
              <a:rPr lang="en-US" sz="1000" dirty="0" err="1">
                <a:solidFill>
                  <a:schemeClr val="tx1">
                    <a:lumMod val="50000"/>
                    <a:lumOff val="50000"/>
                  </a:schemeClr>
                </a:solidFill>
              </a:rPr>
              <a:t>și</a:t>
            </a:r>
            <a:r>
              <a:rPr lang="en-US" sz="1000" dirty="0">
                <a:solidFill>
                  <a:schemeClr val="tx1">
                    <a:lumMod val="50000"/>
                    <a:lumOff val="50000"/>
                  </a:schemeClr>
                </a:solidFill>
              </a:rPr>
              <a:t> </a:t>
            </a:r>
            <a:r>
              <a:rPr lang="en-US" sz="1000" dirty="0" err="1">
                <a:solidFill>
                  <a:schemeClr val="tx1">
                    <a:lumMod val="50000"/>
                    <a:lumOff val="50000"/>
                  </a:schemeClr>
                </a:solidFill>
              </a:rPr>
              <a:t>verifici</a:t>
            </a:r>
            <a:r>
              <a:rPr lang="en-US" sz="1000" dirty="0">
                <a:solidFill>
                  <a:schemeClr val="tx1">
                    <a:lumMod val="50000"/>
                    <a:lumOff val="50000"/>
                  </a:schemeClr>
                </a:solidFill>
              </a:rPr>
              <a:t> </a:t>
            </a:r>
            <a:r>
              <a:rPr lang="en-US" sz="1000" dirty="0" err="1">
                <a:solidFill>
                  <a:schemeClr val="tx1">
                    <a:lumMod val="50000"/>
                    <a:lumOff val="50000"/>
                  </a:schemeClr>
                </a:solidFill>
              </a:rPr>
              <a:t>semnătura</a:t>
            </a:r>
            <a:r>
              <a:rPr lang="en-US" sz="1000" dirty="0">
                <a:solidFill>
                  <a:schemeClr val="tx1">
                    <a:lumMod val="50000"/>
                    <a:lumOff val="50000"/>
                  </a:schemeClr>
                </a:solidFill>
              </a:rPr>
              <a:t> </a:t>
            </a:r>
            <a:r>
              <a:rPr lang="en-US" sz="1000" dirty="0" err="1">
                <a:solidFill>
                  <a:schemeClr val="tx1">
                    <a:lumMod val="50000"/>
                    <a:lumOff val="50000"/>
                  </a:schemeClr>
                </a:solidFill>
              </a:rPr>
              <a:t>acestuia</a:t>
            </a:r>
            <a:r>
              <a:rPr lang="en-US" sz="1000" dirty="0">
                <a:solidFill>
                  <a:schemeClr val="tx1">
                    <a:lumMod val="50000"/>
                    <a:lumOff val="50000"/>
                  </a:schemeClr>
                </a:solidFill>
              </a:rPr>
              <a:t> ("PE\0\0"), </a:t>
            </a:r>
            <a:r>
              <a:rPr lang="en-US" sz="1000" dirty="0" err="1">
                <a:solidFill>
                  <a:schemeClr val="tx1">
                    <a:lumMod val="50000"/>
                    <a:lumOff val="50000"/>
                  </a:schemeClr>
                </a:solidFill>
              </a:rPr>
              <a:t>următorul</a:t>
            </a:r>
            <a:r>
              <a:rPr lang="en-US" sz="1000" dirty="0">
                <a:solidFill>
                  <a:schemeClr val="tx1">
                    <a:lumMod val="50000"/>
                    <a:lumOff val="50000"/>
                  </a:schemeClr>
                </a:solidFill>
              </a:rPr>
              <a:t> pas este </a:t>
            </a:r>
            <a:r>
              <a:rPr lang="en-US" sz="1000" dirty="0" err="1">
                <a:solidFill>
                  <a:schemeClr val="tx1">
                    <a:lumMod val="50000"/>
                    <a:lumOff val="50000"/>
                  </a:schemeClr>
                </a:solidFill>
              </a:rPr>
              <a:t>să</a:t>
            </a:r>
            <a:r>
              <a:rPr lang="en-US" sz="1000" dirty="0">
                <a:solidFill>
                  <a:schemeClr val="tx1">
                    <a:lumMod val="50000"/>
                    <a:lumOff val="50000"/>
                  </a:schemeClr>
                </a:solidFill>
              </a:rPr>
              <a:t> sari </a:t>
            </a:r>
            <a:r>
              <a:rPr lang="en-US" sz="1000" dirty="0" err="1">
                <a:solidFill>
                  <a:schemeClr val="tx1">
                    <a:lumMod val="50000"/>
                    <a:lumOff val="50000"/>
                  </a:schemeClr>
                </a:solidFill>
              </a:rPr>
              <a:t>peste</a:t>
            </a:r>
            <a:r>
              <a:rPr lang="en-US" sz="1000" dirty="0">
                <a:solidFill>
                  <a:schemeClr val="tx1">
                    <a:lumMod val="50000"/>
                    <a:lumOff val="50000"/>
                  </a:schemeClr>
                </a:solidFill>
              </a:rPr>
              <a:t> COFF File Header </a:t>
            </a:r>
            <a:r>
              <a:rPr lang="en-US" sz="1000" dirty="0" err="1">
                <a:solidFill>
                  <a:schemeClr val="tx1">
                    <a:lumMod val="50000"/>
                    <a:lumOff val="50000"/>
                  </a:schemeClr>
                </a:solidFill>
              </a:rPr>
              <a:t>pentru</a:t>
            </a:r>
            <a:r>
              <a:rPr lang="en-US" sz="1000" dirty="0">
                <a:solidFill>
                  <a:schemeClr val="tx1">
                    <a:lumMod val="50000"/>
                    <a:lumOff val="50000"/>
                  </a:schemeClr>
                </a:solidFill>
              </a:rPr>
              <a:t> a </a:t>
            </a:r>
            <a:r>
              <a:rPr lang="en-US" sz="1000" dirty="0" err="1">
                <a:solidFill>
                  <a:schemeClr val="tx1">
                    <a:lumMod val="50000"/>
                    <a:lumOff val="50000"/>
                  </a:schemeClr>
                </a:solidFill>
              </a:rPr>
              <a:t>ajunge</a:t>
            </a:r>
            <a:r>
              <a:rPr lang="en-US" sz="1000" dirty="0">
                <a:solidFill>
                  <a:schemeClr val="tx1">
                    <a:lumMod val="50000"/>
                    <a:lumOff val="50000"/>
                  </a:schemeClr>
                </a:solidFill>
              </a:rPr>
              <a:t> la Optional Header. COFF File Header are o </a:t>
            </a:r>
            <a:r>
              <a:rPr lang="en-US" sz="1000" dirty="0" err="1">
                <a:solidFill>
                  <a:schemeClr val="tx1">
                    <a:lumMod val="50000"/>
                    <a:lumOff val="50000"/>
                  </a:schemeClr>
                </a:solidFill>
              </a:rPr>
              <a:t>lungime</a:t>
            </a:r>
            <a:r>
              <a:rPr lang="en-US" sz="1000" dirty="0">
                <a:solidFill>
                  <a:schemeClr val="tx1">
                    <a:lumMod val="50000"/>
                    <a:lumOff val="50000"/>
                  </a:schemeClr>
                </a:solidFill>
              </a:rPr>
              <a:t> </a:t>
            </a:r>
            <a:r>
              <a:rPr lang="en-US" sz="1000" dirty="0" err="1">
                <a:solidFill>
                  <a:schemeClr val="tx1">
                    <a:lumMod val="50000"/>
                    <a:lumOff val="50000"/>
                  </a:schemeClr>
                </a:solidFill>
              </a:rPr>
              <a:t>fixă</a:t>
            </a:r>
            <a:r>
              <a:rPr lang="en-US" sz="1000" dirty="0">
                <a:solidFill>
                  <a:schemeClr val="tx1">
                    <a:lumMod val="50000"/>
                    <a:lumOff val="50000"/>
                  </a:schemeClr>
                </a:solidFill>
              </a:rPr>
              <a:t> de 20 de bytes </a:t>
            </a:r>
            <a:r>
              <a:rPr lang="en-US" sz="1000" dirty="0" err="1">
                <a:solidFill>
                  <a:schemeClr val="tx1">
                    <a:lumMod val="50000"/>
                    <a:lumOff val="50000"/>
                  </a:schemeClr>
                </a:solidFill>
              </a:rPr>
              <a:t>și</a:t>
            </a:r>
            <a:r>
              <a:rPr lang="en-US" sz="1000" dirty="0">
                <a:solidFill>
                  <a:schemeClr val="tx1">
                    <a:lumMod val="50000"/>
                    <a:lumOff val="50000"/>
                  </a:schemeClr>
                </a:solidFill>
              </a:rPr>
              <a:t> </a:t>
            </a:r>
            <a:r>
              <a:rPr lang="en-US" sz="1000" dirty="0" err="1">
                <a:solidFill>
                  <a:schemeClr val="tx1">
                    <a:lumMod val="50000"/>
                    <a:lumOff val="50000"/>
                  </a:schemeClr>
                </a:solidFill>
              </a:rPr>
              <a:t>conține</a:t>
            </a:r>
            <a:r>
              <a:rPr lang="en-US" sz="1000" dirty="0">
                <a:solidFill>
                  <a:schemeClr val="tx1">
                    <a:lumMod val="50000"/>
                    <a:lumOff val="50000"/>
                  </a:schemeClr>
                </a:solidFill>
              </a:rPr>
              <a:t> </a:t>
            </a:r>
            <a:r>
              <a:rPr lang="en-US" sz="1000" dirty="0" err="1">
                <a:solidFill>
                  <a:schemeClr val="tx1">
                    <a:lumMod val="50000"/>
                    <a:lumOff val="50000"/>
                  </a:schemeClr>
                </a:solidFill>
              </a:rPr>
              <a:t>informații</a:t>
            </a:r>
            <a:r>
              <a:rPr lang="en-US" sz="1000" dirty="0">
                <a:solidFill>
                  <a:schemeClr val="tx1">
                    <a:lumMod val="50000"/>
                    <a:lumOff val="50000"/>
                  </a:schemeClr>
                </a:solidFill>
              </a:rPr>
              <a:t> </a:t>
            </a:r>
            <a:r>
              <a:rPr lang="en-US" sz="1000" dirty="0" err="1">
                <a:solidFill>
                  <a:schemeClr val="tx1">
                    <a:lumMod val="50000"/>
                    <a:lumOff val="50000"/>
                  </a:schemeClr>
                </a:solidFill>
              </a:rPr>
              <a:t>despre</a:t>
            </a:r>
            <a:r>
              <a:rPr lang="en-US" sz="1000" dirty="0">
                <a:solidFill>
                  <a:schemeClr val="tx1">
                    <a:lumMod val="50000"/>
                    <a:lumOff val="50000"/>
                  </a:schemeClr>
                </a:solidFill>
              </a:rPr>
              <a:t> </a:t>
            </a:r>
            <a:r>
              <a:rPr lang="en-US" sz="1000" dirty="0" err="1">
                <a:solidFill>
                  <a:schemeClr val="tx1">
                    <a:lumMod val="50000"/>
                    <a:lumOff val="50000"/>
                  </a:schemeClr>
                </a:solidFill>
              </a:rPr>
              <a:t>structura</a:t>
            </a:r>
            <a:r>
              <a:rPr lang="en-US" sz="1000" dirty="0">
                <a:solidFill>
                  <a:schemeClr val="tx1">
                    <a:lumMod val="50000"/>
                    <a:lumOff val="50000"/>
                  </a:schemeClr>
                </a:solidFill>
              </a:rPr>
              <a:t> de </a:t>
            </a:r>
            <a:r>
              <a:rPr lang="en-US" sz="1000" dirty="0" err="1">
                <a:solidFill>
                  <a:schemeClr val="tx1">
                    <a:lumMod val="50000"/>
                    <a:lumOff val="50000"/>
                  </a:schemeClr>
                </a:solidFill>
              </a:rPr>
              <a:t>bază</a:t>
            </a:r>
            <a:r>
              <a:rPr lang="en-US" sz="1000" dirty="0">
                <a:solidFill>
                  <a:schemeClr val="tx1">
                    <a:lumMod val="50000"/>
                    <a:lumOff val="50000"/>
                  </a:schemeClr>
                </a:solidFill>
              </a:rPr>
              <a:t> a </a:t>
            </a:r>
            <a:r>
              <a:rPr lang="en-US" sz="1000" dirty="0" err="1">
                <a:solidFill>
                  <a:schemeClr val="tx1">
                    <a:lumMod val="50000"/>
                    <a:lumOff val="50000"/>
                  </a:schemeClr>
                </a:solidFill>
              </a:rPr>
              <a:t>fișierului</a:t>
            </a:r>
            <a:r>
              <a:rPr lang="en-US" sz="1000" dirty="0">
                <a:solidFill>
                  <a:schemeClr val="tx1">
                    <a:lumMod val="50000"/>
                    <a:lumOff val="50000"/>
                  </a:schemeClr>
                </a:solidFill>
              </a:rPr>
              <a:t>, cum </a:t>
            </a:r>
            <a:r>
              <a:rPr lang="en-US" sz="1000" dirty="0" err="1">
                <a:solidFill>
                  <a:schemeClr val="tx1">
                    <a:lumMod val="50000"/>
                    <a:lumOff val="50000"/>
                  </a:schemeClr>
                </a:solidFill>
              </a:rPr>
              <a:t>ar</a:t>
            </a:r>
            <a:r>
              <a:rPr lang="en-US" sz="1000" dirty="0">
                <a:solidFill>
                  <a:schemeClr val="tx1">
                    <a:lumMod val="50000"/>
                    <a:lumOff val="50000"/>
                  </a:schemeClr>
                </a:solidFill>
              </a:rPr>
              <a:t> fi </a:t>
            </a:r>
            <a:r>
              <a:rPr lang="en-US" sz="1000" dirty="0" err="1">
                <a:solidFill>
                  <a:schemeClr val="tx1">
                    <a:lumMod val="50000"/>
                    <a:lumOff val="50000"/>
                  </a:schemeClr>
                </a:solidFill>
              </a:rPr>
              <a:t>numărul</a:t>
            </a:r>
            <a:r>
              <a:rPr lang="en-US" sz="1000" dirty="0">
                <a:solidFill>
                  <a:schemeClr val="tx1">
                    <a:lumMod val="50000"/>
                    <a:lumOff val="50000"/>
                  </a:schemeClr>
                </a:solidFill>
              </a:rPr>
              <a:t> de </a:t>
            </a:r>
            <a:r>
              <a:rPr lang="en-US" sz="1000" dirty="0" err="1">
                <a:solidFill>
                  <a:schemeClr val="tx1">
                    <a:lumMod val="50000"/>
                    <a:lumOff val="50000"/>
                  </a:schemeClr>
                </a:solidFill>
              </a:rPr>
              <a:t>secțiuni</a:t>
            </a:r>
            <a:r>
              <a:rPr lang="en-US" sz="1000" dirty="0">
                <a:solidFill>
                  <a:schemeClr val="tx1">
                    <a:lumMod val="50000"/>
                    <a:lumOff val="50000"/>
                  </a:schemeClr>
                </a:solidFill>
              </a:rPr>
              <a:t>, timestamp-urile, </a:t>
            </a:r>
            <a:r>
              <a:rPr lang="en-US" sz="1000" dirty="0" err="1">
                <a:solidFill>
                  <a:schemeClr val="tx1">
                    <a:lumMod val="50000"/>
                    <a:lumOff val="50000"/>
                  </a:schemeClr>
                </a:solidFill>
              </a:rPr>
              <a:t>simbolurile</a:t>
            </a:r>
            <a:r>
              <a:rPr lang="en-US" sz="1000" dirty="0">
                <a:solidFill>
                  <a:schemeClr val="tx1">
                    <a:lumMod val="50000"/>
                    <a:lumOff val="50000"/>
                  </a:schemeClr>
                </a:solidFill>
              </a:rPr>
              <a:t> etc.</a:t>
            </a:r>
          </a:p>
          <a:p>
            <a:r>
              <a:rPr lang="en-US" sz="1000" dirty="0" err="1">
                <a:solidFill>
                  <a:schemeClr val="tx1">
                    <a:lumMod val="50000"/>
                    <a:lumOff val="50000"/>
                  </a:schemeClr>
                </a:solidFill>
              </a:rPr>
              <a:t>Pentru</a:t>
            </a:r>
            <a:r>
              <a:rPr lang="en-US" sz="1000" dirty="0">
                <a:solidFill>
                  <a:schemeClr val="tx1">
                    <a:lumMod val="50000"/>
                    <a:lumOff val="50000"/>
                  </a:schemeClr>
                </a:solidFill>
              </a:rPr>
              <a:t> a </a:t>
            </a:r>
            <a:r>
              <a:rPr lang="en-US" sz="1000" dirty="0" err="1">
                <a:solidFill>
                  <a:schemeClr val="tx1">
                    <a:lumMod val="50000"/>
                    <a:lumOff val="50000"/>
                  </a:schemeClr>
                </a:solidFill>
              </a:rPr>
              <a:t>ajunge</a:t>
            </a:r>
            <a:r>
              <a:rPr lang="en-US" sz="1000" dirty="0">
                <a:solidFill>
                  <a:schemeClr val="tx1">
                    <a:lumMod val="50000"/>
                    <a:lumOff val="50000"/>
                  </a:schemeClr>
                </a:solidFill>
              </a:rPr>
              <a:t> la Optional Header, </a:t>
            </a:r>
            <a:r>
              <a:rPr lang="en-US" sz="1000" dirty="0" err="1">
                <a:solidFill>
                  <a:schemeClr val="tx1">
                    <a:lumMod val="50000"/>
                    <a:lumOff val="50000"/>
                  </a:schemeClr>
                </a:solidFill>
              </a:rPr>
              <a:t>trebuie</a:t>
            </a:r>
            <a:r>
              <a:rPr lang="en-US" sz="1000" dirty="0">
                <a:solidFill>
                  <a:schemeClr val="tx1">
                    <a:lumMod val="50000"/>
                    <a:lumOff val="50000"/>
                  </a:schemeClr>
                </a:solidFill>
              </a:rPr>
              <a:t> </a:t>
            </a:r>
            <a:r>
              <a:rPr lang="en-US" sz="1000" dirty="0" err="1">
                <a:solidFill>
                  <a:schemeClr val="tx1">
                    <a:lumMod val="50000"/>
                    <a:lumOff val="50000"/>
                  </a:schemeClr>
                </a:solidFill>
              </a:rPr>
              <a:t>să</a:t>
            </a:r>
            <a:r>
              <a:rPr lang="en-US" sz="1000" dirty="0">
                <a:solidFill>
                  <a:schemeClr val="tx1">
                    <a:lumMod val="50000"/>
                    <a:lumOff val="50000"/>
                  </a:schemeClr>
                </a:solidFill>
              </a:rPr>
              <a:t> </a:t>
            </a:r>
            <a:r>
              <a:rPr lang="en-US" sz="1000" dirty="0" err="1">
                <a:solidFill>
                  <a:schemeClr val="tx1">
                    <a:lumMod val="50000"/>
                    <a:lumOff val="50000"/>
                  </a:schemeClr>
                </a:solidFill>
              </a:rPr>
              <a:t>te</a:t>
            </a:r>
            <a:r>
              <a:rPr lang="en-US" sz="1000" dirty="0">
                <a:solidFill>
                  <a:schemeClr val="tx1">
                    <a:lumMod val="50000"/>
                    <a:lumOff val="50000"/>
                  </a:schemeClr>
                </a:solidFill>
              </a:rPr>
              <a:t> </a:t>
            </a:r>
            <a:r>
              <a:rPr lang="en-US" sz="1000" dirty="0" err="1">
                <a:solidFill>
                  <a:schemeClr val="tx1">
                    <a:lumMod val="50000"/>
                    <a:lumOff val="50000"/>
                  </a:schemeClr>
                </a:solidFill>
              </a:rPr>
              <a:t>deplasezi</a:t>
            </a:r>
            <a:r>
              <a:rPr lang="en-US" sz="1000" dirty="0">
                <a:solidFill>
                  <a:schemeClr val="tx1">
                    <a:lumMod val="50000"/>
                    <a:lumOff val="50000"/>
                  </a:schemeClr>
                </a:solidFill>
              </a:rPr>
              <a:t> </a:t>
            </a:r>
            <a:r>
              <a:rPr lang="en-US" sz="1000" dirty="0" err="1">
                <a:solidFill>
                  <a:schemeClr val="tx1">
                    <a:lumMod val="50000"/>
                    <a:lumOff val="50000"/>
                  </a:schemeClr>
                </a:solidFill>
              </a:rPr>
              <a:t>peste</a:t>
            </a:r>
            <a:r>
              <a:rPr lang="en-US" sz="1000" dirty="0">
                <a:solidFill>
                  <a:schemeClr val="tx1">
                    <a:lumMod val="50000"/>
                    <a:lumOff val="50000"/>
                  </a:schemeClr>
                </a:solidFill>
              </a:rPr>
              <a:t> </a:t>
            </a:r>
            <a:r>
              <a:rPr lang="en-US" sz="1000" dirty="0" err="1">
                <a:solidFill>
                  <a:schemeClr val="tx1">
                    <a:lumMod val="50000"/>
                    <a:lumOff val="50000"/>
                  </a:schemeClr>
                </a:solidFill>
              </a:rPr>
              <a:t>acești</a:t>
            </a:r>
            <a:r>
              <a:rPr lang="en-US" sz="1000" dirty="0">
                <a:solidFill>
                  <a:schemeClr val="tx1">
                    <a:lumMod val="50000"/>
                    <a:lumOff val="50000"/>
                  </a:schemeClr>
                </a:solidFill>
              </a:rPr>
              <a:t> 20 de bytes </a:t>
            </a:r>
            <a:r>
              <a:rPr lang="en-US" sz="1000" dirty="0" err="1">
                <a:solidFill>
                  <a:schemeClr val="tx1">
                    <a:lumMod val="50000"/>
                    <a:lumOff val="50000"/>
                  </a:schemeClr>
                </a:solidFill>
              </a:rPr>
              <a:t>imediat</a:t>
            </a:r>
            <a:r>
              <a:rPr lang="en-US" sz="1000" dirty="0">
                <a:solidFill>
                  <a:schemeClr val="tx1">
                    <a:lumMod val="50000"/>
                    <a:lumOff val="50000"/>
                  </a:schemeClr>
                </a:solidFill>
              </a:rPr>
              <a:t> </a:t>
            </a:r>
            <a:r>
              <a:rPr lang="en-US" sz="1000" dirty="0" err="1">
                <a:solidFill>
                  <a:schemeClr val="tx1">
                    <a:lumMod val="50000"/>
                    <a:lumOff val="50000"/>
                  </a:schemeClr>
                </a:solidFill>
              </a:rPr>
              <a:t>după</a:t>
            </a:r>
            <a:r>
              <a:rPr lang="en-US" sz="1000" dirty="0">
                <a:solidFill>
                  <a:schemeClr val="tx1">
                    <a:lumMod val="50000"/>
                    <a:lumOff val="50000"/>
                  </a:schemeClr>
                </a:solidFill>
              </a:rPr>
              <a:t> </a:t>
            </a:r>
            <a:r>
              <a:rPr lang="en-US" sz="1000" dirty="0" err="1">
                <a:solidFill>
                  <a:schemeClr val="tx1">
                    <a:lumMod val="50000"/>
                    <a:lumOff val="50000"/>
                  </a:schemeClr>
                </a:solidFill>
              </a:rPr>
              <a:t>verificarea</a:t>
            </a:r>
            <a:r>
              <a:rPr lang="en-US" sz="1000" dirty="0">
                <a:solidFill>
                  <a:schemeClr val="tx1">
                    <a:lumMod val="50000"/>
                    <a:lumOff val="50000"/>
                  </a:schemeClr>
                </a:solidFill>
              </a:rPr>
              <a:t> </a:t>
            </a:r>
            <a:r>
              <a:rPr lang="en-US" sz="1000" dirty="0" err="1">
                <a:solidFill>
                  <a:schemeClr val="tx1">
                    <a:lumMod val="50000"/>
                    <a:lumOff val="50000"/>
                  </a:schemeClr>
                </a:solidFill>
              </a:rPr>
              <a:t>semnăturii</a:t>
            </a:r>
            <a:r>
              <a:rPr lang="en-US" sz="1000" dirty="0">
                <a:solidFill>
                  <a:schemeClr val="tx1">
                    <a:lumMod val="50000"/>
                    <a:lumOff val="50000"/>
                  </a:schemeClr>
                </a:solidFill>
              </a:rPr>
              <a:t> PE. </a:t>
            </a:r>
            <a:r>
              <a:rPr lang="en-US" sz="1000" dirty="0" err="1">
                <a:solidFill>
                  <a:schemeClr val="tx1">
                    <a:lumMod val="50000"/>
                    <a:lumOff val="50000"/>
                  </a:schemeClr>
                </a:solidFill>
              </a:rPr>
              <a:t>Acesta</a:t>
            </a:r>
            <a:r>
              <a:rPr lang="en-US" sz="1000" dirty="0">
                <a:solidFill>
                  <a:schemeClr val="tx1">
                    <a:lumMod val="50000"/>
                    <a:lumOff val="50000"/>
                  </a:schemeClr>
                </a:solidFill>
              </a:rPr>
              <a:t> este </a:t>
            </a:r>
            <a:r>
              <a:rPr lang="en-US" sz="1000" dirty="0" err="1">
                <a:solidFill>
                  <a:schemeClr val="tx1">
                    <a:lumMod val="50000"/>
                    <a:lumOff val="50000"/>
                  </a:schemeClr>
                </a:solidFill>
              </a:rPr>
              <a:t>motivul</a:t>
            </a:r>
            <a:r>
              <a:rPr lang="en-US" sz="1000" dirty="0">
                <a:solidFill>
                  <a:schemeClr val="tx1">
                    <a:lumMod val="50000"/>
                    <a:lumOff val="50000"/>
                  </a:schemeClr>
                </a:solidFill>
              </a:rPr>
              <a:t> </a:t>
            </a:r>
            <a:r>
              <a:rPr lang="en-US" sz="1000" dirty="0" err="1">
                <a:solidFill>
                  <a:schemeClr val="tx1">
                    <a:lumMod val="50000"/>
                    <a:lumOff val="50000"/>
                  </a:schemeClr>
                </a:solidFill>
              </a:rPr>
              <a:t>pentru</a:t>
            </a:r>
            <a:r>
              <a:rPr lang="en-US" sz="1000" dirty="0">
                <a:solidFill>
                  <a:schemeClr val="tx1">
                    <a:lumMod val="50000"/>
                    <a:lumOff val="50000"/>
                  </a:schemeClr>
                </a:solidFill>
              </a:rPr>
              <a:t> care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codul</a:t>
            </a:r>
            <a:r>
              <a:rPr lang="en-US" sz="1000" dirty="0">
                <a:solidFill>
                  <a:schemeClr val="tx1">
                    <a:lumMod val="50000"/>
                    <a:lumOff val="50000"/>
                  </a:schemeClr>
                </a:solidFill>
              </a:rPr>
              <a:t> anterior se face </a:t>
            </a:r>
            <a:r>
              <a:rPr lang="en-US" sz="1000" dirty="0" err="1">
                <a:solidFill>
                  <a:schemeClr val="tx1">
                    <a:lumMod val="50000"/>
                    <a:lumOff val="50000"/>
                  </a:schemeClr>
                </a:solidFill>
              </a:rPr>
              <a:t>f.seek</a:t>
            </a:r>
            <a:r>
              <a:rPr lang="en-US" sz="1000" dirty="0">
                <a:solidFill>
                  <a:schemeClr val="tx1">
                    <a:lumMod val="50000"/>
                    <a:lumOff val="50000"/>
                  </a:schemeClr>
                </a:solidFill>
              </a:rPr>
              <a:t>(20, 1) </a:t>
            </a:r>
            <a:r>
              <a:rPr lang="en-US" sz="1000" dirty="0" err="1">
                <a:solidFill>
                  <a:schemeClr val="tx1">
                    <a:lumMod val="50000"/>
                    <a:lumOff val="50000"/>
                  </a:schemeClr>
                </a:solidFill>
              </a:rPr>
              <a:t>după</a:t>
            </a:r>
            <a:r>
              <a:rPr lang="en-US" sz="1000" dirty="0">
                <a:solidFill>
                  <a:schemeClr val="tx1">
                    <a:lumMod val="50000"/>
                    <a:lumOff val="50000"/>
                  </a:schemeClr>
                </a:solidFill>
              </a:rPr>
              <a:t> </a:t>
            </a:r>
            <a:r>
              <a:rPr lang="en-US" sz="1000" dirty="0" err="1">
                <a:solidFill>
                  <a:schemeClr val="tx1">
                    <a:lumMod val="50000"/>
                    <a:lumOff val="50000"/>
                  </a:schemeClr>
                </a:solidFill>
              </a:rPr>
              <a:t>ce</a:t>
            </a:r>
            <a:r>
              <a:rPr lang="en-US" sz="1000" dirty="0">
                <a:solidFill>
                  <a:schemeClr val="tx1">
                    <a:lumMod val="50000"/>
                    <a:lumOff val="50000"/>
                  </a:schemeClr>
                </a:solidFill>
              </a:rPr>
              <a:t> se </a:t>
            </a:r>
            <a:r>
              <a:rPr lang="en-US" sz="1000" dirty="0" err="1">
                <a:solidFill>
                  <a:schemeClr val="tx1">
                    <a:lumMod val="50000"/>
                    <a:lumOff val="50000"/>
                  </a:schemeClr>
                </a:solidFill>
              </a:rPr>
              <a:t>citește</a:t>
            </a:r>
            <a:r>
              <a:rPr lang="en-US" sz="1000" dirty="0">
                <a:solidFill>
                  <a:schemeClr val="tx1">
                    <a:lumMod val="50000"/>
                    <a:lumOff val="50000"/>
                  </a:schemeClr>
                </a:solidFill>
              </a:rPr>
              <a:t> </a:t>
            </a:r>
            <a:r>
              <a:rPr lang="en-US" sz="1000" dirty="0" err="1">
                <a:solidFill>
                  <a:schemeClr val="tx1">
                    <a:lumMod val="50000"/>
                    <a:lumOff val="50000"/>
                  </a:schemeClr>
                </a:solidFill>
              </a:rPr>
              <a:t>și</a:t>
            </a:r>
            <a:r>
              <a:rPr lang="en-US" sz="1000" dirty="0">
                <a:solidFill>
                  <a:schemeClr val="tx1">
                    <a:lumMod val="50000"/>
                    <a:lumOff val="50000"/>
                  </a:schemeClr>
                </a:solidFill>
              </a:rPr>
              <a:t> se </a:t>
            </a:r>
            <a:r>
              <a:rPr lang="en-US" sz="1000" dirty="0" err="1">
                <a:solidFill>
                  <a:schemeClr val="tx1">
                    <a:lumMod val="50000"/>
                    <a:lumOff val="50000"/>
                  </a:schemeClr>
                </a:solidFill>
              </a:rPr>
              <a:t>verifică</a:t>
            </a:r>
            <a:r>
              <a:rPr lang="en-US" sz="1000" dirty="0">
                <a:solidFill>
                  <a:schemeClr val="tx1">
                    <a:lumMod val="50000"/>
                    <a:lumOff val="50000"/>
                  </a:schemeClr>
                </a:solidFill>
              </a:rPr>
              <a:t> </a:t>
            </a:r>
            <a:r>
              <a:rPr lang="en-US" sz="1000" dirty="0" err="1">
                <a:solidFill>
                  <a:schemeClr val="tx1">
                    <a:lumMod val="50000"/>
                    <a:lumOff val="50000"/>
                  </a:schemeClr>
                </a:solidFill>
              </a:rPr>
              <a:t>semnătura</a:t>
            </a:r>
            <a:r>
              <a:rPr lang="en-US" sz="1000" dirty="0">
                <a:solidFill>
                  <a:schemeClr val="tx1">
                    <a:lumMod val="50000"/>
                    <a:lumOff val="50000"/>
                  </a:schemeClr>
                </a:solidFill>
              </a:rPr>
              <a:t> PE. </a:t>
            </a:r>
            <a:r>
              <a:rPr lang="en-US" sz="1000" dirty="0" err="1">
                <a:solidFill>
                  <a:schemeClr val="tx1">
                    <a:lumMod val="50000"/>
                    <a:lumOff val="50000"/>
                  </a:schemeClr>
                </a:solidFill>
              </a:rPr>
              <a:t>Această</a:t>
            </a:r>
            <a:r>
              <a:rPr lang="en-US" sz="1000" dirty="0">
                <a:solidFill>
                  <a:schemeClr val="tx1">
                    <a:lumMod val="50000"/>
                    <a:lumOff val="50000"/>
                  </a:schemeClr>
                </a:solidFill>
              </a:rPr>
              <a:t> </a:t>
            </a:r>
            <a:r>
              <a:rPr lang="en-US" sz="1000" dirty="0" err="1">
                <a:solidFill>
                  <a:schemeClr val="tx1">
                    <a:lumMod val="50000"/>
                    <a:lumOff val="50000"/>
                  </a:schemeClr>
                </a:solidFill>
              </a:rPr>
              <a:t>operație</a:t>
            </a:r>
            <a:r>
              <a:rPr lang="en-US" sz="1000" dirty="0">
                <a:solidFill>
                  <a:schemeClr val="tx1">
                    <a:lumMod val="50000"/>
                    <a:lumOff val="50000"/>
                  </a:schemeClr>
                </a:solidFill>
              </a:rPr>
              <a:t> </a:t>
            </a:r>
            <a:r>
              <a:rPr lang="en-US" sz="1000" dirty="0" err="1">
                <a:solidFill>
                  <a:schemeClr val="tx1">
                    <a:lumMod val="50000"/>
                    <a:lumOff val="50000"/>
                  </a:schemeClr>
                </a:solidFill>
              </a:rPr>
              <a:t>mută</a:t>
            </a:r>
            <a:r>
              <a:rPr lang="en-US" sz="1000" dirty="0">
                <a:solidFill>
                  <a:schemeClr val="tx1">
                    <a:lumMod val="50000"/>
                    <a:lumOff val="50000"/>
                  </a:schemeClr>
                </a:solidFill>
              </a:rPr>
              <a:t> </a:t>
            </a:r>
            <a:r>
              <a:rPr lang="en-US" sz="1000" dirty="0" err="1">
                <a:solidFill>
                  <a:schemeClr val="tx1">
                    <a:lumMod val="50000"/>
                    <a:lumOff val="50000"/>
                  </a:schemeClr>
                </a:solidFill>
              </a:rPr>
              <a:t>cursorul</a:t>
            </a:r>
            <a:r>
              <a:rPr lang="en-US" sz="1000" dirty="0">
                <a:solidFill>
                  <a:schemeClr val="tx1">
                    <a:lumMod val="50000"/>
                    <a:lumOff val="50000"/>
                  </a:schemeClr>
                </a:solidFill>
              </a:rPr>
              <a:t> </a:t>
            </a:r>
            <a:r>
              <a:rPr lang="en-US" sz="1000" dirty="0" err="1">
                <a:solidFill>
                  <a:schemeClr val="tx1">
                    <a:lumMod val="50000"/>
                    <a:lumOff val="50000"/>
                  </a:schemeClr>
                </a:solidFill>
              </a:rPr>
              <a:t>fișierului</a:t>
            </a:r>
            <a:r>
              <a:rPr lang="en-US" sz="1000" dirty="0">
                <a:solidFill>
                  <a:schemeClr val="tx1">
                    <a:lumMod val="50000"/>
                    <a:lumOff val="50000"/>
                  </a:schemeClr>
                </a:solidFill>
              </a:rPr>
              <a:t> cu 20 de bytes </a:t>
            </a:r>
            <a:r>
              <a:rPr lang="en-US" sz="1000" dirty="0" err="1">
                <a:solidFill>
                  <a:schemeClr val="tx1">
                    <a:lumMod val="50000"/>
                    <a:lumOff val="50000"/>
                  </a:schemeClr>
                </a:solidFill>
              </a:rPr>
              <a:t>înainte</a:t>
            </a:r>
            <a:r>
              <a:rPr lang="en-US" sz="1000" dirty="0">
                <a:solidFill>
                  <a:schemeClr val="tx1">
                    <a:lumMod val="50000"/>
                    <a:lumOff val="50000"/>
                  </a:schemeClr>
                </a:solidFill>
              </a:rPr>
              <a:t>, </a:t>
            </a:r>
            <a:r>
              <a:rPr lang="en-US" sz="1000" dirty="0" err="1">
                <a:solidFill>
                  <a:schemeClr val="tx1">
                    <a:lumMod val="50000"/>
                    <a:lumOff val="50000"/>
                  </a:schemeClr>
                </a:solidFill>
              </a:rPr>
              <a:t>peste</a:t>
            </a:r>
            <a:r>
              <a:rPr lang="en-US" sz="1000" dirty="0">
                <a:solidFill>
                  <a:schemeClr val="tx1">
                    <a:lumMod val="50000"/>
                    <a:lumOff val="50000"/>
                  </a:schemeClr>
                </a:solidFill>
              </a:rPr>
              <a:t> COFF File Header, </a:t>
            </a:r>
            <a:r>
              <a:rPr lang="en-US" sz="1000" dirty="0" err="1">
                <a:solidFill>
                  <a:schemeClr val="tx1">
                    <a:lumMod val="50000"/>
                    <a:lumOff val="50000"/>
                  </a:schemeClr>
                </a:solidFill>
              </a:rPr>
              <a:t>poziționându</a:t>
            </a:r>
            <a:r>
              <a:rPr lang="en-US" sz="1000" dirty="0">
                <a:solidFill>
                  <a:schemeClr val="tx1">
                    <a:lumMod val="50000"/>
                    <a:lumOff val="50000"/>
                  </a:schemeClr>
                </a:solidFill>
              </a:rPr>
              <a:t>-l la </a:t>
            </a:r>
            <a:r>
              <a:rPr lang="en-US" sz="1000" dirty="0" err="1">
                <a:solidFill>
                  <a:schemeClr val="tx1">
                    <a:lumMod val="50000"/>
                    <a:lumOff val="50000"/>
                  </a:schemeClr>
                </a:solidFill>
              </a:rPr>
              <a:t>începutul</a:t>
            </a:r>
            <a:r>
              <a:rPr lang="en-US" sz="1000" dirty="0">
                <a:solidFill>
                  <a:schemeClr val="tx1">
                    <a:lumMod val="50000"/>
                    <a:lumOff val="50000"/>
                  </a:schemeClr>
                </a:solidFill>
              </a:rPr>
              <a:t> Optional Header.</a:t>
            </a:r>
          </a:p>
          <a:p>
            <a:r>
              <a:rPr lang="en-US" sz="1000" dirty="0">
                <a:solidFill>
                  <a:schemeClr val="tx1">
                    <a:lumMod val="50000"/>
                    <a:lumOff val="50000"/>
                  </a:schemeClr>
                </a:solidFill>
              </a:rPr>
              <a:t>Optional Header </a:t>
            </a:r>
            <a:r>
              <a:rPr lang="en-US" sz="1000" dirty="0" err="1">
                <a:solidFill>
                  <a:schemeClr val="tx1">
                    <a:lumMod val="50000"/>
                    <a:lumOff val="50000"/>
                  </a:schemeClr>
                </a:solidFill>
              </a:rPr>
              <a:t>începe</a:t>
            </a:r>
            <a:r>
              <a:rPr lang="en-US" sz="1000" dirty="0">
                <a:solidFill>
                  <a:schemeClr val="tx1">
                    <a:lumMod val="50000"/>
                    <a:lumOff val="50000"/>
                  </a:schemeClr>
                </a:solidFill>
              </a:rPr>
              <a:t> </a:t>
            </a:r>
            <a:r>
              <a:rPr lang="en-US" sz="1000" dirty="0" err="1">
                <a:solidFill>
                  <a:schemeClr val="tx1">
                    <a:lumMod val="50000"/>
                    <a:lumOff val="50000"/>
                  </a:schemeClr>
                </a:solidFill>
              </a:rPr>
              <a:t>imediat</a:t>
            </a:r>
            <a:r>
              <a:rPr lang="en-US" sz="1000" dirty="0">
                <a:solidFill>
                  <a:schemeClr val="tx1">
                    <a:lumMod val="50000"/>
                    <a:lumOff val="50000"/>
                  </a:schemeClr>
                </a:solidFill>
              </a:rPr>
              <a:t> </a:t>
            </a:r>
            <a:r>
              <a:rPr lang="en-US" sz="1000" dirty="0" err="1">
                <a:solidFill>
                  <a:schemeClr val="tx1">
                    <a:lumMod val="50000"/>
                    <a:lumOff val="50000"/>
                  </a:schemeClr>
                </a:solidFill>
              </a:rPr>
              <a:t>după</a:t>
            </a:r>
            <a:r>
              <a:rPr lang="en-US" sz="1000" dirty="0">
                <a:solidFill>
                  <a:schemeClr val="tx1">
                    <a:lumMod val="50000"/>
                    <a:lumOff val="50000"/>
                  </a:schemeClr>
                </a:solidFill>
              </a:rPr>
              <a:t> COFF File Header </a:t>
            </a:r>
            <a:r>
              <a:rPr lang="en-US" sz="1000" dirty="0" err="1">
                <a:solidFill>
                  <a:schemeClr val="tx1">
                    <a:lumMod val="50000"/>
                    <a:lumOff val="50000"/>
                  </a:schemeClr>
                </a:solidFill>
              </a:rPr>
              <a:t>și</a:t>
            </a:r>
            <a:r>
              <a:rPr lang="en-US" sz="1000" dirty="0">
                <a:solidFill>
                  <a:schemeClr val="tx1">
                    <a:lumMod val="50000"/>
                    <a:lumOff val="50000"/>
                  </a:schemeClr>
                </a:solidFill>
              </a:rPr>
              <a:t> </a:t>
            </a:r>
            <a:r>
              <a:rPr lang="en-US" sz="1000" dirty="0" err="1">
                <a:solidFill>
                  <a:schemeClr val="tx1">
                    <a:lumMod val="50000"/>
                    <a:lumOff val="50000"/>
                  </a:schemeClr>
                </a:solidFill>
              </a:rPr>
              <a:t>conține</a:t>
            </a:r>
            <a:r>
              <a:rPr lang="en-US" sz="1000" dirty="0">
                <a:solidFill>
                  <a:schemeClr val="tx1">
                    <a:lumMod val="50000"/>
                    <a:lumOff val="50000"/>
                  </a:schemeClr>
                </a:solidFill>
              </a:rPr>
              <a:t> </a:t>
            </a:r>
            <a:r>
              <a:rPr lang="en-US" sz="1000" dirty="0" err="1">
                <a:solidFill>
                  <a:schemeClr val="tx1">
                    <a:lumMod val="50000"/>
                    <a:lumOff val="50000"/>
                  </a:schemeClr>
                </a:solidFill>
              </a:rPr>
              <a:t>informații</a:t>
            </a:r>
            <a:r>
              <a:rPr lang="en-US" sz="1000" dirty="0">
                <a:solidFill>
                  <a:schemeClr val="tx1">
                    <a:lumMod val="50000"/>
                    <a:lumOff val="50000"/>
                  </a:schemeClr>
                </a:solidFill>
              </a:rPr>
              <a:t> </a:t>
            </a:r>
            <a:r>
              <a:rPr lang="en-US" sz="1000" dirty="0" err="1">
                <a:solidFill>
                  <a:schemeClr val="tx1">
                    <a:lumMod val="50000"/>
                    <a:lumOff val="50000"/>
                  </a:schemeClr>
                </a:solidFill>
              </a:rPr>
              <a:t>suplimentare</a:t>
            </a:r>
            <a:r>
              <a:rPr lang="en-US" sz="1000" dirty="0">
                <a:solidFill>
                  <a:schemeClr val="tx1">
                    <a:lumMod val="50000"/>
                    <a:lumOff val="50000"/>
                  </a:schemeClr>
                </a:solidFill>
              </a:rPr>
              <a:t> </a:t>
            </a:r>
            <a:r>
              <a:rPr lang="en-US" sz="1000" dirty="0" err="1">
                <a:solidFill>
                  <a:schemeClr val="tx1">
                    <a:lumMod val="50000"/>
                    <a:lumOff val="50000"/>
                  </a:schemeClr>
                </a:solidFill>
              </a:rPr>
              <a:t>necesare</a:t>
            </a:r>
            <a:r>
              <a:rPr lang="en-US" sz="1000" dirty="0">
                <a:solidFill>
                  <a:schemeClr val="tx1">
                    <a:lumMod val="50000"/>
                    <a:lumOff val="50000"/>
                  </a:schemeClr>
                </a:solidFill>
              </a:rPr>
              <a:t> </a:t>
            </a:r>
            <a:r>
              <a:rPr lang="en-US" sz="1000" dirty="0" err="1">
                <a:solidFill>
                  <a:schemeClr val="tx1">
                    <a:lumMod val="50000"/>
                    <a:lumOff val="50000"/>
                  </a:schemeClr>
                </a:solidFill>
              </a:rPr>
              <a:t>pentru</a:t>
            </a:r>
            <a:r>
              <a:rPr lang="en-US" sz="1000" dirty="0">
                <a:solidFill>
                  <a:schemeClr val="tx1">
                    <a:lumMod val="50000"/>
                    <a:lumOff val="50000"/>
                  </a:schemeClr>
                </a:solidFill>
              </a:rPr>
              <a:t> </a:t>
            </a:r>
            <a:r>
              <a:rPr lang="en-US" sz="1000" dirty="0" err="1">
                <a:solidFill>
                  <a:schemeClr val="tx1">
                    <a:lumMod val="50000"/>
                    <a:lumOff val="50000"/>
                  </a:schemeClr>
                </a:solidFill>
              </a:rPr>
              <a:t>executabil</a:t>
            </a:r>
            <a:r>
              <a:rPr lang="en-US" sz="1000" dirty="0">
                <a:solidFill>
                  <a:schemeClr val="tx1">
                    <a:lumMod val="50000"/>
                    <a:lumOff val="50000"/>
                  </a:schemeClr>
                </a:solidFill>
              </a:rPr>
              <a:t>, cum </a:t>
            </a:r>
            <a:r>
              <a:rPr lang="en-US" sz="1000" dirty="0" err="1">
                <a:solidFill>
                  <a:schemeClr val="tx1">
                    <a:lumMod val="50000"/>
                    <a:lumOff val="50000"/>
                  </a:schemeClr>
                </a:solidFill>
              </a:rPr>
              <a:t>ar</a:t>
            </a:r>
            <a:r>
              <a:rPr lang="en-US" sz="1000" dirty="0">
                <a:solidFill>
                  <a:schemeClr val="tx1">
                    <a:lumMod val="50000"/>
                    <a:lumOff val="50000"/>
                  </a:schemeClr>
                </a:solidFill>
              </a:rPr>
              <a:t> fi </a:t>
            </a:r>
            <a:r>
              <a:rPr lang="en-US" sz="1000" dirty="0" err="1">
                <a:solidFill>
                  <a:schemeClr val="tx1">
                    <a:lumMod val="50000"/>
                    <a:lumOff val="50000"/>
                  </a:schemeClr>
                </a:solidFill>
              </a:rPr>
              <a:t>versiunea</a:t>
            </a:r>
            <a:r>
              <a:rPr lang="en-US" sz="1000" dirty="0">
                <a:solidFill>
                  <a:schemeClr val="tx1">
                    <a:lumMod val="50000"/>
                    <a:lumOff val="50000"/>
                  </a:schemeClr>
                </a:solidFill>
              </a:rPr>
              <a:t> de linker, </a:t>
            </a:r>
            <a:r>
              <a:rPr lang="en-US" sz="1000" dirty="0" err="1">
                <a:solidFill>
                  <a:schemeClr val="tx1">
                    <a:lumMod val="50000"/>
                    <a:lumOff val="50000"/>
                  </a:schemeClr>
                </a:solidFill>
              </a:rPr>
              <a:t>dimensiunea</a:t>
            </a:r>
            <a:r>
              <a:rPr lang="en-US" sz="1000" dirty="0">
                <a:solidFill>
                  <a:schemeClr val="tx1">
                    <a:lumMod val="50000"/>
                    <a:lumOff val="50000"/>
                  </a:schemeClr>
                </a:solidFill>
              </a:rPr>
              <a:t> </a:t>
            </a:r>
            <a:r>
              <a:rPr lang="en-US" sz="1000" dirty="0" err="1">
                <a:solidFill>
                  <a:schemeClr val="tx1">
                    <a:lumMod val="50000"/>
                    <a:lumOff val="50000"/>
                  </a:schemeClr>
                </a:solidFill>
              </a:rPr>
              <a:t>secțiunilor</a:t>
            </a:r>
            <a:r>
              <a:rPr lang="en-US" sz="1000" dirty="0">
                <a:solidFill>
                  <a:schemeClr val="tx1">
                    <a:lumMod val="50000"/>
                    <a:lumOff val="50000"/>
                  </a:schemeClr>
                </a:solidFill>
              </a:rPr>
              <a:t> de cod </a:t>
            </a:r>
            <a:r>
              <a:rPr lang="en-US" sz="1000" dirty="0" err="1">
                <a:solidFill>
                  <a:schemeClr val="tx1">
                    <a:lumMod val="50000"/>
                    <a:lumOff val="50000"/>
                  </a:schemeClr>
                </a:solidFill>
              </a:rPr>
              <a:t>și</a:t>
            </a:r>
            <a:r>
              <a:rPr lang="en-US" sz="1000" dirty="0">
                <a:solidFill>
                  <a:schemeClr val="tx1">
                    <a:lumMod val="50000"/>
                    <a:lumOff val="50000"/>
                  </a:schemeClr>
                </a:solidFill>
              </a:rPr>
              <a:t> date, </a:t>
            </a:r>
            <a:r>
              <a:rPr lang="en-US" sz="1000" dirty="0" err="1">
                <a:solidFill>
                  <a:schemeClr val="tx1">
                    <a:lumMod val="50000"/>
                    <a:lumOff val="50000"/>
                  </a:schemeClr>
                </a:solidFill>
              </a:rPr>
              <a:t>adresele</a:t>
            </a:r>
            <a:r>
              <a:rPr lang="en-US" sz="1000" dirty="0">
                <a:solidFill>
                  <a:schemeClr val="tx1">
                    <a:lumMod val="50000"/>
                    <a:lumOff val="50000"/>
                  </a:schemeClr>
                </a:solidFill>
              </a:rPr>
              <a:t> </a:t>
            </a:r>
            <a:r>
              <a:rPr lang="en-US" sz="1000" dirty="0" err="1">
                <a:solidFill>
                  <a:schemeClr val="tx1">
                    <a:lumMod val="50000"/>
                    <a:lumOff val="50000"/>
                  </a:schemeClr>
                </a:solidFill>
              </a:rPr>
              <a:t>tabelului</a:t>
            </a:r>
            <a:r>
              <a:rPr lang="en-US" sz="1000" dirty="0">
                <a:solidFill>
                  <a:schemeClr val="tx1">
                    <a:lumMod val="50000"/>
                    <a:lumOff val="50000"/>
                  </a:schemeClr>
                </a:solidFill>
              </a:rPr>
              <a:t> de import </a:t>
            </a:r>
            <a:r>
              <a:rPr lang="en-US" sz="1000" dirty="0" err="1">
                <a:solidFill>
                  <a:schemeClr val="tx1">
                    <a:lumMod val="50000"/>
                    <a:lumOff val="50000"/>
                  </a:schemeClr>
                </a:solidFill>
              </a:rPr>
              <a:t>și</a:t>
            </a:r>
            <a:r>
              <a:rPr lang="en-US" sz="1000" dirty="0">
                <a:solidFill>
                  <a:schemeClr val="tx1">
                    <a:lumMod val="50000"/>
                    <a:lumOff val="50000"/>
                  </a:schemeClr>
                </a:solidFill>
              </a:rPr>
              <a:t> export, </a:t>
            </a:r>
            <a:r>
              <a:rPr lang="en-US" sz="1000" dirty="0" err="1">
                <a:solidFill>
                  <a:schemeClr val="tx1">
                    <a:lumMod val="50000"/>
                    <a:lumOff val="50000"/>
                  </a:schemeClr>
                </a:solidFill>
              </a:rPr>
              <a:t>și</a:t>
            </a:r>
            <a:r>
              <a:rPr lang="en-US" sz="1000" dirty="0">
                <a:solidFill>
                  <a:schemeClr val="tx1">
                    <a:lumMod val="50000"/>
                    <a:lumOff val="50000"/>
                  </a:schemeClr>
                </a:solidFill>
              </a:rPr>
              <a:t>, cel </a:t>
            </a:r>
            <a:r>
              <a:rPr lang="en-US" sz="1000" dirty="0" err="1">
                <a:solidFill>
                  <a:schemeClr val="tx1">
                    <a:lumMod val="50000"/>
                    <a:lumOff val="50000"/>
                  </a:schemeClr>
                </a:solidFill>
              </a:rPr>
              <a:t>mai</a:t>
            </a:r>
            <a:r>
              <a:rPr lang="en-US" sz="1000" dirty="0">
                <a:solidFill>
                  <a:schemeClr val="tx1">
                    <a:lumMod val="50000"/>
                    <a:lumOff val="50000"/>
                  </a:schemeClr>
                </a:solidFill>
              </a:rPr>
              <a:t> important </a:t>
            </a:r>
            <a:r>
              <a:rPr lang="en-US" sz="1000" dirty="0" err="1">
                <a:solidFill>
                  <a:schemeClr val="tx1">
                    <a:lumMod val="50000"/>
                    <a:lumOff val="50000"/>
                  </a:schemeClr>
                </a:solidFill>
              </a:rPr>
              <a:t>pentru</a:t>
            </a:r>
            <a:r>
              <a:rPr lang="en-US" sz="1000" dirty="0">
                <a:solidFill>
                  <a:schemeClr val="tx1">
                    <a:lumMod val="50000"/>
                    <a:lumOff val="50000"/>
                  </a:schemeClr>
                </a:solidFill>
              </a:rPr>
              <a:t> </a:t>
            </a:r>
            <a:r>
              <a:rPr lang="en-US" sz="1000" dirty="0" err="1">
                <a:solidFill>
                  <a:schemeClr val="tx1">
                    <a:lumMod val="50000"/>
                    <a:lumOff val="50000"/>
                  </a:schemeClr>
                </a:solidFill>
              </a:rPr>
              <a:t>această</a:t>
            </a:r>
            <a:r>
              <a:rPr lang="en-US" sz="1000" dirty="0">
                <a:solidFill>
                  <a:schemeClr val="tx1">
                    <a:lumMod val="50000"/>
                    <a:lumOff val="50000"/>
                  </a:schemeClr>
                </a:solidFill>
              </a:rPr>
              <a:t> </a:t>
            </a:r>
            <a:r>
              <a:rPr lang="en-US" sz="1000" dirty="0" err="1">
                <a:solidFill>
                  <a:schemeClr val="tx1">
                    <a:lumMod val="50000"/>
                    <a:lumOff val="50000"/>
                  </a:schemeClr>
                </a:solidFill>
              </a:rPr>
              <a:t>discuție</a:t>
            </a:r>
            <a:r>
              <a:rPr lang="en-US" sz="1000" dirty="0">
                <a:solidFill>
                  <a:schemeClr val="tx1">
                    <a:lumMod val="50000"/>
                    <a:lumOff val="50000"/>
                  </a:schemeClr>
                </a:solidFill>
              </a:rPr>
              <a:t>, adresa </a:t>
            </a:r>
            <a:r>
              <a:rPr lang="en-US" sz="1000" dirty="0" err="1">
                <a:solidFill>
                  <a:schemeClr val="tx1">
                    <a:lumMod val="50000"/>
                    <a:lumOff val="50000"/>
                  </a:schemeClr>
                </a:solidFill>
              </a:rPr>
              <a:t>punctului</a:t>
            </a:r>
            <a:r>
              <a:rPr lang="en-US" sz="1000" dirty="0">
                <a:solidFill>
                  <a:schemeClr val="tx1">
                    <a:lumMod val="50000"/>
                    <a:lumOff val="50000"/>
                  </a:schemeClr>
                </a:solidFill>
              </a:rPr>
              <a:t> de </a:t>
            </a:r>
            <a:r>
              <a:rPr lang="en-US" sz="1000" dirty="0" err="1">
                <a:solidFill>
                  <a:schemeClr val="tx1">
                    <a:lumMod val="50000"/>
                    <a:lumOff val="50000"/>
                  </a:schemeClr>
                </a:solidFill>
              </a:rPr>
              <a:t>intrare</a:t>
            </a:r>
            <a:r>
              <a:rPr lang="en-US" sz="1000" dirty="0">
                <a:solidFill>
                  <a:schemeClr val="tx1">
                    <a:lumMod val="50000"/>
                    <a:lumOff val="50000"/>
                  </a:schemeClr>
                </a:solidFill>
              </a:rPr>
              <a:t> al </a:t>
            </a:r>
            <a:r>
              <a:rPr lang="en-US" sz="1000" dirty="0" err="1">
                <a:solidFill>
                  <a:schemeClr val="tx1">
                    <a:lumMod val="50000"/>
                    <a:lumOff val="50000"/>
                  </a:schemeClr>
                </a:solidFill>
              </a:rPr>
              <a:t>executabilului</a:t>
            </a:r>
            <a:r>
              <a:rPr lang="en-US" sz="1000" dirty="0">
                <a:solidFill>
                  <a:schemeClr val="tx1">
                    <a:lumMod val="50000"/>
                    <a:lumOff val="50000"/>
                  </a:schemeClr>
                </a:solidFill>
              </a:rPr>
              <a:t>. Adresa </a:t>
            </a:r>
            <a:r>
              <a:rPr lang="en-US" sz="1000" dirty="0" err="1">
                <a:solidFill>
                  <a:schemeClr val="tx1">
                    <a:lumMod val="50000"/>
                    <a:lumOff val="50000"/>
                  </a:schemeClr>
                </a:solidFill>
              </a:rPr>
              <a:t>punctului</a:t>
            </a:r>
            <a:r>
              <a:rPr lang="en-US" sz="1000" dirty="0">
                <a:solidFill>
                  <a:schemeClr val="tx1">
                    <a:lumMod val="50000"/>
                    <a:lumOff val="50000"/>
                  </a:schemeClr>
                </a:solidFill>
              </a:rPr>
              <a:t> de </a:t>
            </a:r>
            <a:r>
              <a:rPr lang="en-US" sz="1000" dirty="0" err="1">
                <a:solidFill>
                  <a:schemeClr val="tx1">
                    <a:lumMod val="50000"/>
                    <a:lumOff val="50000"/>
                  </a:schemeClr>
                </a:solidFill>
              </a:rPr>
              <a:t>intrare</a:t>
            </a:r>
            <a:r>
              <a:rPr lang="en-US" sz="1000" dirty="0">
                <a:solidFill>
                  <a:schemeClr val="tx1">
                    <a:lumMod val="50000"/>
                    <a:lumOff val="50000"/>
                  </a:schemeClr>
                </a:solidFill>
              </a:rPr>
              <a:t> este </a:t>
            </a:r>
            <a:r>
              <a:rPr lang="en-US" sz="1000" dirty="0" err="1">
                <a:solidFill>
                  <a:schemeClr val="tx1">
                    <a:lumMod val="50000"/>
                    <a:lumOff val="50000"/>
                  </a:schemeClr>
                </a:solidFill>
              </a:rPr>
              <a:t>relativă</a:t>
            </a:r>
            <a:r>
              <a:rPr lang="en-US" sz="1000" dirty="0">
                <a:solidFill>
                  <a:schemeClr val="tx1">
                    <a:lumMod val="50000"/>
                    <a:lumOff val="50000"/>
                  </a:schemeClr>
                </a:solidFill>
              </a:rPr>
              <a:t> la baza </a:t>
            </a:r>
            <a:r>
              <a:rPr lang="en-US" sz="1000" dirty="0" err="1">
                <a:solidFill>
                  <a:schemeClr val="tx1">
                    <a:lumMod val="50000"/>
                    <a:lumOff val="50000"/>
                  </a:schemeClr>
                </a:solidFill>
              </a:rPr>
              <a:t>imaginii</a:t>
            </a:r>
            <a:r>
              <a:rPr lang="en-US" sz="1000" dirty="0">
                <a:solidFill>
                  <a:schemeClr val="tx1">
                    <a:lumMod val="50000"/>
                    <a:lumOff val="50000"/>
                  </a:schemeClr>
                </a:solidFill>
              </a:rPr>
              <a:t>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memorie</a:t>
            </a:r>
            <a:r>
              <a:rPr lang="en-US" sz="1000" dirty="0">
                <a:solidFill>
                  <a:schemeClr val="tx1">
                    <a:lumMod val="50000"/>
                    <a:lumOff val="50000"/>
                  </a:schemeClr>
                </a:solidFill>
              </a:rPr>
              <a:t> </a:t>
            </a:r>
            <a:r>
              <a:rPr lang="en-US" sz="1000" dirty="0" err="1">
                <a:solidFill>
                  <a:schemeClr val="tx1">
                    <a:lumMod val="50000"/>
                    <a:lumOff val="50000"/>
                  </a:schemeClr>
                </a:solidFill>
              </a:rPr>
              <a:t>și</a:t>
            </a:r>
            <a:r>
              <a:rPr lang="en-US" sz="1000" dirty="0">
                <a:solidFill>
                  <a:schemeClr val="tx1">
                    <a:lumMod val="50000"/>
                    <a:lumOff val="50000"/>
                  </a:schemeClr>
                </a:solidFill>
              </a:rPr>
              <a:t> este </a:t>
            </a:r>
            <a:r>
              <a:rPr lang="en-US" sz="1000" dirty="0" err="1">
                <a:solidFill>
                  <a:schemeClr val="tx1">
                    <a:lumMod val="50000"/>
                    <a:lumOff val="50000"/>
                  </a:schemeClr>
                </a:solidFill>
              </a:rPr>
              <a:t>utilizată</a:t>
            </a:r>
            <a:r>
              <a:rPr lang="en-US" sz="1000" dirty="0">
                <a:solidFill>
                  <a:schemeClr val="tx1">
                    <a:lumMod val="50000"/>
                    <a:lumOff val="50000"/>
                  </a:schemeClr>
                </a:solidFill>
              </a:rPr>
              <a:t> de </a:t>
            </a:r>
            <a:r>
              <a:rPr lang="en-US" sz="1000" dirty="0" err="1">
                <a:solidFill>
                  <a:schemeClr val="tx1">
                    <a:lumMod val="50000"/>
                    <a:lumOff val="50000"/>
                  </a:schemeClr>
                </a:solidFill>
              </a:rPr>
              <a:t>sistemul</a:t>
            </a:r>
            <a:r>
              <a:rPr lang="en-US" sz="1000" dirty="0">
                <a:solidFill>
                  <a:schemeClr val="tx1">
                    <a:lumMod val="50000"/>
                    <a:lumOff val="50000"/>
                  </a:schemeClr>
                </a:solidFill>
              </a:rPr>
              <a:t> de </a:t>
            </a:r>
            <a:r>
              <a:rPr lang="en-US" sz="1000" dirty="0" err="1">
                <a:solidFill>
                  <a:schemeClr val="tx1">
                    <a:lumMod val="50000"/>
                    <a:lumOff val="50000"/>
                  </a:schemeClr>
                </a:solidFill>
              </a:rPr>
              <a:t>operare</a:t>
            </a:r>
            <a:r>
              <a:rPr lang="en-US" sz="1000" dirty="0">
                <a:solidFill>
                  <a:schemeClr val="tx1">
                    <a:lumMod val="50000"/>
                    <a:lumOff val="50000"/>
                  </a:schemeClr>
                </a:solidFill>
              </a:rPr>
              <a:t> </a:t>
            </a:r>
            <a:r>
              <a:rPr lang="en-US" sz="1000" dirty="0" err="1">
                <a:solidFill>
                  <a:schemeClr val="tx1">
                    <a:lumMod val="50000"/>
                    <a:lumOff val="50000"/>
                  </a:schemeClr>
                </a:solidFill>
              </a:rPr>
              <a:t>pentru</a:t>
            </a:r>
            <a:r>
              <a:rPr lang="en-US" sz="1000" dirty="0">
                <a:solidFill>
                  <a:schemeClr val="tx1">
                    <a:lumMod val="50000"/>
                    <a:lumOff val="50000"/>
                  </a:schemeClr>
                </a:solidFill>
              </a:rPr>
              <a:t> a </a:t>
            </a:r>
            <a:r>
              <a:rPr lang="en-US" sz="1000" dirty="0" err="1">
                <a:solidFill>
                  <a:schemeClr val="tx1">
                    <a:lumMod val="50000"/>
                    <a:lumOff val="50000"/>
                  </a:schemeClr>
                </a:solidFill>
              </a:rPr>
              <a:t>ști</a:t>
            </a:r>
            <a:r>
              <a:rPr lang="en-US" sz="1000" dirty="0">
                <a:solidFill>
                  <a:schemeClr val="tx1">
                    <a:lumMod val="50000"/>
                    <a:lumOff val="50000"/>
                  </a:schemeClr>
                </a:solidFill>
              </a:rPr>
              <a:t> de </a:t>
            </a:r>
            <a:r>
              <a:rPr lang="en-US" sz="1000" dirty="0" err="1">
                <a:solidFill>
                  <a:schemeClr val="tx1">
                    <a:lumMod val="50000"/>
                    <a:lumOff val="50000"/>
                  </a:schemeClr>
                </a:solidFill>
              </a:rPr>
              <a:t>unde</a:t>
            </a:r>
            <a:r>
              <a:rPr lang="en-US" sz="1000" dirty="0">
                <a:solidFill>
                  <a:schemeClr val="tx1">
                    <a:lumMod val="50000"/>
                    <a:lumOff val="50000"/>
                  </a:schemeClr>
                </a:solidFill>
              </a:rPr>
              <a:t> </a:t>
            </a:r>
            <a:r>
              <a:rPr lang="en-US" sz="1000" dirty="0" err="1">
                <a:solidFill>
                  <a:schemeClr val="tx1">
                    <a:lumMod val="50000"/>
                    <a:lumOff val="50000"/>
                  </a:schemeClr>
                </a:solidFill>
              </a:rPr>
              <a:t>să</a:t>
            </a:r>
            <a:r>
              <a:rPr lang="en-US" sz="1000" dirty="0">
                <a:solidFill>
                  <a:schemeClr val="tx1">
                    <a:lumMod val="50000"/>
                    <a:lumOff val="50000"/>
                  </a:schemeClr>
                </a:solidFill>
              </a:rPr>
              <a:t> </a:t>
            </a:r>
            <a:r>
              <a:rPr lang="en-US" sz="1000" dirty="0" err="1">
                <a:solidFill>
                  <a:schemeClr val="tx1">
                    <a:lumMod val="50000"/>
                    <a:lumOff val="50000"/>
                  </a:schemeClr>
                </a:solidFill>
              </a:rPr>
              <a:t>înceapă</a:t>
            </a:r>
            <a:r>
              <a:rPr lang="en-US" sz="1000" dirty="0">
                <a:solidFill>
                  <a:schemeClr val="tx1">
                    <a:lumMod val="50000"/>
                    <a:lumOff val="50000"/>
                  </a:schemeClr>
                </a:solidFill>
              </a:rPr>
              <a:t> </a:t>
            </a:r>
            <a:r>
              <a:rPr lang="en-US" sz="1000" dirty="0" err="1">
                <a:solidFill>
                  <a:schemeClr val="tx1">
                    <a:lumMod val="50000"/>
                    <a:lumOff val="50000"/>
                  </a:schemeClr>
                </a:solidFill>
              </a:rPr>
              <a:t>execuția</a:t>
            </a:r>
            <a:r>
              <a:rPr lang="en-US" sz="1000" dirty="0">
                <a:solidFill>
                  <a:schemeClr val="tx1">
                    <a:lumMod val="50000"/>
                    <a:lumOff val="50000"/>
                  </a:schemeClr>
                </a:solidFill>
              </a:rPr>
              <a:t> </a:t>
            </a:r>
            <a:r>
              <a:rPr lang="en-US" sz="1000" dirty="0" err="1">
                <a:solidFill>
                  <a:schemeClr val="tx1">
                    <a:lumMod val="50000"/>
                    <a:lumOff val="50000"/>
                  </a:schemeClr>
                </a:solidFill>
              </a:rPr>
              <a:t>codului</a:t>
            </a:r>
            <a:r>
              <a:rPr lang="en-US" sz="1000" dirty="0">
                <a:solidFill>
                  <a:schemeClr val="tx1">
                    <a:lumMod val="50000"/>
                    <a:lumOff val="50000"/>
                  </a:schemeClr>
                </a:solidFill>
              </a:rPr>
              <a:t> </a:t>
            </a:r>
            <a:r>
              <a:rPr lang="en-US" sz="1000" dirty="0" err="1">
                <a:solidFill>
                  <a:schemeClr val="tx1">
                    <a:lumMod val="50000"/>
                    <a:lumOff val="50000"/>
                  </a:schemeClr>
                </a:solidFill>
              </a:rPr>
              <a:t>atunci</a:t>
            </a:r>
            <a:r>
              <a:rPr lang="en-US" sz="1000" dirty="0">
                <a:solidFill>
                  <a:schemeClr val="tx1">
                    <a:lumMod val="50000"/>
                    <a:lumOff val="50000"/>
                  </a:schemeClr>
                </a:solidFill>
              </a:rPr>
              <a:t> </a:t>
            </a:r>
            <a:r>
              <a:rPr lang="en-US" sz="1000" dirty="0" err="1">
                <a:solidFill>
                  <a:schemeClr val="tx1">
                    <a:lumMod val="50000"/>
                    <a:lumOff val="50000"/>
                  </a:schemeClr>
                </a:solidFill>
              </a:rPr>
              <a:t>când</a:t>
            </a:r>
            <a:r>
              <a:rPr lang="en-US" sz="1000" dirty="0">
                <a:solidFill>
                  <a:schemeClr val="tx1">
                    <a:lumMod val="50000"/>
                    <a:lumOff val="50000"/>
                  </a:schemeClr>
                </a:solidFill>
              </a:rPr>
              <a:t> </a:t>
            </a:r>
            <a:r>
              <a:rPr lang="en-US" sz="1000" dirty="0" err="1">
                <a:solidFill>
                  <a:schemeClr val="tx1">
                    <a:lumMod val="50000"/>
                    <a:lumOff val="50000"/>
                  </a:schemeClr>
                </a:solidFill>
              </a:rPr>
              <a:t>fișierul</a:t>
            </a:r>
            <a:r>
              <a:rPr lang="en-US" sz="1000" dirty="0">
                <a:solidFill>
                  <a:schemeClr val="tx1">
                    <a:lumMod val="50000"/>
                    <a:lumOff val="50000"/>
                  </a:schemeClr>
                </a:solidFill>
              </a:rPr>
              <a:t> este </a:t>
            </a:r>
            <a:r>
              <a:rPr lang="en-US" sz="1000" dirty="0" err="1">
                <a:solidFill>
                  <a:schemeClr val="tx1">
                    <a:lumMod val="50000"/>
                    <a:lumOff val="50000"/>
                  </a:schemeClr>
                </a:solidFill>
              </a:rPr>
              <a:t>încărcat</a:t>
            </a:r>
            <a:r>
              <a:rPr lang="en-US" sz="1000" dirty="0">
                <a:solidFill>
                  <a:schemeClr val="tx1">
                    <a:lumMod val="50000"/>
                    <a:lumOff val="50000"/>
                  </a:schemeClr>
                </a:solidFill>
              </a:rPr>
              <a:t>.</a:t>
            </a:r>
          </a:p>
          <a:p>
            <a:r>
              <a:rPr lang="en-US" sz="1000" dirty="0" err="1">
                <a:solidFill>
                  <a:schemeClr val="tx1">
                    <a:lumMod val="50000"/>
                    <a:lumOff val="50000"/>
                  </a:schemeClr>
                </a:solidFill>
              </a:rPr>
              <a:t>Practic</a:t>
            </a:r>
            <a:r>
              <a:rPr lang="en-US" sz="1000" dirty="0">
                <a:solidFill>
                  <a:schemeClr val="tx1">
                    <a:lumMod val="50000"/>
                    <a:lumOff val="50000"/>
                  </a:schemeClr>
                </a:solidFill>
              </a:rPr>
              <a:t>, </a:t>
            </a:r>
            <a:r>
              <a:rPr lang="en-US" sz="1000" dirty="0" err="1">
                <a:solidFill>
                  <a:schemeClr val="tx1">
                    <a:lumMod val="50000"/>
                    <a:lumOff val="50000"/>
                  </a:schemeClr>
                </a:solidFill>
              </a:rPr>
              <a:t>pentru</a:t>
            </a:r>
            <a:r>
              <a:rPr lang="en-US" sz="1000" dirty="0">
                <a:solidFill>
                  <a:schemeClr val="tx1">
                    <a:lumMod val="50000"/>
                    <a:lumOff val="50000"/>
                  </a:schemeClr>
                </a:solidFill>
              </a:rPr>
              <a:t> a </a:t>
            </a:r>
            <a:r>
              <a:rPr lang="en-US" sz="1000" dirty="0" err="1">
                <a:solidFill>
                  <a:schemeClr val="tx1">
                    <a:lumMod val="50000"/>
                    <a:lumOff val="50000"/>
                  </a:schemeClr>
                </a:solidFill>
              </a:rPr>
              <a:t>citi</a:t>
            </a:r>
            <a:r>
              <a:rPr lang="en-US" sz="1000" dirty="0">
                <a:solidFill>
                  <a:schemeClr val="tx1">
                    <a:lumMod val="50000"/>
                    <a:lumOff val="50000"/>
                  </a:schemeClr>
                </a:solidFill>
              </a:rPr>
              <a:t> adresa </a:t>
            </a:r>
            <a:r>
              <a:rPr lang="en-US" sz="1000" dirty="0" err="1">
                <a:solidFill>
                  <a:schemeClr val="tx1">
                    <a:lumMod val="50000"/>
                    <a:lumOff val="50000"/>
                  </a:schemeClr>
                </a:solidFill>
              </a:rPr>
              <a:t>punctului</a:t>
            </a:r>
            <a:r>
              <a:rPr lang="en-US" sz="1000" dirty="0">
                <a:solidFill>
                  <a:schemeClr val="tx1">
                    <a:lumMod val="50000"/>
                    <a:lumOff val="50000"/>
                  </a:schemeClr>
                </a:solidFill>
              </a:rPr>
              <a:t> de </a:t>
            </a:r>
            <a:r>
              <a:rPr lang="en-US" sz="1000" dirty="0" err="1">
                <a:solidFill>
                  <a:schemeClr val="tx1">
                    <a:lumMod val="50000"/>
                    <a:lumOff val="50000"/>
                  </a:schemeClr>
                </a:solidFill>
              </a:rPr>
              <a:t>intrare</a:t>
            </a:r>
            <a:r>
              <a:rPr lang="en-US" sz="1000" dirty="0">
                <a:solidFill>
                  <a:schemeClr val="tx1">
                    <a:lumMod val="50000"/>
                    <a:lumOff val="50000"/>
                  </a:schemeClr>
                </a:solidFill>
              </a:rPr>
              <a:t> din Optional Header, </a:t>
            </a:r>
            <a:r>
              <a:rPr lang="en-US" sz="1000" dirty="0" err="1">
                <a:solidFill>
                  <a:schemeClr val="tx1">
                    <a:lumMod val="50000"/>
                    <a:lumOff val="50000"/>
                  </a:schemeClr>
                </a:solidFill>
              </a:rPr>
              <a:t>te</a:t>
            </a:r>
            <a:r>
              <a:rPr lang="en-US" sz="1000" dirty="0">
                <a:solidFill>
                  <a:schemeClr val="tx1">
                    <a:lumMod val="50000"/>
                    <a:lumOff val="50000"/>
                  </a:schemeClr>
                </a:solidFill>
              </a:rPr>
              <a:t> </a:t>
            </a:r>
            <a:r>
              <a:rPr lang="en-US" sz="1000" dirty="0" err="1">
                <a:solidFill>
                  <a:schemeClr val="tx1">
                    <a:lumMod val="50000"/>
                    <a:lumOff val="50000"/>
                  </a:schemeClr>
                </a:solidFill>
              </a:rPr>
              <a:t>deplasezi</a:t>
            </a:r>
            <a:r>
              <a:rPr lang="en-US" sz="1000" dirty="0">
                <a:solidFill>
                  <a:schemeClr val="tx1">
                    <a:lumMod val="50000"/>
                    <a:lumOff val="50000"/>
                  </a:schemeClr>
                </a:solidFill>
              </a:rPr>
              <a:t> cu </a:t>
            </a:r>
            <a:r>
              <a:rPr lang="en-US" sz="1000" dirty="0" err="1">
                <a:solidFill>
                  <a:schemeClr val="tx1">
                    <a:lumMod val="50000"/>
                    <a:lumOff val="50000"/>
                  </a:schemeClr>
                </a:solidFill>
              </a:rPr>
              <a:t>cursorul</a:t>
            </a:r>
            <a:r>
              <a:rPr lang="en-US" sz="1000" dirty="0">
                <a:solidFill>
                  <a:schemeClr val="tx1">
                    <a:lumMod val="50000"/>
                    <a:lumOff val="50000"/>
                  </a:schemeClr>
                </a:solidFill>
              </a:rPr>
              <a:t> la </a:t>
            </a:r>
            <a:r>
              <a:rPr lang="en-US" sz="1000" dirty="0" err="1">
                <a:solidFill>
                  <a:schemeClr val="tx1">
                    <a:lumMod val="50000"/>
                    <a:lumOff val="50000"/>
                  </a:schemeClr>
                </a:solidFill>
              </a:rPr>
              <a:t>poziția</a:t>
            </a:r>
            <a:r>
              <a:rPr lang="en-US" sz="1000" dirty="0">
                <a:solidFill>
                  <a:schemeClr val="tx1">
                    <a:lumMod val="50000"/>
                    <a:lumOff val="50000"/>
                  </a:schemeClr>
                </a:solidFill>
              </a:rPr>
              <a:t> </a:t>
            </a:r>
            <a:r>
              <a:rPr lang="en-US" sz="1000" dirty="0" err="1">
                <a:solidFill>
                  <a:schemeClr val="tx1">
                    <a:lumMod val="50000"/>
                    <a:lumOff val="50000"/>
                  </a:schemeClr>
                </a:solidFill>
              </a:rPr>
              <a:t>corespunzătoare</a:t>
            </a:r>
            <a:r>
              <a:rPr lang="en-US" sz="1000" dirty="0">
                <a:solidFill>
                  <a:schemeClr val="tx1">
                    <a:lumMod val="50000"/>
                    <a:lumOff val="50000"/>
                  </a:schemeClr>
                </a:solidFill>
              </a:rPr>
              <a:t> (de </a:t>
            </a:r>
            <a:r>
              <a:rPr lang="en-US" sz="1000" dirty="0" err="1">
                <a:solidFill>
                  <a:schemeClr val="tx1">
                    <a:lumMod val="50000"/>
                    <a:lumOff val="50000"/>
                  </a:schemeClr>
                </a:solidFill>
              </a:rPr>
              <a:t>exemplu</a:t>
            </a:r>
            <a:r>
              <a:rPr lang="en-US" sz="1000" dirty="0">
                <a:solidFill>
                  <a:schemeClr val="tx1">
                    <a:lumMod val="50000"/>
                    <a:lumOff val="50000"/>
                  </a:schemeClr>
                </a:solidFill>
              </a:rPr>
              <a:t>, la </a:t>
            </a:r>
            <a:r>
              <a:rPr lang="en-US" sz="1000" dirty="0" err="1">
                <a:solidFill>
                  <a:schemeClr val="tx1">
                    <a:lumMod val="50000"/>
                    <a:lumOff val="50000"/>
                  </a:schemeClr>
                </a:solidFill>
              </a:rPr>
              <a:t>offsetul</a:t>
            </a:r>
            <a:r>
              <a:rPr lang="en-US" sz="1000" dirty="0">
                <a:solidFill>
                  <a:schemeClr val="tx1">
                    <a:lumMod val="50000"/>
                    <a:lumOff val="50000"/>
                  </a:schemeClr>
                </a:solidFill>
              </a:rPr>
              <a:t> 16 </a:t>
            </a:r>
            <a:r>
              <a:rPr lang="en-US" sz="1000" dirty="0" err="1">
                <a:solidFill>
                  <a:schemeClr val="tx1">
                    <a:lumMod val="50000"/>
                    <a:lumOff val="50000"/>
                  </a:schemeClr>
                </a:solidFill>
              </a:rPr>
              <a:t>în</a:t>
            </a:r>
            <a:r>
              <a:rPr lang="en-US" sz="1000" dirty="0">
                <a:solidFill>
                  <a:schemeClr val="tx1">
                    <a:lumMod val="50000"/>
                    <a:lumOff val="50000"/>
                  </a:schemeClr>
                </a:solidFill>
              </a:rPr>
              <a:t> Optional Header </a:t>
            </a:r>
            <a:r>
              <a:rPr lang="en-US" sz="1000" dirty="0" err="1">
                <a:solidFill>
                  <a:schemeClr val="tx1">
                    <a:lumMod val="50000"/>
                    <a:lumOff val="50000"/>
                  </a:schemeClr>
                </a:solidFill>
              </a:rPr>
              <a:t>pentru</a:t>
            </a:r>
            <a:r>
              <a:rPr lang="en-US" sz="1000" dirty="0">
                <a:solidFill>
                  <a:schemeClr val="tx1">
                    <a:lumMod val="50000"/>
                    <a:lumOff val="50000"/>
                  </a:schemeClr>
                </a:solidFill>
              </a:rPr>
              <a:t> </a:t>
            </a:r>
            <a:r>
              <a:rPr lang="en-US" sz="1000" dirty="0" err="1">
                <a:solidFill>
                  <a:schemeClr val="tx1">
                    <a:lumMod val="50000"/>
                    <a:lumOff val="50000"/>
                  </a:schemeClr>
                </a:solidFill>
              </a:rPr>
              <a:t>executabile</a:t>
            </a:r>
            <a:r>
              <a:rPr lang="en-US" sz="1000" dirty="0">
                <a:solidFill>
                  <a:schemeClr val="tx1">
                    <a:lumMod val="50000"/>
                    <a:lumOff val="50000"/>
                  </a:schemeClr>
                </a:solidFill>
              </a:rPr>
              <a:t> PE32) </a:t>
            </a:r>
            <a:r>
              <a:rPr lang="en-US" sz="1000" dirty="0" err="1">
                <a:solidFill>
                  <a:schemeClr val="tx1">
                    <a:lumMod val="50000"/>
                    <a:lumOff val="50000"/>
                  </a:schemeClr>
                </a:solidFill>
              </a:rPr>
              <a:t>și</a:t>
            </a:r>
            <a:r>
              <a:rPr lang="en-US" sz="1000" dirty="0">
                <a:solidFill>
                  <a:schemeClr val="tx1">
                    <a:lumMod val="50000"/>
                    <a:lumOff val="50000"/>
                  </a:schemeClr>
                </a:solidFill>
              </a:rPr>
              <a:t> </a:t>
            </a:r>
            <a:r>
              <a:rPr lang="en-US" sz="1000" dirty="0" err="1">
                <a:solidFill>
                  <a:schemeClr val="tx1">
                    <a:lumMod val="50000"/>
                    <a:lumOff val="50000"/>
                  </a:schemeClr>
                </a:solidFill>
              </a:rPr>
              <a:t>citești</a:t>
            </a:r>
            <a:r>
              <a:rPr lang="en-US" sz="1000" dirty="0">
                <a:solidFill>
                  <a:schemeClr val="tx1">
                    <a:lumMod val="50000"/>
                    <a:lumOff val="50000"/>
                  </a:schemeClr>
                </a:solidFill>
              </a:rPr>
              <a:t> </a:t>
            </a:r>
            <a:r>
              <a:rPr lang="en-US" sz="1000" dirty="0" err="1">
                <a:solidFill>
                  <a:schemeClr val="tx1">
                    <a:lumMod val="50000"/>
                    <a:lumOff val="50000"/>
                  </a:schemeClr>
                </a:solidFill>
              </a:rPr>
              <a:t>valoarea</a:t>
            </a:r>
            <a:r>
              <a:rPr lang="en-US" sz="1000" dirty="0">
                <a:solidFill>
                  <a:schemeClr val="tx1">
                    <a:lumMod val="50000"/>
                    <a:lumOff val="50000"/>
                  </a:schemeClr>
                </a:solidFill>
              </a:rPr>
              <a:t> </a:t>
            </a:r>
            <a:r>
              <a:rPr lang="en-US" sz="1000" dirty="0" err="1">
                <a:solidFill>
                  <a:schemeClr val="tx1">
                    <a:lumMod val="50000"/>
                    <a:lumOff val="50000"/>
                  </a:schemeClr>
                </a:solidFill>
              </a:rPr>
              <a:t>respectivă</a:t>
            </a:r>
            <a:r>
              <a:rPr lang="en-US" sz="1000" dirty="0">
                <a:solidFill>
                  <a:schemeClr val="tx1">
                    <a:lumMod val="50000"/>
                    <a:lumOff val="50000"/>
                  </a:schemeClr>
                </a:solidFill>
              </a:rPr>
              <a:t>, </a:t>
            </a:r>
            <a:r>
              <a:rPr lang="en-US" sz="1000" dirty="0" err="1">
                <a:solidFill>
                  <a:schemeClr val="tx1">
                    <a:lumMod val="50000"/>
                    <a:lumOff val="50000"/>
                  </a:schemeClr>
                </a:solidFill>
              </a:rPr>
              <a:t>așa</a:t>
            </a:r>
            <a:r>
              <a:rPr lang="en-US" sz="1000" dirty="0">
                <a:solidFill>
                  <a:schemeClr val="tx1">
                    <a:lumMod val="50000"/>
                    <a:lumOff val="50000"/>
                  </a:schemeClr>
                </a:solidFill>
              </a:rPr>
              <a:t> cum se face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secvența</a:t>
            </a:r>
            <a:r>
              <a:rPr lang="en-US" sz="1000" dirty="0">
                <a:solidFill>
                  <a:schemeClr val="tx1">
                    <a:lumMod val="50000"/>
                    <a:lumOff val="50000"/>
                  </a:schemeClr>
                </a:solidFill>
              </a:rPr>
              <a:t> de cod din </a:t>
            </a:r>
            <a:r>
              <a:rPr lang="en-US" sz="1000" dirty="0" err="1">
                <a:solidFill>
                  <a:schemeClr val="tx1">
                    <a:lumMod val="50000"/>
                    <a:lumOff val="50000"/>
                  </a:schemeClr>
                </a:solidFill>
              </a:rPr>
              <a:t>întrebarea</a:t>
            </a:r>
            <a:r>
              <a:rPr lang="en-US" sz="1000" dirty="0">
                <a:solidFill>
                  <a:schemeClr val="tx1">
                    <a:lumMod val="50000"/>
                    <a:lumOff val="50000"/>
                  </a:schemeClr>
                </a:solidFill>
              </a:rPr>
              <a:t> ta.</a:t>
            </a:r>
          </a:p>
          <a:p>
            <a:r>
              <a:rPr lang="en-US" sz="1000" dirty="0">
                <a:solidFill>
                  <a:schemeClr val="tx1">
                    <a:lumMod val="50000"/>
                    <a:lumOff val="50000"/>
                  </a:schemeClr>
                </a:solidFill>
              </a:rPr>
              <a:t>RVA se </a:t>
            </a:r>
            <a:r>
              <a:rPr lang="en-US" sz="1000" dirty="0" err="1">
                <a:solidFill>
                  <a:schemeClr val="tx1">
                    <a:lumMod val="50000"/>
                    <a:lumOff val="50000"/>
                  </a:schemeClr>
                </a:solidFill>
              </a:rPr>
              <a:t>referă</a:t>
            </a:r>
            <a:r>
              <a:rPr lang="en-US" sz="1000" dirty="0">
                <a:solidFill>
                  <a:schemeClr val="tx1">
                    <a:lumMod val="50000"/>
                    <a:lumOff val="50000"/>
                  </a:schemeClr>
                </a:solidFill>
              </a:rPr>
              <a:t> la o </a:t>
            </a:r>
            <a:r>
              <a:rPr lang="en-US" sz="1000" dirty="0" err="1">
                <a:solidFill>
                  <a:schemeClr val="tx1">
                    <a:lumMod val="50000"/>
                    <a:lumOff val="50000"/>
                  </a:schemeClr>
                </a:solidFill>
              </a:rPr>
              <a:t>adresă</a:t>
            </a:r>
            <a:r>
              <a:rPr lang="en-US" sz="1000" dirty="0">
                <a:solidFill>
                  <a:schemeClr val="tx1">
                    <a:lumMod val="50000"/>
                    <a:lumOff val="50000"/>
                  </a:schemeClr>
                </a:solidFill>
              </a:rPr>
              <a:t> care este </a:t>
            </a:r>
            <a:r>
              <a:rPr lang="en-US" sz="1000" dirty="0" err="1">
                <a:solidFill>
                  <a:schemeClr val="tx1">
                    <a:lumMod val="50000"/>
                    <a:lumOff val="50000"/>
                  </a:schemeClr>
                </a:solidFill>
              </a:rPr>
              <a:t>calculată</a:t>
            </a:r>
            <a:r>
              <a:rPr lang="en-US" sz="1000" dirty="0">
                <a:solidFill>
                  <a:schemeClr val="tx1">
                    <a:lumMod val="50000"/>
                    <a:lumOff val="50000"/>
                  </a:schemeClr>
                </a:solidFill>
              </a:rPr>
              <a:t>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raport</a:t>
            </a:r>
            <a:r>
              <a:rPr lang="en-US" sz="1000" dirty="0">
                <a:solidFill>
                  <a:schemeClr val="tx1">
                    <a:lumMod val="50000"/>
                    <a:lumOff val="50000"/>
                  </a:schemeClr>
                </a:solidFill>
              </a:rPr>
              <a:t> cu o </a:t>
            </a:r>
            <a:r>
              <a:rPr lang="en-US" sz="1000" dirty="0" err="1">
                <a:solidFill>
                  <a:schemeClr val="tx1">
                    <a:lumMod val="50000"/>
                    <a:lumOff val="50000"/>
                  </a:schemeClr>
                </a:solidFill>
              </a:rPr>
              <a:t>bază</a:t>
            </a:r>
            <a:r>
              <a:rPr lang="en-US" sz="1000" dirty="0">
                <a:solidFill>
                  <a:schemeClr val="tx1">
                    <a:lumMod val="50000"/>
                    <a:lumOff val="50000"/>
                  </a:schemeClr>
                </a:solidFill>
              </a:rPr>
              <a:t> de </a:t>
            </a:r>
            <a:r>
              <a:rPr lang="en-US" sz="1000" dirty="0" err="1">
                <a:solidFill>
                  <a:schemeClr val="tx1">
                    <a:lumMod val="50000"/>
                    <a:lumOff val="50000"/>
                  </a:schemeClr>
                </a:solidFill>
              </a:rPr>
              <a:t>încărcare</a:t>
            </a:r>
            <a:r>
              <a:rPr lang="en-US" sz="1000" dirty="0">
                <a:solidFill>
                  <a:schemeClr val="tx1">
                    <a:lumMod val="50000"/>
                    <a:lumOff val="50000"/>
                  </a:schemeClr>
                </a:solidFill>
              </a:rPr>
              <a:t> </a:t>
            </a:r>
            <a:r>
              <a:rPr lang="en-US" sz="1000" dirty="0" err="1">
                <a:solidFill>
                  <a:schemeClr val="tx1">
                    <a:lumMod val="50000"/>
                    <a:lumOff val="50000"/>
                  </a:schemeClr>
                </a:solidFill>
              </a:rPr>
              <a:t>atunci</a:t>
            </a:r>
            <a:r>
              <a:rPr lang="en-US" sz="1000" dirty="0">
                <a:solidFill>
                  <a:schemeClr val="tx1">
                    <a:lumMod val="50000"/>
                    <a:lumOff val="50000"/>
                  </a:schemeClr>
                </a:solidFill>
              </a:rPr>
              <a:t> </a:t>
            </a:r>
            <a:r>
              <a:rPr lang="en-US" sz="1000" dirty="0" err="1">
                <a:solidFill>
                  <a:schemeClr val="tx1">
                    <a:lumMod val="50000"/>
                    <a:lumOff val="50000"/>
                  </a:schemeClr>
                </a:solidFill>
              </a:rPr>
              <a:t>când</a:t>
            </a:r>
            <a:r>
              <a:rPr lang="en-US" sz="1000" dirty="0">
                <a:solidFill>
                  <a:schemeClr val="tx1">
                    <a:lumMod val="50000"/>
                    <a:lumOff val="50000"/>
                  </a:schemeClr>
                </a:solidFill>
              </a:rPr>
              <a:t> un program este </a:t>
            </a:r>
            <a:r>
              <a:rPr lang="en-US" sz="1000" dirty="0" err="1">
                <a:solidFill>
                  <a:schemeClr val="tx1">
                    <a:lumMod val="50000"/>
                    <a:lumOff val="50000"/>
                  </a:schemeClr>
                </a:solidFill>
              </a:rPr>
              <a:t>încărcat</a:t>
            </a:r>
            <a:r>
              <a:rPr lang="en-US" sz="1000" dirty="0">
                <a:solidFill>
                  <a:schemeClr val="tx1">
                    <a:lumMod val="50000"/>
                    <a:lumOff val="50000"/>
                  </a:schemeClr>
                </a:solidFill>
              </a:rPr>
              <a:t>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memorie</a:t>
            </a:r>
            <a:r>
              <a:rPr lang="en-US" sz="1000" dirty="0">
                <a:solidFill>
                  <a:schemeClr val="tx1">
                    <a:lumMod val="50000"/>
                    <a:lumOff val="50000"/>
                  </a:schemeClr>
                </a:solidFill>
              </a:rPr>
              <a:t>. Când un </a:t>
            </a:r>
            <a:r>
              <a:rPr lang="en-US" sz="1000" dirty="0" err="1">
                <a:solidFill>
                  <a:schemeClr val="tx1">
                    <a:lumMod val="50000"/>
                    <a:lumOff val="50000"/>
                  </a:schemeClr>
                </a:solidFill>
              </a:rPr>
              <a:t>fișier</a:t>
            </a:r>
            <a:r>
              <a:rPr lang="en-US" sz="1000" dirty="0">
                <a:solidFill>
                  <a:schemeClr val="tx1">
                    <a:lumMod val="50000"/>
                    <a:lumOff val="50000"/>
                  </a:schemeClr>
                </a:solidFill>
              </a:rPr>
              <a:t> </a:t>
            </a:r>
            <a:r>
              <a:rPr lang="en-US" sz="1000" dirty="0" err="1">
                <a:solidFill>
                  <a:schemeClr val="tx1">
                    <a:lumMod val="50000"/>
                    <a:lumOff val="50000"/>
                  </a:schemeClr>
                </a:solidFill>
              </a:rPr>
              <a:t>executabil</a:t>
            </a:r>
            <a:r>
              <a:rPr lang="en-US" sz="1000" dirty="0">
                <a:solidFill>
                  <a:schemeClr val="tx1">
                    <a:lumMod val="50000"/>
                    <a:lumOff val="50000"/>
                  </a:schemeClr>
                </a:solidFill>
              </a:rPr>
              <a:t> este </a:t>
            </a:r>
            <a:r>
              <a:rPr lang="en-US" sz="1000" dirty="0" err="1">
                <a:solidFill>
                  <a:schemeClr val="tx1">
                    <a:lumMod val="50000"/>
                    <a:lumOff val="50000"/>
                  </a:schemeClr>
                </a:solidFill>
              </a:rPr>
              <a:t>încărcat</a:t>
            </a:r>
            <a:r>
              <a:rPr lang="en-US" sz="1000" dirty="0">
                <a:solidFill>
                  <a:schemeClr val="tx1">
                    <a:lumMod val="50000"/>
                    <a:lumOff val="50000"/>
                  </a:schemeClr>
                </a:solidFill>
              </a:rPr>
              <a:t>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memorie</a:t>
            </a:r>
            <a:r>
              <a:rPr lang="en-US" sz="1000" dirty="0">
                <a:solidFill>
                  <a:schemeClr val="tx1">
                    <a:lumMod val="50000"/>
                    <a:lumOff val="50000"/>
                  </a:schemeClr>
                </a:solidFill>
              </a:rPr>
              <a:t> de </a:t>
            </a:r>
            <a:r>
              <a:rPr lang="en-US" sz="1000" dirty="0" err="1">
                <a:solidFill>
                  <a:schemeClr val="tx1">
                    <a:lumMod val="50000"/>
                    <a:lumOff val="50000"/>
                  </a:schemeClr>
                </a:solidFill>
              </a:rPr>
              <a:t>către</a:t>
            </a:r>
            <a:r>
              <a:rPr lang="en-US" sz="1000" dirty="0">
                <a:solidFill>
                  <a:schemeClr val="tx1">
                    <a:lumMod val="50000"/>
                    <a:lumOff val="50000"/>
                  </a:schemeClr>
                </a:solidFill>
              </a:rPr>
              <a:t> </a:t>
            </a:r>
            <a:r>
              <a:rPr lang="en-US" sz="1000" dirty="0" err="1">
                <a:solidFill>
                  <a:schemeClr val="tx1">
                    <a:lumMod val="50000"/>
                    <a:lumOff val="50000"/>
                  </a:schemeClr>
                </a:solidFill>
              </a:rPr>
              <a:t>sistemul</a:t>
            </a:r>
            <a:r>
              <a:rPr lang="en-US" sz="1000" dirty="0">
                <a:solidFill>
                  <a:schemeClr val="tx1">
                    <a:lumMod val="50000"/>
                    <a:lumOff val="50000"/>
                  </a:schemeClr>
                </a:solidFill>
              </a:rPr>
              <a:t> de </a:t>
            </a:r>
            <a:r>
              <a:rPr lang="en-US" sz="1000" dirty="0" err="1">
                <a:solidFill>
                  <a:schemeClr val="tx1">
                    <a:lumMod val="50000"/>
                    <a:lumOff val="50000"/>
                  </a:schemeClr>
                </a:solidFill>
              </a:rPr>
              <a:t>operare</a:t>
            </a:r>
            <a:r>
              <a:rPr lang="en-US" sz="1000" dirty="0">
                <a:solidFill>
                  <a:schemeClr val="tx1">
                    <a:lumMod val="50000"/>
                    <a:lumOff val="50000"/>
                  </a:schemeClr>
                </a:solidFill>
              </a:rPr>
              <a:t>, </a:t>
            </a:r>
            <a:r>
              <a:rPr lang="en-US" sz="1000" dirty="0" err="1">
                <a:solidFill>
                  <a:schemeClr val="tx1">
                    <a:lumMod val="50000"/>
                    <a:lumOff val="50000"/>
                  </a:schemeClr>
                </a:solidFill>
              </a:rPr>
              <a:t>acesta</a:t>
            </a:r>
            <a:r>
              <a:rPr lang="en-US" sz="1000" dirty="0">
                <a:solidFill>
                  <a:schemeClr val="tx1">
                    <a:lumMod val="50000"/>
                    <a:lumOff val="50000"/>
                  </a:schemeClr>
                </a:solidFill>
              </a:rPr>
              <a:t> </a:t>
            </a:r>
            <a:r>
              <a:rPr lang="en-US" sz="1000" dirty="0" err="1">
                <a:solidFill>
                  <a:schemeClr val="tx1">
                    <a:lumMod val="50000"/>
                    <a:lumOff val="50000"/>
                  </a:schemeClr>
                </a:solidFill>
              </a:rPr>
              <a:t>primește</a:t>
            </a:r>
            <a:r>
              <a:rPr lang="en-US" sz="1000" dirty="0">
                <a:solidFill>
                  <a:schemeClr val="tx1">
                    <a:lumMod val="50000"/>
                    <a:lumOff val="50000"/>
                  </a:schemeClr>
                </a:solidFill>
              </a:rPr>
              <a:t> o </a:t>
            </a:r>
            <a:r>
              <a:rPr lang="en-US" sz="1000" dirty="0" err="1">
                <a:solidFill>
                  <a:schemeClr val="tx1">
                    <a:lumMod val="50000"/>
                    <a:lumOff val="50000"/>
                  </a:schemeClr>
                </a:solidFill>
              </a:rPr>
              <a:t>adresă</a:t>
            </a:r>
            <a:r>
              <a:rPr lang="en-US" sz="1000" dirty="0">
                <a:solidFill>
                  <a:schemeClr val="tx1">
                    <a:lumMod val="50000"/>
                    <a:lumOff val="50000"/>
                  </a:schemeClr>
                </a:solidFill>
              </a:rPr>
              <a:t> de </a:t>
            </a:r>
            <a:r>
              <a:rPr lang="en-US" sz="1000" dirty="0" err="1">
                <a:solidFill>
                  <a:schemeClr val="tx1">
                    <a:lumMod val="50000"/>
                    <a:lumOff val="50000"/>
                  </a:schemeClr>
                </a:solidFill>
              </a:rPr>
              <a:t>bază</a:t>
            </a:r>
            <a:r>
              <a:rPr lang="en-US" sz="1000" dirty="0">
                <a:solidFill>
                  <a:schemeClr val="tx1">
                    <a:lumMod val="50000"/>
                    <a:lumOff val="50000"/>
                  </a:schemeClr>
                </a:solidFill>
              </a:rPr>
              <a:t> la care </a:t>
            </a:r>
            <a:r>
              <a:rPr lang="en-US" sz="1000" dirty="0" err="1">
                <a:solidFill>
                  <a:schemeClr val="tx1">
                    <a:lumMod val="50000"/>
                    <a:lumOff val="50000"/>
                  </a:schemeClr>
                </a:solidFill>
              </a:rPr>
              <a:t>va</a:t>
            </a:r>
            <a:r>
              <a:rPr lang="en-US" sz="1000" dirty="0">
                <a:solidFill>
                  <a:schemeClr val="tx1">
                    <a:lumMod val="50000"/>
                    <a:lumOff val="50000"/>
                  </a:schemeClr>
                </a:solidFill>
              </a:rPr>
              <a:t> fi </a:t>
            </a:r>
            <a:r>
              <a:rPr lang="en-US" sz="1000" dirty="0" err="1">
                <a:solidFill>
                  <a:schemeClr val="tx1">
                    <a:lumMod val="50000"/>
                    <a:lumOff val="50000"/>
                  </a:schemeClr>
                </a:solidFill>
              </a:rPr>
              <a:t>încărcat</a:t>
            </a:r>
            <a:r>
              <a:rPr lang="en-US" sz="1000" dirty="0">
                <a:solidFill>
                  <a:schemeClr val="tx1">
                    <a:lumMod val="50000"/>
                    <a:lumOff val="50000"/>
                  </a:schemeClr>
                </a:solidFill>
              </a:rPr>
              <a:t>. </a:t>
            </a:r>
            <a:r>
              <a:rPr lang="en-US" sz="1000" dirty="0" err="1">
                <a:solidFill>
                  <a:schemeClr val="tx1">
                    <a:lumMod val="50000"/>
                    <a:lumOff val="50000"/>
                  </a:schemeClr>
                </a:solidFill>
              </a:rPr>
              <a:t>Această</a:t>
            </a:r>
            <a:r>
              <a:rPr lang="en-US" sz="1000" dirty="0">
                <a:solidFill>
                  <a:schemeClr val="tx1">
                    <a:lumMod val="50000"/>
                    <a:lumOff val="50000"/>
                  </a:schemeClr>
                </a:solidFill>
              </a:rPr>
              <a:t> </a:t>
            </a:r>
            <a:r>
              <a:rPr lang="en-US" sz="1000" dirty="0" err="1">
                <a:solidFill>
                  <a:schemeClr val="tx1">
                    <a:lumMod val="50000"/>
                    <a:lumOff val="50000"/>
                  </a:schemeClr>
                </a:solidFill>
              </a:rPr>
              <a:t>adresă</a:t>
            </a:r>
            <a:r>
              <a:rPr lang="en-US" sz="1000" dirty="0">
                <a:solidFill>
                  <a:schemeClr val="tx1">
                    <a:lumMod val="50000"/>
                    <a:lumOff val="50000"/>
                  </a:schemeClr>
                </a:solidFill>
              </a:rPr>
              <a:t> de </a:t>
            </a:r>
            <a:r>
              <a:rPr lang="en-US" sz="1000" dirty="0" err="1">
                <a:solidFill>
                  <a:schemeClr val="tx1">
                    <a:lumMod val="50000"/>
                    <a:lumOff val="50000"/>
                  </a:schemeClr>
                </a:solidFill>
              </a:rPr>
              <a:t>bază</a:t>
            </a:r>
            <a:r>
              <a:rPr lang="en-US" sz="1000" dirty="0">
                <a:solidFill>
                  <a:schemeClr val="tx1">
                    <a:lumMod val="50000"/>
                    <a:lumOff val="50000"/>
                  </a:schemeClr>
                </a:solidFill>
              </a:rPr>
              <a:t> </a:t>
            </a:r>
            <a:r>
              <a:rPr lang="en-US" sz="1000" dirty="0" err="1">
                <a:solidFill>
                  <a:schemeClr val="tx1">
                    <a:lumMod val="50000"/>
                    <a:lumOff val="50000"/>
                  </a:schemeClr>
                </a:solidFill>
              </a:rPr>
              <a:t>poate</a:t>
            </a:r>
            <a:r>
              <a:rPr lang="en-US" sz="1000" dirty="0">
                <a:solidFill>
                  <a:schemeClr val="tx1">
                    <a:lumMod val="50000"/>
                    <a:lumOff val="50000"/>
                  </a:schemeClr>
                </a:solidFill>
              </a:rPr>
              <a:t> varia de la o </a:t>
            </a:r>
            <a:r>
              <a:rPr lang="en-US" sz="1000" dirty="0" err="1">
                <a:solidFill>
                  <a:schemeClr val="tx1">
                    <a:lumMod val="50000"/>
                    <a:lumOff val="50000"/>
                  </a:schemeClr>
                </a:solidFill>
              </a:rPr>
              <a:t>rulare</a:t>
            </a:r>
            <a:r>
              <a:rPr lang="en-US" sz="1000" dirty="0">
                <a:solidFill>
                  <a:schemeClr val="tx1">
                    <a:lumMod val="50000"/>
                    <a:lumOff val="50000"/>
                  </a:schemeClr>
                </a:solidFill>
              </a:rPr>
              <a:t> la </a:t>
            </a:r>
            <a:r>
              <a:rPr lang="en-US" sz="1000" dirty="0" err="1">
                <a:solidFill>
                  <a:schemeClr val="tx1">
                    <a:lumMod val="50000"/>
                    <a:lumOff val="50000"/>
                  </a:schemeClr>
                </a:solidFill>
              </a:rPr>
              <a:t>alta</a:t>
            </a:r>
            <a:r>
              <a:rPr lang="en-US" sz="1000" dirty="0">
                <a:solidFill>
                  <a:schemeClr val="tx1">
                    <a:lumMod val="50000"/>
                    <a:lumOff val="50000"/>
                  </a:schemeClr>
                </a:solidFill>
              </a:rPr>
              <a:t>,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funcție</a:t>
            </a:r>
            <a:r>
              <a:rPr lang="en-US" sz="1000" dirty="0">
                <a:solidFill>
                  <a:schemeClr val="tx1">
                    <a:lumMod val="50000"/>
                    <a:lumOff val="50000"/>
                  </a:schemeClr>
                </a:solidFill>
              </a:rPr>
              <a:t> de diverse </a:t>
            </a:r>
            <a:r>
              <a:rPr lang="en-US" sz="1000" dirty="0" err="1">
                <a:solidFill>
                  <a:schemeClr val="tx1">
                    <a:lumMod val="50000"/>
                    <a:lumOff val="50000"/>
                  </a:schemeClr>
                </a:solidFill>
              </a:rPr>
              <a:t>aspecte</a:t>
            </a:r>
            <a:r>
              <a:rPr lang="en-US" sz="1000" dirty="0">
                <a:solidFill>
                  <a:schemeClr val="tx1">
                    <a:lumMod val="50000"/>
                    <a:lumOff val="50000"/>
                  </a:schemeClr>
                </a:solidFill>
              </a:rPr>
              <a:t>, cum </a:t>
            </a:r>
            <a:r>
              <a:rPr lang="en-US" sz="1000" dirty="0" err="1">
                <a:solidFill>
                  <a:schemeClr val="tx1">
                    <a:lumMod val="50000"/>
                    <a:lumOff val="50000"/>
                  </a:schemeClr>
                </a:solidFill>
              </a:rPr>
              <a:t>ar</a:t>
            </a:r>
            <a:r>
              <a:rPr lang="en-US" sz="1000" dirty="0">
                <a:solidFill>
                  <a:schemeClr val="tx1">
                    <a:lumMod val="50000"/>
                    <a:lumOff val="50000"/>
                  </a:schemeClr>
                </a:solidFill>
              </a:rPr>
              <a:t> fi ASLR (Address Space Layout Randomization), care este o </a:t>
            </a:r>
            <a:r>
              <a:rPr lang="en-US" sz="1000" dirty="0" err="1">
                <a:solidFill>
                  <a:schemeClr val="tx1">
                    <a:lumMod val="50000"/>
                    <a:lumOff val="50000"/>
                  </a:schemeClr>
                </a:solidFill>
              </a:rPr>
              <a:t>tehnică</a:t>
            </a:r>
            <a:r>
              <a:rPr lang="en-US" sz="1000" dirty="0">
                <a:solidFill>
                  <a:schemeClr val="tx1">
                    <a:lumMod val="50000"/>
                    <a:lumOff val="50000"/>
                  </a:schemeClr>
                </a:solidFill>
              </a:rPr>
              <a:t> de </a:t>
            </a:r>
            <a:r>
              <a:rPr lang="en-US" sz="1000" dirty="0" err="1">
                <a:solidFill>
                  <a:schemeClr val="tx1">
                    <a:lumMod val="50000"/>
                    <a:lumOff val="50000"/>
                  </a:schemeClr>
                </a:solidFill>
              </a:rPr>
              <a:t>securitate</a:t>
            </a:r>
            <a:r>
              <a:rPr lang="en-US" sz="1000" dirty="0">
                <a:solidFill>
                  <a:schemeClr val="tx1">
                    <a:lumMod val="50000"/>
                    <a:lumOff val="50000"/>
                  </a:schemeClr>
                </a:solidFill>
              </a:rPr>
              <a:t> </a:t>
            </a:r>
            <a:r>
              <a:rPr lang="en-US" sz="1000" dirty="0" err="1">
                <a:solidFill>
                  <a:schemeClr val="tx1">
                    <a:lumMod val="50000"/>
                    <a:lumOff val="50000"/>
                  </a:schemeClr>
                </a:solidFill>
              </a:rPr>
              <a:t>menită</a:t>
            </a:r>
            <a:r>
              <a:rPr lang="en-US" sz="1000" dirty="0">
                <a:solidFill>
                  <a:schemeClr val="tx1">
                    <a:lumMod val="50000"/>
                    <a:lumOff val="50000"/>
                  </a:schemeClr>
                </a:solidFill>
              </a:rPr>
              <a:t> </a:t>
            </a:r>
            <a:r>
              <a:rPr lang="en-US" sz="1000" dirty="0" err="1">
                <a:solidFill>
                  <a:schemeClr val="tx1">
                    <a:lumMod val="50000"/>
                    <a:lumOff val="50000"/>
                  </a:schemeClr>
                </a:solidFill>
              </a:rPr>
              <a:t>să</a:t>
            </a:r>
            <a:r>
              <a:rPr lang="en-US" sz="1000" dirty="0">
                <a:solidFill>
                  <a:schemeClr val="tx1">
                    <a:lumMod val="50000"/>
                    <a:lumOff val="50000"/>
                  </a:schemeClr>
                </a:solidFill>
              </a:rPr>
              <a:t> </a:t>
            </a:r>
            <a:r>
              <a:rPr lang="en-US" sz="1000" dirty="0" err="1">
                <a:solidFill>
                  <a:schemeClr val="tx1">
                    <a:lumMod val="50000"/>
                    <a:lumOff val="50000"/>
                  </a:schemeClr>
                </a:solidFill>
              </a:rPr>
              <a:t>prevină</a:t>
            </a:r>
            <a:r>
              <a:rPr lang="en-US" sz="1000" dirty="0">
                <a:solidFill>
                  <a:schemeClr val="tx1">
                    <a:lumMod val="50000"/>
                    <a:lumOff val="50000"/>
                  </a:schemeClr>
                </a:solidFill>
              </a:rPr>
              <a:t> </a:t>
            </a:r>
            <a:r>
              <a:rPr lang="en-US" sz="1000" dirty="0" err="1">
                <a:solidFill>
                  <a:schemeClr val="tx1">
                    <a:lumMod val="50000"/>
                    <a:lumOff val="50000"/>
                  </a:schemeClr>
                </a:solidFill>
              </a:rPr>
              <a:t>anumite</a:t>
            </a:r>
            <a:r>
              <a:rPr lang="en-US" sz="1000" dirty="0">
                <a:solidFill>
                  <a:schemeClr val="tx1">
                    <a:lumMod val="50000"/>
                    <a:lumOff val="50000"/>
                  </a:schemeClr>
                </a:solidFill>
              </a:rPr>
              <a:t> </a:t>
            </a:r>
            <a:r>
              <a:rPr lang="en-US" sz="1000" dirty="0" err="1">
                <a:solidFill>
                  <a:schemeClr val="tx1">
                    <a:lumMod val="50000"/>
                    <a:lumOff val="50000"/>
                  </a:schemeClr>
                </a:solidFill>
              </a:rPr>
              <a:t>tipuri</a:t>
            </a:r>
            <a:r>
              <a:rPr lang="en-US" sz="1000" dirty="0">
                <a:solidFill>
                  <a:schemeClr val="tx1">
                    <a:lumMod val="50000"/>
                    <a:lumOff val="50000"/>
                  </a:schemeClr>
                </a:solidFill>
              </a:rPr>
              <a:t> de </a:t>
            </a:r>
            <a:r>
              <a:rPr lang="en-US" sz="1000" dirty="0" err="1">
                <a:solidFill>
                  <a:schemeClr val="tx1">
                    <a:lumMod val="50000"/>
                    <a:lumOff val="50000"/>
                  </a:schemeClr>
                </a:solidFill>
              </a:rPr>
              <a:t>atacuri</a:t>
            </a:r>
            <a:r>
              <a:rPr lang="en-US" sz="1000" dirty="0">
                <a:solidFill>
                  <a:schemeClr val="tx1">
                    <a:lumMod val="50000"/>
                    <a:lumOff val="50000"/>
                  </a:schemeClr>
                </a:solidFill>
              </a:rPr>
              <a:t>. O </a:t>
            </a:r>
            <a:r>
              <a:rPr lang="en-US" sz="1000" dirty="0" err="1">
                <a:solidFill>
                  <a:schemeClr val="tx1">
                    <a:lumMod val="50000"/>
                    <a:lumOff val="50000"/>
                  </a:schemeClr>
                </a:solidFill>
              </a:rPr>
              <a:t>Adresă</a:t>
            </a:r>
            <a:r>
              <a:rPr lang="en-US" sz="1000" dirty="0">
                <a:solidFill>
                  <a:schemeClr val="tx1">
                    <a:lumMod val="50000"/>
                    <a:lumOff val="50000"/>
                  </a:schemeClr>
                </a:solidFill>
              </a:rPr>
              <a:t> </a:t>
            </a:r>
            <a:r>
              <a:rPr lang="en-US" sz="1000" dirty="0" err="1">
                <a:solidFill>
                  <a:schemeClr val="tx1">
                    <a:lumMod val="50000"/>
                    <a:lumOff val="50000"/>
                  </a:schemeClr>
                </a:solidFill>
              </a:rPr>
              <a:t>Virtuală</a:t>
            </a:r>
            <a:r>
              <a:rPr lang="en-US" sz="1000" dirty="0">
                <a:solidFill>
                  <a:schemeClr val="tx1">
                    <a:lumMod val="50000"/>
                    <a:lumOff val="50000"/>
                  </a:schemeClr>
                </a:solidFill>
              </a:rPr>
              <a:t> </a:t>
            </a:r>
            <a:r>
              <a:rPr lang="en-US" sz="1000" dirty="0" err="1">
                <a:solidFill>
                  <a:schemeClr val="tx1">
                    <a:lumMod val="50000"/>
                    <a:lumOff val="50000"/>
                  </a:schemeClr>
                </a:solidFill>
              </a:rPr>
              <a:t>Relativă</a:t>
            </a:r>
            <a:r>
              <a:rPr lang="en-US" sz="1000" dirty="0">
                <a:solidFill>
                  <a:schemeClr val="tx1">
                    <a:lumMod val="50000"/>
                    <a:lumOff val="50000"/>
                  </a:schemeClr>
                </a:solidFill>
              </a:rPr>
              <a:t> (RVA) este </a:t>
            </a:r>
            <a:r>
              <a:rPr lang="en-US" sz="1000" dirty="0" err="1">
                <a:solidFill>
                  <a:schemeClr val="tx1">
                    <a:lumMod val="50000"/>
                    <a:lumOff val="50000"/>
                  </a:schemeClr>
                </a:solidFill>
              </a:rPr>
              <a:t>deci</a:t>
            </a:r>
            <a:r>
              <a:rPr lang="en-US" sz="1000" dirty="0">
                <a:solidFill>
                  <a:schemeClr val="tx1">
                    <a:lumMod val="50000"/>
                    <a:lumOff val="50000"/>
                  </a:schemeClr>
                </a:solidFill>
              </a:rPr>
              <a:t> o </a:t>
            </a:r>
            <a:r>
              <a:rPr lang="en-US" sz="1000" dirty="0" err="1">
                <a:solidFill>
                  <a:schemeClr val="tx1">
                    <a:lumMod val="50000"/>
                    <a:lumOff val="50000"/>
                  </a:schemeClr>
                </a:solidFill>
              </a:rPr>
              <a:t>adresă</a:t>
            </a:r>
            <a:r>
              <a:rPr lang="en-US" sz="1000" dirty="0">
                <a:solidFill>
                  <a:schemeClr val="tx1">
                    <a:lumMod val="50000"/>
                    <a:lumOff val="50000"/>
                  </a:schemeClr>
                </a:solidFill>
              </a:rPr>
              <a:t> </a:t>
            </a:r>
            <a:r>
              <a:rPr lang="en-US" sz="1000" dirty="0" err="1">
                <a:solidFill>
                  <a:schemeClr val="tx1">
                    <a:lumMod val="50000"/>
                    <a:lumOff val="50000"/>
                  </a:schemeClr>
                </a:solidFill>
              </a:rPr>
              <a:t>specificată</a:t>
            </a:r>
            <a:r>
              <a:rPr lang="en-US" sz="1000" dirty="0">
                <a:solidFill>
                  <a:schemeClr val="tx1">
                    <a:lumMod val="50000"/>
                    <a:lumOff val="50000"/>
                  </a:schemeClr>
                </a:solidFill>
              </a:rPr>
              <a:t> </a:t>
            </a:r>
            <a:r>
              <a:rPr lang="en-US" sz="1000" dirty="0" err="1">
                <a:solidFill>
                  <a:schemeClr val="tx1">
                    <a:lumMod val="50000"/>
                    <a:lumOff val="50000"/>
                  </a:schemeClr>
                </a:solidFill>
              </a:rPr>
              <a:t>relativ</a:t>
            </a:r>
            <a:r>
              <a:rPr lang="en-US" sz="1000" dirty="0">
                <a:solidFill>
                  <a:schemeClr val="tx1">
                    <a:lumMod val="50000"/>
                    <a:lumOff val="50000"/>
                  </a:schemeClr>
                </a:solidFill>
              </a:rPr>
              <a:t> la adresa de </a:t>
            </a:r>
            <a:r>
              <a:rPr lang="en-US" sz="1000" dirty="0" err="1">
                <a:solidFill>
                  <a:schemeClr val="tx1">
                    <a:lumMod val="50000"/>
                    <a:lumOff val="50000"/>
                  </a:schemeClr>
                </a:solidFill>
              </a:rPr>
              <a:t>bază</a:t>
            </a:r>
            <a:r>
              <a:rPr lang="en-US" sz="1000" dirty="0">
                <a:solidFill>
                  <a:schemeClr val="tx1">
                    <a:lumMod val="50000"/>
                    <a:lumOff val="50000"/>
                  </a:schemeClr>
                </a:solidFill>
              </a:rPr>
              <a:t> a </a:t>
            </a:r>
            <a:r>
              <a:rPr lang="en-US" sz="1000" dirty="0" err="1">
                <a:solidFill>
                  <a:schemeClr val="tx1">
                    <a:lumMod val="50000"/>
                    <a:lumOff val="50000"/>
                  </a:schemeClr>
                </a:solidFill>
              </a:rPr>
              <a:t>modulului</a:t>
            </a:r>
            <a:r>
              <a:rPr lang="en-US" sz="1000" dirty="0">
                <a:solidFill>
                  <a:schemeClr val="tx1">
                    <a:lumMod val="50000"/>
                    <a:lumOff val="50000"/>
                  </a:schemeClr>
                </a:solidFill>
              </a:rPr>
              <a:t> care este </a:t>
            </a:r>
            <a:r>
              <a:rPr lang="en-US" sz="1000" dirty="0" err="1">
                <a:solidFill>
                  <a:schemeClr val="tx1">
                    <a:lumMod val="50000"/>
                    <a:lumOff val="50000"/>
                  </a:schemeClr>
                </a:solidFill>
              </a:rPr>
              <a:t>încărcat</a:t>
            </a:r>
            <a:r>
              <a:rPr lang="en-US" sz="1000" dirty="0">
                <a:solidFill>
                  <a:schemeClr val="tx1">
                    <a:lumMod val="50000"/>
                    <a:lumOff val="50000"/>
                  </a:schemeClr>
                </a:solidFill>
              </a:rPr>
              <a:t>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memorie</a:t>
            </a:r>
            <a:r>
              <a:rPr lang="en-US" sz="1000" dirty="0">
                <a:solidFill>
                  <a:schemeClr val="tx1">
                    <a:lumMod val="50000"/>
                    <a:lumOff val="50000"/>
                  </a:schemeClr>
                </a:solidFill>
              </a:rPr>
              <a:t>. De </a:t>
            </a:r>
            <a:r>
              <a:rPr lang="en-US" sz="1000" dirty="0" err="1">
                <a:solidFill>
                  <a:schemeClr val="tx1">
                    <a:lumMod val="50000"/>
                    <a:lumOff val="50000"/>
                  </a:schemeClr>
                </a:solidFill>
              </a:rPr>
              <a:t>exemplu</a:t>
            </a:r>
            <a:r>
              <a:rPr lang="en-US" sz="1000" dirty="0">
                <a:solidFill>
                  <a:schemeClr val="tx1">
                    <a:lumMod val="50000"/>
                    <a:lumOff val="50000"/>
                  </a:schemeClr>
                </a:solidFill>
              </a:rPr>
              <a:t>, </a:t>
            </a:r>
            <a:r>
              <a:rPr lang="en-US" sz="1000" dirty="0" err="1">
                <a:solidFill>
                  <a:schemeClr val="tx1">
                    <a:lumMod val="50000"/>
                    <a:lumOff val="50000"/>
                  </a:schemeClr>
                </a:solidFill>
              </a:rPr>
              <a:t>dacă</a:t>
            </a:r>
            <a:r>
              <a:rPr lang="en-US" sz="1000" dirty="0">
                <a:solidFill>
                  <a:schemeClr val="tx1">
                    <a:lumMod val="50000"/>
                    <a:lumOff val="50000"/>
                  </a:schemeClr>
                </a:solidFill>
              </a:rPr>
              <a:t> un </a:t>
            </a:r>
            <a:r>
              <a:rPr lang="en-US" sz="1000" dirty="0" err="1">
                <a:solidFill>
                  <a:schemeClr val="tx1">
                    <a:lumMod val="50000"/>
                    <a:lumOff val="50000"/>
                  </a:schemeClr>
                </a:solidFill>
              </a:rPr>
              <a:t>modul</a:t>
            </a:r>
            <a:r>
              <a:rPr lang="en-US" sz="1000" dirty="0">
                <a:solidFill>
                  <a:schemeClr val="tx1">
                    <a:lumMod val="50000"/>
                    <a:lumOff val="50000"/>
                  </a:schemeClr>
                </a:solidFill>
              </a:rPr>
              <a:t> este </a:t>
            </a:r>
            <a:r>
              <a:rPr lang="en-US" sz="1000" dirty="0" err="1">
                <a:solidFill>
                  <a:schemeClr val="tx1">
                    <a:lumMod val="50000"/>
                    <a:lumOff val="50000"/>
                  </a:schemeClr>
                </a:solidFill>
              </a:rPr>
              <a:t>încărcat</a:t>
            </a:r>
            <a:r>
              <a:rPr lang="en-US" sz="1000" dirty="0">
                <a:solidFill>
                  <a:schemeClr val="tx1">
                    <a:lumMod val="50000"/>
                    <a:lumOff val="50000"/>
                  </a:schemeClr>
                </a:solidFill>
              </a:rPr>
              <a:t> la adresa de </a:t>
            </a:r>
            <a:r>
              <a:rPr lang="en-US" sz="1000" dirty="0" err="1">
                <a:solidFill>
                  <a:schemeClr val="tx1">
                    <a:lumMod val="50000"/>
                    <a:lumOff val="50000"/>
                  </a:schemeClr>
                </a:solidFill>
              </a:rPr>
              <a:t>bază</a:t>
            </a:r>
            <a:r>
              <a:rPr lang="en-US" sz="1000" dirty="0">
                <a:solidFill>
                  <a:schemeClr val="tx1">
                    <a:lumMod val="50000"/>
                    <a:lumOff val="50000"/>
                  </a:schemeClr>
                </a:solidFill>
              </a:rPr>
              <a:t> 0x10000000 </a:t>
            </a:r>
            <a:r>
              <a:rPr lang="en-US" sz="1000" dirty="0" err="1">
                <a:solidFill>
                  <a:schemeClr val="tx1">
                    <a:lumMod val="50000"/>
                    <a:lumOff val="50000"/>
                  </a:schemeClr>
                </a:solidFill>
              </a:rPr>
              <a:t>și</a:t>
            </a:r>
            <a:r>
              <a:rPr lang="en-US" sz="1000" dirty="0">
                <a:solidFill>
                  <a:schemeClr val="tx1">
                    <a:lumMod val="50000"/>
                    <a:lumOff val="50000"/>
                  </a:schemeClr>
                </a:solidFill>
              </a:rPr>
              <a:t> o </a:t>
            </a:r>
            <a:r>
              <a:rPr lang="en-US" sz="1000" dirty="0" err="1">
                <a:solidFill>
                  <a:schemeClr val="tx1">
                    <a:lumMod val="50000"/>
                    <a:lumOff val="50000"/>
                  </a:schemeClr>
                </a:solidFill>
              </a:rPr>
              <a:t>funcție</a:t>
            </a:r>
            <a:r>
              <a:rPr lang="en-US" sz="1000" dirty="0">
                <a:solidFill>
                  <a:schemeClr val="tx1">
                    <a:lumMod val="50000"/>
                    <a:lumOff val="50000"/>
                  </a:schemeClr>
                </a:solidFill>
              </a:rPr>
              <a:t> din </a:t>
            </a:r>
            <a:r>
              <a:rPr lang="en-US" sz="1000" dirty="0" err="1">
                <a:solidFill>
                  <a:schemeClr val="tx1">
                    <a:lumMod val="50000"/>
                    <a:lumOff val="50000"/>
                  </a:schemeClr>
                </a:solidFill>
              </a:rPr>
              <a:t>cadrul</a:t>
            </a:r>
            <a:r>
              <a:rPr lang="en-US" sz="1000" dirty="0">
                <a:solidFill>
                  <a:schemeClr val="tx1">
                    <a:lumMod val="50000"/>
                    <a:lumOff val="50000"/>
                  </a:schemeClr>
                </a:solidFill>
              </a:rPr>
              <a:t> </a:t>
            </a:r>
            <a:r>
              <a:rPr lang="en-US" sz="1000" dirty="0" err="1">
                <a:solidFill>
                  <a:schemeClr val="tx1">
                    <a:lumMod val="50000"/>
                    <a:lumOff val="50000"/>
                  </a:schemeClr>
                </a:solidFill>
              </a:rPr>
              <a:t>acestui</a:t>
            </a:r>
            <a:r>
              <a:rPr lang="en-US" sz="1000" dirty="0">
                <a:solidFill>
                  <a:schemeClr val="tx1">
                    <a:lumMod val="50000"/>
                    <a:lumOff val="50000"/>
                  </a:schemeClr>
                </a:solidFill>
              </a:rPr>
              <a:t> </a:t>
            </a:r>
            <a:r>
              <a:rPr lang="en-US" sz="1000" dirty="0" err="1">
                <a:solidFill>
                  <a:schemeClr val="tx1">
                    <a:lumMod val="50000"/>
                    <a:lumOff val="50000"/>
                  </a:schemeClr>
                </a:solidFill>
              </a:rPr>
              <a:t>modul</a:t>
            </a:r>
            <a:r>
              <a:rPr lang="en-US" sz="1000" dirty="0">
                <a:solidFill>
                  <a:schemeClr val="tx1">
                    <a:lumMod val="50000"/>
                    <a:lumOff val="50000"/>
                  </a:schemeClr>
                </a:solidFill>
              </a:rPr>
              <a:t> se </a:t>
            </a:r>
            <a:r>
              <a:rPr lang="en-US" sz="1000" dirty="0" err="1">
                <a:solidFill>
                  <a:schemeClr val="tx1">
                    <a:lumMod val="50000"/>
                    <a:lumOff val="50000"/>
                  </a:schemeClr>
                </a:solidFill>
              </a:rPr>
              <a:t>află</a:t>
            </a:r>
            <a:r>
              <a:rPr lang="en-US" sz="1000" dirty="0">
                <a:solidFill>
                  <a:schemeClr val="tx1">
                    <a:lumMod val="50000"/>
                    <a:lumOff val="50000"/>
                  </a:schemeClr>
                </a:solidFill>
              </a:rPr>
              <a:t> la RVA 0x00001000, adresa </a:t>
            </a:r>
            <a:r>
              <a:rPr lang="en-US" sz="1000" dirty="0" err="1">
                <a:solidFill>
                  <a:schemeClr val="tx1">
                    <a:lumMod val="50000"/>
                    <a:lumOff val="50000"/>
                  </a:schemeClr>
                </a:solidFill>
              </a:rPr>
              <a:t>absolută</a:t>
            </a:r>
            <a:r>
              <a:rPr lang="en-US" sz="1000" dirty="0">
                <a:solidFill>
                  <a:schemeClr val="tx1">
                    <a:lumMod val="50000"/>
                    <a:lumOff val="50000"/>
                  </a:schemeClr>
                </a:solidFill>
              </a:rPr>
              <a:t> a </a:t>
            </a:r>
            <a:r>
              <a:rPr lang="en-US" sz="1000" dirty="0" err="1">
                <a:solidFill>
                  <a:schemeClr val="tx1">
                    <a:lumMod val="50000"/>
                    <a:lumOff val="50000"/>
                  </a:schemeClr>
                </a:solidFill>
              </a:rPr>
              <a:t>funcției</a:t>
            </a:r>
            <a:r>
              <a:rPr lang="en-US" sz="1000" dirty="0">
                <a:solidFill>
                  <a:schemeClr val="tx1">
                    <a:lumMod val="50000"/>
                    <a:lumOff val="50000"/>
                  </a:schemeClr>
                </a:solidFill>
              </a:rPr>
              <a:t> </a:t>
            </a:r>
            <a:r>
              <a:rPr lang="en-US" sz="1000" dirty="0" err="1">
                <a:solidFill>
                  <a:schemeClr val="tx1">
                    <a:lumMod val="50000"/>
                    <a:lumOff val="50000"/>
                  </a:schemeClr>
                </a:solidFill>
              </a:rPr>
              <a:t>în</a:t>
            </a:r>
            <a:r>
              <a:rPr lang="en-US" sz="1000" dirty="0">
                <a:solidFill>
                  <a:schemeClr val="tx1">
                    <a:lumMod val="50000"/>
                    <a:lumOff val="50000"/>
                  </a:schemeClr>
                </a:solidFill>
              </a:rPr>
              <a:t> </a:t>
            </a:r>
            <a:r>
              <a:rPr lang="en-US" sz="1000" dirty="0" err="1">
                <a:solidFill>
                  <a:schemeClr val="tx1">
                    <a:lumMod val="50000"/>
                    <a:lumOff val="50000"/>
                  </a:schemeClr>
                </a:solidFill>
              </a:rPr>
              <a:t>spațiul</a:t>
            </a:r>
            <a:r>
              <a:rPr lang="en-US" sz="1000" dirty="0">
                <a:solidFill>
                  <a:schemeClr val="tx1">
                    <a:lumMod val="50000"/>
                    <a:lumOff val="50000"/>
                  </a:schemeClr>
                </a:solidFill>
              </a:rPr>
              <a:t> de </a:t>
            </a:r>
            <a:r>
              <a:rPr lang="en-US" sz="1000" dirty="0" err="1">
                <a:solidFill>
                  <a:schemeClr val="tx1">
                    <a:lumMod val="50000"/>
                    <a:lumOff val="50000"/>
                  </a:schemeClr>
                </a:solidFill>
              </a:rPr>
              <a:t>memorie</a:t>
            </a:r>
            <a:r>
              <a:rPr lang="en-US" sz="1000" dirty="0">
                <a:solidFill>
                  <a:schemeClr val="tx1">
                    <a:lumMod val="50000"/>
                    <a:lumOff val="50000"/>
                  </a:schemeClr>
                </a:solidFill>
              </a:rPr>
              <a:t> al </a:t>
            </a:r>
            <a:r>
              <a:rPr lang="en-US" sz="1000" dirty="0" err="1">
                <a:solidFill>
                  <a:schemeClr val="tx1">
                    <a:lumMod val="50000"/>
                    <a:lumOff val="50000"/>
                  </a:schemeClr>
                </a:solidFill>
              </a:rPr>
              <a:t>procesului</a:t>
            </a:r>
            <a:r>
              <a:rPr lang="en-US" sz="1000" dirty="0">
                <a:solidFill>
                  <a:schemeClr val="tx1">
                    <a:lumMod val="50000"/>
                    <a:lumOff val="50000"/>
                  </a:schemeClr>
                </a:solidFill>
              </a:rPr>
              <a:t> </a:t>
            </a:r>
            <a:r>
              <a:rPr lang="en-US" sz="1000" dirty="0" err="1">
                <a:solidFill>
                  <a:schemeClr val="tx1">
                    <a:lumMod val="50000"/>
                    <a:lumOff val="50000"/>
                  </a:schemeClr>
                </a:solidFill>
              </a:rPr>
              <a:t>va</a:t>
            </a:r>
            <a:r>
              <a:rPr lang="en-US" sz="1000" dirty="0">
                <a:solidFill>
                  <a:schemeClr val="tx1">
                    <a:lumMod val="50000"/>
                    <a:lumOff val="50000"/>
                  </a:schemeClr>
                </a:solidFill>
              </a:rPr>
              <a:t> fi 0x10001000.</a:t>
            </a:r>
          </a:p>
        </p:txBody>
      </p:sp>
      <p:sp>
        <p:nvSpPr>
          <p:cNvPr id="29" name="Title 1"/>
          <p:cNvSpPr>
            <a:spLocks noGrp="1"/>
          </p:cNvSpPr>
          <p:nvPr>
            <p:ph type="title"/>
          </p:nvPr>
        </p:nvSpPr>
        <p:spPr>
          <a:xfrm>
            <a:off x="6170959" y="183840"/>
            <a:ext cx="5907772" cy="551387"/>
          </a:xfrm>
        </p:spPr>
        <p:txBody>
          <a:bodyPr>
            <a:normAutofit/>
          </a:bodyPr>
          <a:lstStyle/>
          <a:p>
            <a:r>
              <a:rPr lang="pt-BR" sz="2400">
                <a:solidFill>
                  <a:schemeClr val="tx1">
                    <a:lumMod val="50000"/>
                    <a:lumOff val="50000"/>
                  </a:schemeClr>
                </a:solidFill>
              </a:rPr>
              <a:t>Cum calculăm codul punctului de intrare?</a:t>
            </a:r>
            <a:endParaRPr lang="en-US" sz="2400">
              <a:solidFill>
                <a:schemeClr val="tx1">
                  <a:lumMod val="50000"/>
                  <a:lumOff val="50000"/>
                </a:schemeClr>
              </a:solidFill>
            </a:endParaRPr>
          </a:p>
        </p:txBody>
      </p:sp>
      <p:sp>
        <p:nvSpPr>
          <p:cNvPr id="7" name="Rectangle 6"/>
          <p:cNvSpPr/>
          <p:nvPr/>
        </p:nvSpPr>
        <p:spPr>
          <a:xfrm>
            <a:off x="6170959" y="946662"/>
            <a:ext cx="5438214" cy="738664"/>
          </a:xfrm>
          <a:prstGeom prst="rect">
            <a:avLst/>
          </a:prstGeom>
        </p:spPr>
        <p:txBody>
          <a:bodyPr wrap="square">
            <a:spAutoFit/>
          </a:bodyPr>
          <a:lstStyle/>
          <a:p>
            <a:r>
              <a:rPr lang="en-US" sz="1400" dirty="0" err="1">
                <a:solidFill>
                  <a:schemeClr val="tx1">
                    <a:lumMod val="50000"/>
                    <a:lumOff val="50000"/>
                  </a:schemeClr>
                </a:solidFill>
              </a:rPr>
              <a:t>Punctul</a:t>
            </a:r>
            <a:r>
              <a:rPr lang="en-US" sz="1400" dirty="0">
                <a:solidFill>
                  <a:schemeClr val="tx1">
                    <a:lumMod val="50000"/>
                    <a:lumOff val="50000"/>
                  </a:schemeClr>
                </a:solidFill>
              </a:rPr>
              <a:t> de </a:t>
            </a:r>
            <a:r>
              <a:rPr lang="en-US" sz="1400" dirty="0" err="1">
                <a:solidFill>
                  <a:schemeClr val="tx1">
                    <a:lumMod val="50000"/>
                    <a:lumOff val="50000"/>
                  </a:schemeClr>
                </a:solidFill>
              </a:rPr>
              <a:t>intrare</a:t>
            </a:r>
            <a:r>
              <a:rPr lang="en-US" sz="1400" dirty="0">
                <a:solidFill>
                  <a:schemeClr val="tx1">
                    <a:lumMod val="50000"/>
                    <a:lumOff val="50000"/>
                  </a:schemeClr>
                </a:solidFill>
              </a:rPr>
              <a:t> se </a:t>
            </a:r>
            <a:r>
              <a:rPr lang="en-US" sz="1400" dirty="0" err="1">
                <a:solidFill>
                  <a:schemeClr val="tx1">
                    <a:lumMod val="50000"/>
                    <a:lumOff val="50000"/>
                  </a:schemeClr>
                </a:solidFill>
              </a:rPr>
              <a:t>găsește</a:t>
            </a:r>
            <a:r>
              <a:rPr lang="en-US" sz="1400" dirty="0">
                <a:solidFill>
                  <a:schemeClr val="tx1">
                    <a:lumMod val="50000"/>
                    <a:lumOff val="50000"/>
                  </a:schemeClr>
                </a:solidFill>
              </a:rPr>
              <a:t> la adresa: </a:t>
            </a:r>
            <a:r>
              <a:rPr lang="en-US" sz="1400" dirty="0">
                <a:solidFill>
                  <a:srgbClr val="C00000"/>
                </a:solidFill>
              </a:rPr>
              <a:t>4648</a:t>
            </a:r>
          </a:p>
          <a:p>
            <a:r>
              <a:rPr lang="en-US" sz="1400" dirty="0">
                <a:solidFill>
                  <a:schemeClr val="tx1">
                    <a:lumMod val="50000"/>
                    <a:lumOff val="50000"/>
                  </a:schemeClr>
                </a:solidFill>
              </a:rPr>
              <a:t>Little-endian: </a:t>
            </a:r>
            <a:r>
              <a:rPr lang="en-US" sz="1400" dirty="0">
                <a:solidFill>
                  <a:srgbClr val="C00000"/>
                </a:solidFill>
              </a:rPr>
              <a:t>28 12 00 00</a:t>
            </a:r>
          </a:p>
          <a:p>
            <a:r>
              <a:rPr lang="en-US" sz="1400" dirty="0">
                <a:solidFill>
                  <a:schemeClr val="tx1">
                    <a:lumMod val="50000"/>
                    <a:lumOff val="50000"/>
                  </a:schemeClr>
                </a:solidFill>
              </a:rPr>
              <a:t>Big-endian : </a:t>
            </a:r>
            <a:r>
              <a:rPr lang="en-US" sz="1400" dirty="0">
                <a:solidFill>
                  <a:srgbClr val="C00000"/>
                </a:solidFill>
              </a:rPr>
              <a:t>00 00 12 28</a:t>
            </a:r>
          </a:p>
        </p:txBody>
      </p:sp>
      <p:sp>
        <p:nvSpPr>
          <p:cNvPr id="31" name="Flowchart: Process 30"/>
          <p:cNvSpPr/>
          <p:nvPr/>
        </p:nvSpPr>
        <p:spPr>
          <a:xfrm>
            <a:off x="241197" y="102077"/>
            <a:ext cx="5628262" cy="6576750"/>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32" name="Flowchart: Process 31"/>
          <p:cNvSpPr/>
          <p:nvPr/>
        </p:nvSpPr>
        <p:spPr>
          <a:xfrm>
            <a:off x="6017741" y="1896761"/>
            <a:ext cx="5976126" cy="4782065"/>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0" name="Flowchart: Process 9"/>
          <p:cNvSpPr/>
          <p:nvPr/>
        </p:nvSpPr>
        <p:spPr>
          <a:xfrm>
            <a:off x="6017741" y="900495"/>
            <a:ext cx="5976126" cy="880425"/>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1158409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7248011" y="2172189"/>
            <a:ext cx="4166727" cy="2573822"/>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4421" y="4845116"/>
            <a:ext cx="4170317" cy="1042579"/>
          </a:xfrm>
          <a:prstGeom prst="rect">
            <a:avLst/>
          </a:prstGeom>
        </p:spPr>
      </p:pic>
      <p:sp>
        <p:nvSpPr>
          <p:cNvPr id="27" name="Flowchart: Process 26"/>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sz="2400"/>
              <a:t>cele mai relevante formate de fișiere</a:t>
            </a:r>
            <a:br>
              <a:rPr lang="en-US" sz="2400"/>
            </a:br>
            <a:r>
              <a:rPr lang="en-US" sz="1800"/>
              <a:t>împărțitE pe categorii:</a:t>
            </a:r>
          </a:p>
        </p:txBody>
      </p:sp>
      <p:sp>
        <p:nvSpPr>
          <p:cNvPr id="3" name="Content Placeholder 2"/>
          <p:cNvSpPr>
            <a:spLocks noGrp="1"/>
          </p:cNvSpPr>
          <p:nvPr>
            <p:ph idx="1"/>
          </p:nvPr>
        </p:nvSpPr>
        <p:spPr>
          <a:xfrm>
            <a:off x="766117" y="6085685"/>
            <a:ext cx="10534137" cy="430863"/>
          </a:xfrm>
        </p:spPr>
        <p:txBody>
          <a:bodyPr>
            <a:normAutofit fontScale="70000" lnSpcReduction="20000"/>
          </a:bodyPr>
          <a:lstStyle/>
          <a:p>
            <a:r>
              <a:rPr lang="en-US">
                <a:solidFill>
                  <a:schemeClr val="tx1">
                    <a:lumMod val="50000"/>
                    <a:lumOff val="50000"/>
                  </a:schemeClr>
                </a:solidFill>
              </a:rPr>
              <a:t>Aceste formate sunt esențiale în diverse domenii, de la crearea și distribuția de conținut digital, la dezvoltarea software și gestionarea datelor. Fiecare format are avantajele și limitările sale, fiind ales în funcție de cerințele specifice ale proiectului sau activității.</a:t>
            </a:r>
          </a:p>
        </p:txBody>
      </p:sp>
      <p:grpSp>
        <p:nvGrpSpPr>
          <p:cNvPr id="9" name="Group 8"/>
          <p:cNvGrpSpPr/>
          <p:nvPr/>
        </p:nvGrpSpPr>
        <p:grpSpPr>
          <a:xfrm>
            <a:off x="4038173" y="3557847"/>
            <a:ext cx="2953265" cy="1056503"/>
            <a:chOff x="3762632" y="4244546"/>
            <a:chExt cx="2953265" cy="1056503"/>
          </a:xfrm>
        </p:grpSpPr>
        <p:sp>
          <p:nvSpPr>
            <p:cNvPr id="5" name="Rectangle 4"/>
            <p:cNvSpPr/>
            <p:nvPr/>
          </p:nvSpPr>
          <p:spPr>
            <a:xfrm>
              <a:off x="3762632" y="4448432"/>
              <a:ext cx="2953265" cy="852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b="1"/>
                <a:t>.doc și .docx</a:t>
              </a:r>
              <a:r>
                <a:rPr lang="en-US" sz="800"/>
                <a:t>: Formate Microsoft Word, pentru documente text.</a:t>
              </a:r>
            </a:p>
            <a:p>
              <a:r>
                <a:rPr lang="en-US" sz="800" b="1"/>
                <a:t>.pdf</a:t>
              </a:r>
              <a:r>
                <a:rPr lang="en-US" sz="800"/>
                <a:t>: Formatul Portable Document Format de la Adobe.</a:t>
              </a:r>
            </a:p>
            <a:p>
              <a:r>
                <a:rPr lang="en-US" sz="800" b="1"/>
                <a:t>.txt</a:t>
              </a:r>
              <a:r>
                <a:rPr lang="en-US" sz="800"/>
                <a:t>: Text simplu, fără formatare.</a:t>
              </a:r>
            </a:p>
            <a:p>
              <a:r>
                <a:rPr lang="en-US" sz="800" b="1"/>
                <a:t>.rtf</a:t>
              </a:r>
              <a:r>
                <a:rPr lang="en-US" sz="800"/>
                <a:t>: Rich Text Format, suportă formatare text, dar mai puțin complex decât .docx.</a:t>
              </a:r>
            </a:p>
          </p:txBody>
        </p:sp>
        <p:sp>
          <p:nvSpPr>
            <p:cNvPr id="8" name="Rectangle 7"/>
            <p:cNvSpPr/>
            <p:nvPr/>
          </p:nvSpPr>
          <p:spPr>
            <a:xfrm>
              <a:off x="3762632" y="4244546"/>
              <a:ext cx="2953265" cy="2038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Documente</a:t>
              </a:r>
              <a:endParaRPr lang="en-US" sz="1200" dirty="0"/>
            </a:p>
          </p:txBody>
        </p:sp>
      </p:grpSp>
      <p:grpSp>
        <p:nvGrpSpPr>
          <p:cNvPr id="10" name="Group 9"/>
          <p:cNvGrpSpPr/>
          <p:nvPr/>
        </p:nvGrpSpPr>
        <p:grpSpPr>
          <a:xfrm>
            <a:off x="4038174" y="2264247"/>
            <a:ext cx="2953265" cy="1056503"/>
            <a:chOff x="3762632" y="4244546"/>
            <a:chExt cx="2953265" cy="1056503"/>
          </a:xfrm>
        </p:grpSpPr>
        <p:sp>
          <p:nvSpPr>
            <p:cNvPr id="11" name="Rectangle 10"/>
            <p:cNvSpPr/>
            <p:nvPr/>
          </p:nvSpPr>
          <p:spPr>
            <a:xfrm>
              <a:off x="3762632" y="4448432"/>
              <a:ext cx="2953265" cy="852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b="1"/>
                <a:t>.xls și .xlsx</a:t>
              </a:r>
              <a:r>
                <a:rPr lang="en-US" sz="800"/>
                <a:t>: Formate Microsoft Excel, pentru foi de calcul.</a:t>
              </a:r>
            </a:p>
            <a:p>
              <a:r>
                <a:rPr lang="en-US" sz="800" b="1"/>
                <a:t>.csv</a:t>
              </a:r>
              <a:r>
                <a:rPr lang="en-US" sz="800"/>
                <a:t>: Valori separate prin virgulă, pentru a stoca date tabulare.</a:t>
              </a:r>
            </a:p>
            <a:p>
              <a:r>
                <a:rPr lang="en-US" sz="800" b="1"/>
                <a:t>.ppt și .pptx</a:t>
              </a:r>
              <a:r>
                <a:rPr lang="en-US" sz="800"/>
                <a:t>: Formate Microsoft PowerPoint, pentru prezentări.</a:t>
              </a:r>
            </a:p>
          </p:txBody>
        </p:sp>
        <p:sp>
          <p:nvSpPr>
            <p:cNvPr id="12" name="Rectangle 11"/>
            <p:cNvSpPr/>
            <p:nvPr/>
          </p:nvSpPr>
          <p:spPr>
            <a:xfrm>
              <a:off x="3762632" y="4244546"/>
              <a:ext cx="2953265" cy="2038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a:t>Tablouri de date și prezentări</a:t>
              </a:r>
            </a:p>
          </p:txBody>
        </p:sp>
      </p:grpSp>
      <p:grpSp>
        <p:nvGrpSpPr>
          <p:cNvPr id="13" name="Group 12"/>
          <p:cNvGrpSpPr/>
          <p:nvPr/>
        </p:nvGrpSpPr>
        <p:grpSpPr>
          <a:xfrm>
            <a:off x="766117" y="3557847"/>
            <a:ext cx="2953265" cy="1056503"/>
            <a:chOff x="3762632" y="4244546"/>
            <a:chExt cx="2953265" cy="1056503"/>
          </a:xfrm>
        </p:grpSpPr>
        <p:sp>
          <p:nvSpPr>
            <p:cNvPr id="14" name="Rectangle 13"/>
            <p:cNvSpPr/>
            <p:nvPr/>
          </p:nvSpPr>
          <p:spPr>
            <a:xfrm>
              <a:off x="3762632" y="4448432"/>
              <a:ext cx="2953265" cy="852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b="1" dirty="0"/>
                <a:t>.jpg </a:t>
              </a:r>
              <a:r>
                <a:rPr lang="en-US" sz="800" b="1" dirty="0" err="1"/>
                <a:t>sau</a:t>
              </a:r>
              <a:r>
                <a:rPr lang="en-US" sz="800" b="1" dirty="0"/>
                <a:t> .jpeg</a:t>
              </a:r>
              <a:r>
                <a:rPr lang="en-US" sz="800" dirty="0"/>
                <a:t>: Format </a:t>
              </a:r>
              <a:r>
                <a:rPr lang="en-US" sz="800" dirty="0" err="1"/>
                <a:t>comun</a:t>
              </a:r>
              <a:r>
                <a:rPr lang="en-US" sz="800" dirty="0"/>
                <a:t> </a:t>
              </a:r>
              <a:r>
                <a:rPr lang="en-US" sz="800" dirty="0" err="1"/>
                <a:t>pentru</a:t>
              </a:r>
              <a:r>
                <a:rPr lang="en-US" sz="800" dirty="0"/>
                <a:t> </a:t>
              </a:r>
              <a:r>
                <a:rPr lang="en-US" sz="800" dirty="0" err="1"/>
                <a:t>fotografii</a:t>
              </a:r>
              <a:r>
                <a:rPr lang="en-US" sz="800" dirty="0"/>
                <a:t>, </a:t>
              </a:r>
              <a:r>
                <a:rPr lang="en-US" sz="800" dirty="0" err="1"/>
                <a:t>folosește</a:t>
              </a:r>
              <a:r>
                <a:rPr lang="en-US" sz="800" dirty="0"/>
                <a:t> </a:t>
              </a:r>
              <a:r>
                <a:rPr lang="en-US" sz="800" dirty="0" err="1"/>
                <a:t>compresie</a:t>
              </a:r>
              <a:r>
                <a:rPr lang="en-US" sz="800" dirty="0"/>
                <a:t> cu </a:t>
              </a:r>
              <a:r>
                <a:rPr lang="en-US" sz="800" dirty="0" err="1"/>
                <a:t>pierdere</a:t>
              </a:r>
              <a:r>
                <a:rPr lang="en-US" sz="800" dirty="0"/>
                <a:t>.</a:t>
              </a:r>
            </a:p>
            <a:p>
              <a:r>
                <a:rPr lang="en-US" sz="800" b="1" dirty="0"/>
                <a:t>.</a:t>
              </a:r>
              <a:r>
                <a:rPr lang="en-US" sz="800" b="1" dirty="0" err="1"/>
                <a:t>png</a:t>
              </a:r>
              <a:r>
                <a:rPr lang="en-US" sz="800" dirty="0"/>
                <a:t>: </a:t>
              </a:r>
              <a:r>
                <a:rPr lang="en-US" sz="800" dirty="0" err="1"/>
                <a:t>Suportă</a:t>
              </a:r>
              <a:r>
                <a:rPr lang="en-US" sz="800" dirty="0"/>
                <a:t> </a:t>
              </a:r>
              <a:r>
                <a:rPr lang="en-US" sz="800" dirty="0" err="1"/>
                <a:t>transparența</a:t>
              </a:r>
              <a:r>
                <a:rPr lang="en-US" sz="800" dirty="0"/>
                <a:t> </a:t>
              </a:r>
              <a:r>
                <a:rPr lang="en-US" sz="800" dirty="0" err="1"/>
                <a:t>și</a:t>
              </a:r>
              <a:r>
                <a:rPr lang="en-US" sz="800" dirty="0"/>
                <a:t> este </a:t>
              </a:r>
              <a:r>
                <a:rPr lang="en-US" sz="800" dirty="0" err="1"/>
                <a:t>folosit</a:t>
              </a:r>
              <a:r>
                <a:rPr lang="en-US" sz="800" dirty="0"/>
                <a:t> </a:t>
              </a:r>
              <a:r>
                <a:rPr lang="en-US" sz="800" dirty="0" err="1"/>
                <a:t>pentru</a:t>
              </a:r>
              <a:r>
                <a:rPr lang="en-US" sz="800" dirty="0"/>
                <a:t> </a:t>
              </a:r>
              <a:r>
                <a:rPr lang="en-US" sz="800" dirty="0" err="1"/>
                <a:t>imagini</a:t>
              </a:r>
              <a:r>
                <a:rPr lang="en-US" sz="800" dirty="0"/>
                <a:t> web </a:t>
              </a:r>
              <a:r>
                <a:rPr lang="en-US" sz="800" dirty="0" err="1"/>
                <a:t>și</a:t>
              </a:r>
              <a:r>
                <a:rPr lang="en-US" sz="800" dirty="0"/>
                <a:t> </a:t>
              </a:r>
              <a:r>
                <a:rPr lang="en-US" sz="800" dirty="0" err="1"/>
                <a:t>grafice</a:t>
              </a:r>
              <a:r>
                <a:rPr lang="en-US" sz="800" dirty="0"/>
                <a:t>, </a:t>
              </a:r>
              <a:r>
                <a:rPr lang="en-US" sz="800" dirty="0" err="1"/>
                <a:t>compresie</a:t>
              </a:r>
              <a:r>
                <a:rPr lang="en-US" sz="800" dirty="0"/>
                <a:t> </a:t>
              </a:r>
              <a:r>
                <a:rPr lang="en-US" sz="800" dirty="0" err="1"/>
                <a:t>fără</a:t>
              </a:r>
              <a:r>
                <a:rPr lang="en-US" sz="800" dirty="0"/>
                <a:t> </a:t>
              </a:r>
              <a:r>
                <a:rPr lang="en-US" sz="800" dirty="0" err="1"/>
                <a:t>pierdere</a:t>
              </a:r>
              <a:r>
                <a:rPr lang="en-US" sz="800" dirty="0"/>
                <a:t>.</a:t>
              </a:r>
            </a:p>
            <a:p>
              <a:r>
                <a:rPr lang="en-US" sz="800" b="1" dirty="0"/>
                <a:t>.gif</a:t>
              </a:r>
              <a:r>
                <a:rPr lang="en-US" sz="800" dirty="0"/>
                <a:t>: </a:t>
              </a:r>
              <a:r>
                <a:rPr lang="en-US" sz="800" dirty="0" err="1"/>
                <a:t>Folosit</a:t>
              </a:r>
              <a:r>
                <a:rPr lang="en-US" sz="800" dirty="0"/>
                <a:t> </a:t>
              </a:r>
              <a:r>
                <a:rPr lang="en-US" sz="800" dirty="0" err="1"/>
                <a:t>pentru</a:t>
              </a:r>
              <a:r>
                <a:rPr lang="en-US" sz="800" dirty="0"/>
                <a:t> </a:t>
              </a:r>
              <a:r>
                <a:rPr lang="en-US" sz="800" dirty="0" err="1"/>
                <a:t>imagini</a:t>
              </a:r>
              <a:r>
                <a:rPr lang="en-US" sz="800" dirty="0"/>
                <a:t> animate </a:t>
              </a:r>
              <a:r>
                <a:rPr lang="en-US" sz="800" dirty="0" err="1"/>
                <a:t>și</a:t>
              </a:r>
              <a:r>
                <a:rPr lang="en-US" sz="800" dirty="0"/>
                <a:t> </a:t>
              </a:r>
              <a:r>
                <a:rPr lang="en-US" sz="800" dirty="0" err="1"/>
                <a:t>grafice</a:t>
              </a:r>
              <a:r>
                <a:rPr lang="en-US" sz="800" dirty="0"/>
                <a:t> simple, </a:t>
              </a:r>
              <a:r>
                <a:rPr lang="en-US" sz="800" dirty="0" err="1"/>
                <a:t>suportă</a:t>
              </a:r>
              <a:r>
                <a:rPr lang="en-US" sz="800" dirty="0"/>
                <a:t> </a:t>
              </a:r>
              <a:r>
                <a:rPr lang="en-US" sz="800" dirty="0" err="1"/>
                <a:t>transparența</a:t>
              </a:r>
              <a:r>
                <a:rPr lang="en-US" sz="800" dirty="0"/>
                <a:t>.</a:t>
              </a:r>
            </a:p>
            <a:p>
              <a:r>
                <a:rPr lang="en-US" sz="800" b="1" dirty="0"/>
                <a:t>.</a:t>
              </a:r>
              <a:r>
                <a:rPr lang="en-US" sz="800" b="1" dirty="0" err="1"/>
                <a:t>svg</a:t>
              </a:r>
              <a:r>
                <a:rPr lang="en-US" sz="800" dirty="0"/>
                <a:t>: Graphics </a:t>
              </a:r>
              <a:r>
                <a:rPr lang="en-US" sz="800" dirty="0" err="1"/>
                <a:t>Vectoriale</a:t>
              </a:r>
              <a:r>
                <a:rPr lang="en-US" sz="800" dirty="0"/>
                <a:t> </a:t>
              </a:r>
              <a:r>
                <a:rPr lang="en-US" sz="800" dirty="0" err="1"/>
                <a:t>Scalabile</a:t>
              </a:r>
              <a:r>
                <a:rPr lang="en-US" sz="800" dirty="0"/>
                <a:t>, </a:t>
              </a:r>
              <a:r>
                <a:rPr lang="en-US" sz="800" dirty="0" err="1"/>
                <a:t>pentru</a:t>
              </a:r>
              <a:r>
                <a:rPr lang="en-US" sz="800" dirty="0"/>
                <a:t> </a:t>
              </a:r>
              <a:r>
                <a:rPr lang="en-US" sz="800" dirty="0" err="1"/>
                <a:t>grafică</a:t>
              </a:r>
              <a:r>
                <a:rPr lang="en-US" sz="800" dirty="0"/>
                <a:t> </a:t>
              </a:r>
              <a:r>
                <a:rPr lang="en-US" sz="800" dirty="0" err="1"/>
                <a:t>vectorială</a:t>
              </a:r>
              <a:r>
                <a:rPr lang="en-US" sz="800" dirty="0"/>
                <a:t>.</a:t>
              </a:r>
            </a:p>
          </p:txBody>
        </p:sp>
        <p:sp>
          <p:nvSpPr>
            <p:cNvPr id="15" name="Rectangle 14"/>
            <p:cNvSpPr/>
            <p:nvPr/>
          </p:nvSpPr>
          <p:spPr>
            <a:xfrm>
              <a:off x="3762632" y="4244546"/>
              <a:ext cx="2953265" cy="2038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err="1"/>
                <a:t>Imagini</a:t>
              </a:r>
              <a:r>
                <a:rPr lang="fr-FR" sz="1200" dirty="0"/>
                <a:t> </a:t>
              </a:r>
              <a:r>
                <a:rPr lang="fr-FR" sz="1200" dirty="0" err="1"/>
                <a:t>și</a:t>
              </a:r>
              <a:r>
                <a:rPr lang="fr-FR" sz="1200" dirty="0"/>
                <a:t> </a:t>
              </a:r>
              <a:r>
                <a:rPr lang="fr-FR" sz="1200" dirty="0" err="1"/>
                <a:t>grafice</a:t>
              </a:r>
              <a:endParaRPr lang="fr-FR" sz="1200" dirty="0"/>
            </a:p>
          </p:txBody>
        </p:sp>
      </p:grpSp>
      <p:grpSp>
        <p:nvGrpSpPr>
          <p:cNvPr id="16" name="Group 15"/>
          <p:cNvGrpSpPr/>
          <p:nvPr/>
        </p:nvGrpSpPr>
        <p:grpSpPr>
          <a:xfrm>
            <a:off x="766117" y="4851447"/>
            <a:ext cx="2953265" cy="1056503"/>
            <a:chOff x="3762632" y="4244546"/>
            <a:chExt cx="2953265" cy="1056503"/>
          </a:xfrm>
        </p:grpSpPr>
        <p:sp>
          <p:nvSpPr>
            <p:cNvPr id="17" name="Rectangle 16"/>
            <p:cNvSpPr/>
            <p:nvPr/>
          </p:nvSpPr>
          <p:spPr>
            <a:xfrm>
              <a:off x="3762632" y="4448432"/>
              <a:ext cx="2953265" cy="852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b="1"/>
                <a:t>.mp3</a:t>
              </a:r>
              <a:r>
                <a:rPr lang="en-US" sz="800"/>
                <a:t>: Standard pentru audio comprimat, folosit în mod larg pentru muzică.</a:t>
              </a:r>
            </a:p>
            <a:p>
              <a:r>
                <a:rPr lang="en-US" sz="800" b="1"/>
                <a:t>.wav</a:t>
              </a:r>
              <a:r>
                <a:rPr lang="en-US" sz="800"/>
                <a:t>: Audio ne-comprimat, calitate înaltă dar fișiere mari.</a:t>
              </a:r>
            </a:p>
            <a:p>
              <a:r>
                <a:rPr lang="en-US" sz="800" b="1"/>
                <a:t>.mp4</a:t>
              </a:r>
              <a:r>
                <a:rPr lang="en-US" sz="800"/>
                <a:t>: Format video larg utilizat, compatibil cu multe dispozitive.</a:t>
              </a:r>
            </a:p>
            <a:p>
              <a:r>
                <a:rPr lang="en-US" sz="800" b="1"/>
                <a:t>.mov</a:t>
              </a:r>
              <a:r>
                <a:rPr lang="en-US" sz="800"/>
                <a:t>: Format video dezvoltat de Apple, similar cu MP4.</a:t>
              </a:r>
            </a:p>
            <a:p>
              <a:r>
                <a:rPr lang="en-US" sz="800" b="1"/>
                <a:t>.avi</a:t>
              </a:r>
              <a:r>
                <a:rPr lang="en-US" sz="800"/>
                <a:t>: Audio Video Interleave, un format video tradițional de la Microsoft.</a:t>
              </a:r>
            </a:p>
          </p:txBody>
        </p:sp>
        <p:sp>
          <p:nvSpPr>
            <p:cNvPr id="18" name="Rectangle 17"/>
            <p:cNvSpPr/>
            <p:nvPr/>
          </p:nvSpPr>
          <p:spPr>
            <a:xfrm>
              <a:off x="3762632" y="4244546"/>
              <a:ext cx="2953265" cy="2038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Audio </a:t>
              </a:r>
              <a:r>
                <a:rPr lang="fr-FR" sz="1200" dirty="0" err="1"/>
                <a:t>și</a:t>
              </a:r>
              <a:r>
                <a:rPr lang="fr-FR" sz="1200" dirty="0"/>
                <a:t> </a:t>
              </a:r>
              <a:r>
                <a:rPr lang="fr-FR" sz="1200" dirty="0" err="1"/>
                <a:t>video</a:t>
              </a:r>
              <a:endParaRPr lang="fr-FR" sz="1200" dirty="0"/>
            </a:p>
          </p:txBody>
        </p:sp>
      </p:grpSp>
      <p:grpSp>
        <p:nvGrpSpPr>
          <p:cNvPr id="19" name="Group 18"/>
          <p:cNvGrpSpPr/>
          <p:nvPr/>
        </p:nvGrpSpPr>
        <p:grpSpPr>
          <a:xfrm>
            <a:off x="4038172" y="4831192"/>
            <a:ext cx="2953265" cy="1056503"/>
            <a:chOff x="3762632" y="4244546"/>
            <a:chExt cx="2953265" cy="1056503"/>
          </a:xfrm>
        </p:grpSpPr>
        <p:sp>
          <p:nvSpPr>
            <p:cNvPr id="20" name="Rectangle 19"/>
            <p:cNvSpPr/>
            <p:nvPr/>
          </p:nvSpPr>
          <p:spPr>
            <a:xfrm>
              <a:off x="3762632" y="4448432"/>
              <a:ext cx="2953265" cy="852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b="1"/>
                <a:t>.zip: Format de arhivare și compresie de date.</a:t>
              </a:r>
            </a:p>
            <a:p>
              <a:r>
                <a:rPr lang="en-US" sz="800" b="1"/>
                <a:t>.rar: Un alt format popular de arhivare, oferă o rată de compresie mai bună decât .zip.</a:t>
              </a:r>
            </a:p>
            <a:p>
              <a:r>
                <a:rPr lang="en-US" sz="800" b="1"/>
                <a:t>.7z: Format de arhivare cu o rată de compresie foarte înaltă.</a:t>
              </a:r>
            </a:p>
          </p:txBody>
        </p:sp>
        <p:sp>
          <p:nvSpPr>
            <p:cNvPr id="21" name="Rectangle 20"/>
            <p:cNvSpPr/>
            <p:nvPr/>
          </p:nvSpPr>
          <p:spPr>
            <a:xfrm>
              <a:off x="3762632" y="4244546"/>
              <a:ext cx="2953265" cy="2038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Arhive</a:t>
              </a:r>
              <a:endParaRPr lang="en-US" sz="1200" dirty="0"/>
            </a:p>
          </p:txBody>
        </p:sp>
      </p:grpSp>
      <p:grpSp>
        <p:nvGrpSpPr>
          <p:cNvPr id="22" name="Group 21"/>
          <p:cNvGrpSpPr/>
          <p:nvPr/>
        </p:nvGrpSpPr>
        <p:grpSpPr>
          <a:xfrm>
            <a:off x="766118" y="2264247"/>
            <a:ext cx="2953265" cy="1056503"/>
            <a:chOff x="3762632" y="4244546"/>
            <a:chExt cx="2953265" cy="1056503"/>
          </a:xfrm>
        </p:grpSpPr>
        <p:sp>
          <p:nvSpPr>
            <p:cNvPr id="23" name="Rectangle 22"/>
            <p:cNvSpPr/>
            <p:nvPr/>
          </p:nvSpPr>
          <p:spPr>
            <a:xfrm>
              <a:off x="3762632" y="4448432"/>
              <a:ext cx="2953265" cy="852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b="1"/>
                <a:t>.exe</a:t>
              </a:r>
              <a:r>
                <a:rPr lang="en-US" sz="800"/>
                <a:t>: Executabil pentru Windows.</a:t>
              </a:r>
            </a:p>
            <a:p>
              <a:r>
                <a:rPr lang="en-US" sz="800" b="1"/>
                <a:t>.app</a:t>
              </a:r>
              <a:r>
                <a:rPr lang="en-US" sz="800"/>
                <a:t>: Aplicație pentru macOS.</a:t>
              </a:r>
            </a:p>
            <a:p>
              <a:r>
                <a:rPr lang="en-US" sz="800" b="1"/>
                <a:t>.py</a:t>
              </a:r>
              <a:r>
                <a:rPr lang="en-US" sz="800"/>
                <a:t>: Script Python.</a:t>
              </a:r>
            </a:p>
            <a:p>
              <a:r>
                <a:rPr lang="en-US" sz="800" b="1"/>
                <a:t>.java</a:t>
              </a:r>
              <a:r>
                <a:rPr lang="en-US" sz="800"/>
                <a:t>: Cod sursă Java.</a:t>
              </a:r>
            </a:p>
            <a:p>
              <a:r>
                <a:rPr lang="en-US" sz="800" b="1"/>
                <a:t>.html și .css</a:t>
              </a:r>
              <a:r>
                <a:rPr lang="en-US" sz="800"/>
                <a:t>: Cod pentru pagini web și stilizarea acestora.</a:t>
              </a:r>
            </a:p>
          </p:txBody>
        </p:sp>
        <p:sp>
          <p:nvSpPr>
            <p:cNvPr id="24" name="Rectangle 23"/>
            <p:cNvSpPr/>
            <p:nvPr/>
          </p:nvSpPr>
          <p:spPr>
            <a:xfrm>
              <a:off x="3762632" y="4244546"/>
              <a:ext cx="2953265" cy="2038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Cod sursă și executabile</a:t>
              </a:r>
            </a:p>
          </p:txBody>
        </p:sp>
      </p:grpSp>
      <p:sp>
        <p:nvSpPr>
          <p:cNvPr id="26" name="Rectangle 25"/>
          <p:cNvSpPr/>
          <p:nvPr/>
        </p:nvSpPr>
        <p:spPr>
          <a:xfrm>
            <a:off x="7291264" y="721257"/>
            <a:ext cx="4319544" cy="923330"/>
          </a:xfrm>
          <a:prstGeom prst="rect">
            <a:avLst/>
          </a:prstGeom>
        </p:spPr>
        <p:txBody>
          <a:bodyPr wrap="square">
            <a:spAutoFit/>
          </a:bodyPr>
          <a:lstStyle/>
          <a:p>
            <a:r>
              <a:rPr lang="en-US">
                <a:solidFill>
                  <a:schemeClr val="bg1"/>
                </a:solidFill>
              </a:rPr>
              <a:t>Cele mai importante și comune formate pot fi grupate în mai multe categorii, în funcție de tipul de date pe care îl reprezintă. </a:t>
            </a:r>
          </a:p>
        </p:txBody>
      </p:sp>
    </p:spTree>
    <p:extLst>
      <p:ext uri="{BB962C8B-B14F-4D97-AF65-F5344CB8AC3E}">
        <p14:creationId xmlns:p14="http://schemas.microsoft.com/office/powerpoint/2010/main" val="18932293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lowchart: Process 12"/>
          <p:cNvSpPr/>
          <p:nvPr/>
        </p:nvSpPr>
        <p:spPr>
          <a:xfrm>
            <a:off x="214609" y="182979"/>
            <a:ext cx="6377721" cy="6304317"/>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2" name="Flowchart: Process 11"/>
          <p:cNvSpPr/>
          <p:nvPr/>
        </p:nvSpPr>
        <p:spPr>
          <a:xfrm>
            <a:off x="5953896" y="1104295"/>
            <a:ext cx="5597186" cy="532760"/>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a:xfrm>
            <a:off x="6810634" y="451886"/>
            <a:ext cx="5249562" cy="581754"/>
          </a:xfrm>
        </p:spPr>
        <p:txBody>
          <a:bodyPr>
            <a:normAutofit/>
          </a:bodyPr>
          <a:lstStyle/>
          <a:p>
            <a:r>
              <a:rPr lang="en-US" sz="2400">
                <a:solidFill>
                  <a:schemeClr val="tx1">
                    <a:lumMod val="50000"/>
                    <a:lumOff val="50000"/>
                  </a:schemeClr>
                </a:solidFill>
              </a:rPr>
              <a:t>Primii 10 bytes de la punctul de intrare!</a:t>
            </a:r>
          </a:p>
        </p:txBody>
      </p:sp>
      <p:sp>
        <p:nvSpPr>
          <p:cNvPr id="5" name="Rectangle 4"/>
          <p:cNvSpPr/>
          <p:nvPr/>
        </p:nvSpPr>
        <p:spPr>
          <a:xfrm>
            <a:off x="265670" y="290985"/>
            <a:ext cx="7772400" cy="6349430"/>
          </a:xfrm>
          <a:prstGeom prst="rect">
            <a:avLst/>
          </a:prstGeom>
        </p:spPr>
        <p:txBody>
          <a:bodyPr wrap="square">
            <a:spAutoFit/>
          </a:bodyPr>
          <a:lstStyle/>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CB4B16"/>
                </a:solidFill>
                <a:latin typeface="Consolas" panose="020B0609020204030204" pitchFamily="49" charset="0"/>
                <a:ea typeface="Times New Roman" panose="02020603050405020304" pitchFamily="18" charset="0"/>
                <a:cs typeface="Times New Roman" panose="02020603050405020304" pitchFamily="18" charset="0"/>
              </a:rPr>
              <a:t>gaseste_si_arata_bytes_punct_intrare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calegere_fisier_pe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with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calegere_fisier_pe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rb</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Citim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offsetul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la header-</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din header-</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MZ</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0x3C</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offset_pe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int</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from_bytes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'little'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Ne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mutăm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la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începutul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header-</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folosind</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offsetul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găsit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offset_pe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Verificăm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dacă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avem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semnătura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corectă</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if</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b'PE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\0\0'</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raise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ValueError</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nu este un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executabil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PE valid."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Sărim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peste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COFF File Header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ajunge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la Optional Header</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20</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Header-</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COFF are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mereu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20 de bytes</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Citim adresa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relativă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punctului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intrare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din Optional Header</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16</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adresa_rva_punct_intrare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int</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from_bytes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'little'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Întrucât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acest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exemplu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nu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mapează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RVA la offset-</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din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secțiunea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specifică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vom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citi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direct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folosind</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RVA ca un offset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simplificat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arăta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primii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10 bytes.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Acest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lucru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poate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nu fie precis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toate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fișierele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adresa_rva_punct_intrare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primii_10_bytes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10</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adresa_rva_punct_intrare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primii_10_bytes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hex</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cale_fisier_pe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'C:\\Users\\</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Elitebook</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\\Desktop\\LaboratorATMCript.exe'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try</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punct_intrare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bytes_intrare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gaseste_si_arata_bytes_punct_intrare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"Punctul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intrare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punct_intrare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(decimal), {hex(</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punct_intrare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(hex)"</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"Primii</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10 bytes de la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punctul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intrare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bytes_intrare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except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Exception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ontent Placeholder 2"/>
          <p:cNvSpPr>
            <a:spLocks noGrp="1"/>
          </p:cNvSpPr>
          <p:nvPr>
            <p:ph idx="1"/>
          </p:nvPr>
        </p:nvSpPr>
        <p:spPr>
          <a:xfrm>
            <a:off x="6730314" y="1893372"/>
            <a:ext cx="4548920" cy="1918472"/>
          </a:xfrm>
        </p:spPr>
        <p:txBody>
          <a:bodyPr>
            <a:normAutofit fontScale="55000" lnSpcReduction="20000"/>
          </a:bodyPr>
          <a:lstStyle/>
          <a:p>
            <a:endParaRPr lang="en-US" dirty="0">
              <a:solidFill>
                <a:schemeClr val="tx1">
                  <a:lumMod val="50000"/>
                  <a:lumOff val="50000"/>
                </a:schemeClr>
              </a:solidFill>
            </a:endParaRPr>
          </a:p>
          <a:p>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afișa</a:t>
            </a:r>
            <a:r>
              <a:rPr lang="en-US" dirty="0">
                <a:solidFill>
                  <a:schemeClr val="tx1">
                    <a:lumMod val="50000"/>
                    <a:lumOff val="50000"/>
                  </a:schemeClr>
                </a:solidFill>
              </a:rPr>
              <a:t> </a:t>
            </a:r>
            <a:r>
              <a:rPr lang="en-US" dirty="0" err="1">
                <a:solidFill>
                  <a:schemeClr val="tx1">
                    <a:lumMod val="50000"/>
                    <a:lumOff val="50000"/>
                  </a:schemeClr>
                </a:solidFill>
              </a:rPr>
              <a:t>primii</a:t>
            </a:r>
            <a:r>
              <a:rPr lang="en-US" dirty="0">
                <a:solidFill>
                  <a:schemeClr val="tx1">
                    <a:lumMod val="50000"/>
                    <a:lumOff val="50000"/>
                  </a:schemeClr>
                </a:solidFill>
              </a:rPr>
              <a:t> 10 bytes de la </a:t>
            </a:r>
            <a:r>
              <a:rPr lang="en-US" dirty="0" err="1">
                <a:solidFill>
                  <a:schemeClr val="tx1">
                    <a:lumMod val="50000"/>
                    <a:lumOff val="50000"/>
                  </a:schemeClr>
                </a:solidFill>
              </a:rPr>
              <a:t>punctul</a:t>
            </a:r>
            <a:r>
              <a:rPr lang="en-US" dirty="0">
                <a:solidFill>
                  <a:schemeClr val="tx1">
                    <a:lumMod val="50000"/>
                    <a:lumOff val="50000"/>
                  </a:schemeClr>
                </a:solidFill>
              </a:rPr>
              <a:t> de </a:t>
            </a:r>
            <a:r>
              <a:rPr lang="en-US" dirty="0" err="1">
                <a:solidFill>
                  <a:schemeClr val="tx1">
                    <a:lumMod val="50000"/>
                    <a:lumOff val="50000"/>
                  </a:schemeClr>
                </a:solidFill>
              </a:rPr>
              <a:t>intrare</a:t>
            </a:r>
            <a:r>
              <a:rPr lang="en-US" dirty="0">
                <a:solidFill>
                  <a:schemeClr val="tx1">
                    <a:lumMod val="50000"/>
                    <a:lumOff val="50000"/>
                  </a:schemeClr>
                </a:solidFill>
              </a:rPr>
              <a:t>, </a:t>
            </a:r>
            <a:r>
              <a:rPr lang="en-US" dirty="0" err="1">
                <a:solidFill>
                  <a:schemeClr val="tx1">
                    <a:lumMod val="50000"/>
                    <a:lumOff val="50000"/>
                  </a:schemeClr>
                </a:solidFill>
              </a:rPr>
              <a:t>trebuie</a:t>
            </a:r>
            <a:r>
              <a:rPr lang="en-US" dirty="0">
                <a:solidFill>
                  <a:schemeClr val="tx1">
                    <a:lumMod val="50000"/>
                    <a:lumOff val="50000"/>
                  </a:schemeClr>
                </a:solidFill>
              </a:rPr>
              <a:t>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modificăm</a:t>
            </a:r>
            <a:r>
              <a:rPr lang="en-US" dirty="0">
                <a:solidFill>
                  <a:schemeClr val="tx1">
                    <a:lumMod val="50000"/>
                    <a:lumOff val="50000"/>
                  </a:schemeClr>
                </a:solidFill>
              </a:rPr>
              <a:t> </a:t>
            </a:r>
            <a:r>
              <a:rPr lang="en-US" dirty="0" err="1">
                <a:solidFill>
                  <a:schemeClr val="tx1">
                    <a:lumMod val="50000"/>
                    <a:lumOff val="50000"/>
                  </a:schemeClr>
                </a:solidFill>
              </a:rPr>
              <a:t>codul</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 include </a:t>
            </a:r>
            <a:r>
              <a:rPr lang="en-US" dirty="0" err="1">
                <a:solidFill>
                  <a:schemeClr val="tx1">
                    <a:lumMod val="50000"/>
                    <a:lumOff val="50000"/>
                  </a:schemeClr>
                </a:solidFill>
              </a:rPr>
              <a:t>citirea</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afișarea</a:t>
            </a:r>
            <a:r>
              <a:rPr lang="en-US" dirty="0">
                <a:solidFill>
                  <a:schemeClr val="tx1">
                    <a:lumMod val="50000"/>
                    <a:lumOff val="50000"/>
                  </a:schemeClr>
                </a:solidFill>
              </a:rPr>
              <a:t> </a:t>
            </a:r>
            <a:r>
              <a:rPr lang="en-US" dirty="0" err="1">
                <a:solidFill>
                  <a:schemeClr val="tx1">
                    <a:lumMod val="50000"/>
                    <a:lumOff val="50000"/>
                  </a:schemeClr>
                </a:solidFill>
              </a:rPr>
              <a:t>acestor</a:t>
            </a:r>
            <a:r>
              <a:rPr lang="en-US" dirty="0">
                <a:solidFill>
                  <a:schemeClr val="tx1">
                    <a:lumMod val="50000"/>
                    <a:lumOff val="50000"/>
                  </a:schemeClr>
                </a:solidFill>
              </a:rPr>
              <a:t> bytes. </a:t>
            </a:r>
            <a:r>
              <a:rPr lang="en-US" dirty="0" err="1">
                <a:solidFill>
                  <a:schemeClr val="tx1">
                    <a:lumMod val="50000"/>
                    <a:lumOff val="50000"/>
                  </a:schemeClr>
                </a:solidFill>
              </a:rPr>
              <a:t>Acest</a:t>
            </a:r>
            <a:r>
              <a:rPr lang="en-US" dirty="0">
                <a:solidFill>
                  <a:schemeClr val="tx1">
                    <a:lumMod val="50000"/>
                    <a:lumOff val="50000"/>
                  </a:schemeClr>
                </a:solidFill>
              </a:rPr>
              <a:t> pas </a:t>
            </a:r>
            <a:r>
              <a:rPr lang="en-US" dirty="0" err="1">
                <a:solidFill>
                  <a:schemeClr val="tx1">
                    <a:lumMod val="50000"/>
                    <a:lumOff val="50000"/>
                  </a:schemeClr>
                </a:solidFill>
              </a:rPr>
              <a:t>necesită</a:t>
            </a:r>
            <a:r>
              <a:rPr lang="en-US" dirty="0">
                <a:solidFill>
                  <a:schemeClr val="tx1">
                    <a:lumMod val="50000"/>
                    <a:lumOff val="50000"/>
                  </a:schemeClr>
                </a:solidFill>
              </a:rPr>
              <a:t> </a:t>
            </a:r>
            <a:r>
              <a:rPr lang="en-US" dirty="0" err="1">
                <a:solidFill>
                  <a:schemeClr val="tx1">
                    <a:lumMod val="50000"/>
                    <a:lumOff val="50000"/>
                  </a:schemeClr>
                </a:solidFill>
              </a:rPr>
              <a:t>determinarea</a:t>
            </a:r>
            <a:r>
              <a:rPr lang="en-US" dirty="0">
                <a:solidFill>
                  <a:schemeClr val="tx1">
                    <a:lumMod val="50000"/>
                    <a:lumOff val="50000"/>
                  </a:schemeClr>
                </a:solidFill>
              </a:rPr>
              <a:t> </a:t>
            </a:r>
            <a:r>
              <a:rPr lang="en-US" dirty="0" err="1">
                <a:solidFill>
                  <a:schemeClr val="tx1">
                    <a:lumMod val="50000"/>
                    <a:lumOff val="50000"/>
                  </a:schemeClr>
                </a:solidFill>
              </a:rPr>
              <a:t>adresei</a:t>
            </a:r>
            <a:r>
              <a:rPr lang="en-US" dirty="0">
                <a:solidFill>
                  <a:schemeClr val="tx1">
                    <a:lumMod val="50000"/>
                    <a:lumOff val="50000"/>
                  </a:schemeClr>
                </a:solidFill>
              </a:rPr>
              <a:t> absolute a </a:t>
            </a:r>
            <a:r>
              <a:rPr lang="en-US" dirty="0" err="1">
                <a:solidFill>
                  <a:schemeClr val="tx1">
                    <a:lumMod val="50000"/>
                    <a:lumOff val="50000"/>
                  </a:schemeClr>
                </a:solidFill>
              </a:rPr>
              <a:t>punctului</a:t>
            </a:r>
            <a:r>
              <a:rPr lang="en-US" dirty="0">
                <a:solidFill>
                  <a:schemeClr val="tx1">
                    <a:lumMod val="50000"/>
                    <a:lumOff val="50000"/>
                  </a:schemeClr>
                </a:solidFill>
              </a:rPr>
              <a:t> de </a:t>
            </a:r>
            <a:r>
              <a:rPr lang="en-US" dirty="0" err="1">
                <a:solidFill>
                  <a:schemeClr val="tx1">
                    <a:lumMod val="50000"/>
                    <a:lumOff val="50000"/>
                  </a:schemeClr>
                </a:solidFill>
              </a:rPr>
              <a:t>intrare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fișier</a:t>
            </a:r>
            <a:r>
              <a:rPr lang="en-US" dirty="0">
                <a:solidFill>
                  <a:schemeClr val="tx1">
                    <a:lumMod val="50000"/>
                    <a:lumOff val="50000"/>
                  </a:schemeClr>
                </a:solidFill>
              </a:rPr>
              <a:t>, care </a:t>
            </a:r>
            <a:r>
              <a:rPr lang="en-US" dirty="0" err="1">
                <a:solidFill>
                  <a:schemeClr val="tx1">
                    <a:lumMod val="50000"/>
                    <a:lumOff val="50000"/>
                  </a:schemeClr>
                </a:solidFill>
              </a:rPr>
              <a:t>implică</a:t>
            </a:r>
            <a:r>
              <a:rPr lang="en-US" dirty="0">
                <a:solidFill>
                  <a:schemeClr val="tx1">
                    <a:lumMod val="50000"/>
                    <a:lumOff val="50000"/>
                  </a:schemeClr>
                </a:solidFill>
              </a:rPr>
              <a:t> o </a:t>
            </a:r>
            <a:r>
              <a:rPr lang="en-US" dirty="0" err="1">
                <a:solidFill>
                  <a:schemeClr val="tx1">
                    <a:lumMod val="50000"/>
                    <a:lumOff val="50000"/>
                  </a:schemeClr>
                </a:solidFill>
              </a:rPr>
              <a:t>conversie</a:t>
            </a:r>
            <a:r>
              <a:rPr lang="en-US" dirty="0">
                <a:solidFill>
                  <a:schemeClr val="tx1">
                    <a:lumMod val="50000"/>
                    <a:lumOff val="50000"/>
                  </a:schemeClr>
                </a:solidFill>
              </a:rPr>
              <a:t> din adresa </a:t>
            </a:r>
            <a:r>
              <a:rPr lang="en-US" dirty="0" err="1">
                <a:solidFill>
                  <a:schemeClr val="tx1">
                    <a:lumMod val="50000"/>
                    <a:lumOff val="50000"/>
                  </a:schemeClr>
                </a:solidFill>
              </a:rPr>
              <a:t>relativă</a:t>
            </a:r>
            <a:r>
              <a:rPr lang="en-US" dirty="0">
                <a:solidFill>
                  <a:schemeClr val="tx1">
                    <a:lumMod val="50000"/>
                    <a:lumOff val="50000"/>
                  </a:schemeClr>
                </a:solidFill>
              </a:rPr>
              <a:t> la </a:t>
            </a:r>
            <a:r>
              <a:rPr lang="en-US" dirty="0" err="1">
                <a:solidFill>
                  <a:schemeClr val="tx1">
                    <a:lumMod val="50000"/>
                    <a:lumOff val="50000"/>
                  </a:schemeClr>
                </a:solidFill>
              </a:rPr>
              <a:t>cea</a:t>
            </a:r>
            <a:r>
              <a:rPr lang="en-US" dirty="0">
                <a:solidFill>
                  <a:schemeClr val="tx1">
                    <a:lumMod val="50000"/>
                    <a:lumOff val="50000"/>
                  </a:schemeClr>
                </a:solidFill>
              </a:rPr>
              <a:t> </a:t>
            </a:r>
            <a:r>
              <a:rPr lang="en-US" dirty="0" err="1">
                <a:solidFill>
                  <a:schemeClr val="tx1">
                    <a:lumMod val="50000"/>
                    <a:lumOff val="50000"/>
                  </a:schemeClr>
                </a:solidFill>
              </a:rPr>
              <a:t>virtuală</a:t>
            </a:r>
            <a:r>
              <a:rPr lang="en-US" dirty="0">
                <a:solidFill>
                  <a:schemeClr val="tx1">
                    <a:lumMod val="50000"/>
                    <a:lumOff val="50000"/>
                  </a:schemeClr>
                </a:solidFill>
              </a:rPr>
              <a:t> (RVA) </a:t>
            </a:r>
            <a:r>
              <a:rPr lang="en-US" dirty="0" err="1">
                <a:solidFill>
                  <a:schemeClr val="tx1">
                    <a:lumMod val="50000"/>
                    <a:lumOff val="50000"/>
                  </a:schemeClr>
                </a:solidFill>
              </a:rPr>
              <a:t>în</a:t>
            </a:r>
            <a:r>
              <a:rPr lang="en-US" dirty="0">
                <a:solidFill>
                  <a:schemeClr val="tx1">
                    <a:lumMod val="50000"/>
                    <a:lumOff val="50000"/>
                  </a:schemeClr>
                </a:solidFill>
              </a:rPr>
              <a:t> offset-</a:t>
            </a:r>
            <a:r>
              <a:rPr lang="en-US" dirty="0" err="1">
                <a:solidFill>
                  <a:schemeClr val="tx1">
                    <a:lumMod val="50000"/>
                    <a:lumOff val="50000"/>
                  </a:schemeClr>
                </a:solidFill>
              </a:rPr>
              <a:t>ul</a:t>
            </a:r>
            <a:r>
              <a:rPr lang="en-US" dirty="0">
                <a:solidFill>
                  <a:schemeClr val="tx1">
                    <a:lumMod val="50000"/>
                    <a:lumOff val="50000"/>
                  </a:schemeClr>
                </a:solidFill>
              </a:rPr>
              <a:t> </a:t>
            </a:r>
            <a:r>
              <a:rPr lang="en-US" dirty="0" err="1">
                <a:solidFill>
                  <a:schemeClr val="tx1">
                    <a:lumMod val="50000"/>
                    <a:lumOff val="50000"/>
                  </a:schemeClr>
                </a:solidFill>
              </a:rPr>
              <a:t>fizic</a:t>
            </a:r>
            <a:r>
              <a:rPr lang="en-US" dirty="0">
                <a:solidFill>
                  <a:schemeClr val="tx1">
                    <a:lumMod val="50000"/>
                    <a:lumOff val="50000"/>
                  </a:schemeClr>
                </a:solidFill>
              </a:rPr>
              <a:t> din </a:t>
            </a:r>
            <a:r>
              <a:rPr lang="en-US" dirty="0" err="1">
                <a:solidFill>
                  <a:schemeClr val="tx1">
                    <a:lumMod val="50000"/>
                    <a:lumOff val="50000"/>
                  </a:schemeClr>
                </a:solidFill>
              </a:rPr>
              <a:t>fișier</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simplificarea</a:t>
            </a:r>
            <a:r>
              <a:rPr lang="en-US" dirty="0">
                <a:solidFill>
                  <a:schemeClr val="tx1">
                    <a:lumMod val="50000"/>
                    <a:lumOff val="50000"/>
                  </a:schemeClr>
                </a:solidFill>
              </a:rPr>
              <a:t> </a:t>
            </a:r>
            <a:r>
              <a:rPr lang="en-US" dirty="0" err="1">
                <a:solidFill>
                  <a:schemeClr val="tx1">
                    <a:lumMod val="50000"/>
                    <a:lumOff val="50000"/>
                  </a:schemeClr>
                </a:solidFill>
              </a:rPr>
              <a:t>noastră</a:t>
            </a:r>
            <a:r>
              <a:rPr lang="en-US" dirty="0">
                <a:solidFill>
                  <a:schemeClr val="tx1">
                    <a:lumMod val="50000"/>
                    <a:lumOff val="50000"/>
                  </a:schemeClr>
                </a:solidFill>
              </a:rPr>
              <a:t>, </a:t>
            </a:r>
            <a:r>
              <a:rPr lang="en-US" dirty="0" err="1">
                <a:solidFill>
                  <a:schemeClr val="tx1">
                    <a:lumMod val="50000"/>
                    <a:lumOff val="50000"/>
                  </a:schemeClr>
                </a:solidFill>
              </a:rPr>
              <a:t>vom</a:t>
            </a:r>
            <a:r>
              <a:rPr lang="en-US" dirty="0">
                <a:solidFill>
                  <a:schemeClr val="tx1">
                    <a:lumMod val="50000"/>
                    <a:lumOff val="50000"/>
                  </a:schemeClr>
                </a:solidFill>
              </a:rPr>
              <a:t> </a:t>
            </a:r>
            <a:r>
              <a:rPr lang="en-US" dirty="0" err="1">
                <a:solidFill>
                  <a:schemeClr val="tx1">
                    <a:lumMod val="50000"/>
                    <a:lumOff val="50000"/>
                  </a:schemeClr>
                </a:solidFill>
              </a:rPr>
              <a:t>folosi</a:t>
            </a:r>
            <a:r>
              <a:rPr lang="en-US" dirty="0">
                <a:solidFill>
                  <a:schemeClr val="tx1">
                    <a:lumMod val="50000"/>
                    <a:lumOff val="50000"/>
                  </a:schemeClr>
                </a:solidFill>
              </a:rPr>
              <a:t> RVA </a:t>
            </a:r>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citi</a:t>
            </a:r>
            <a:r>
              <a:rPr lang="en-US" dirty="0">
                <a:solidFill>
                  <a:schemeClr val="tx1">
                    <a:lumMod val="50000"/>
                    <a:lumOff val="50000"/>
                  </a:schemeClr>
                </a:solidFill>
              </a:rPr>
              <a:t> direct din </a:t>
            </a:r>
            <a:r>
              <a:rPr lang="en-US" dirty="0" err="1">
                <a:solidFill>
                  <a:schemeClr val="tx1">
                    <a:lumMod val="50000"/>
                    <a:lumOff val="50000"/>
                  </a:schemeClr>
                </a:solidFill>
              </a:rPr>
              <a:t>fișier</a:t>
            </a:r>
            <a:r>
              <a:rPr lang="en-US" dirty="0">
                <a:solidFill>
                  <a:schemeClr val="tx1">
                    <a:lumMod val="50000"/>
                    <a:lumOff val="50000"/>
                  </a:schemeClr>
                </a:solidFill>
              </a:rPr>
              <a:t>, </a:t>
            </a:r>
            <a:r>
              <a:rPr lang="en-US" dirty="0" err="1">
                <a:solidFill>
                  <a:schemeClr val="tx1">
                    <a:lumMod val="50000"/>
                    <a:lumOff val="50000"/>
                  </a:schemeClr>
                </a:solidFill>
              </a:rPr>
              <a:t>presupunând</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a:t>
            </a:r>
            <a:r>
              <a:rPr lang="en-US" dirty="0" err="1">
                <a:solidFill>
                  <a:schemeClr val="tx1">
                    <a:lumMod val="50000"/>
                    <a:lumOff val="50000"/>
                  </a:schemeClr>
                </a:solidFill>
              </a:rPr>
              <a:t>executabilul</a:t>
            </a:r>
            <a:r>
              <a:rPr lang="en-US" dirty="0">
                <a:solidFill>
                  <a:schemeClr val="tx1">
                    <a:lumMod val="50000"/>
                    <a:lumOff val="50000"/>
                  </a:schemeClr>
                </a:solidFill>
              </a:rPr>
              <a:t> nu este </a:t>
            </a:r>
            <a:r>
              <a:rPr lang="en-US" dirty="0" err="1">
                <a:solidFill>
                  <a:schemeClr val="tx1">
                    <a:lumMod val="50000"/>
                    <a:lumOff val="50000"/>
                  </a:schemeClr>
                </a:solidFill>
              </a:rPr>
              <a:t>prea</a:t>
            </a:r>
            <a:r>
              <a:rPr lang="en-US" dirty="0">
                <a:solidFill>
                  <a:schemeClr val="tx1">
                    <a:lumMod val="50000"/>
                    <a:lumOff val="50000"/>
                  </a:schemeClr>
                </a:solidFill>
              </a:rPr>
              <a:t> complex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RVA </a:t>
            </a:r>
            <a:r>
              <a:rPr lang="en-US" dirty="0" err="1">
                <a:solidFill>
                  <a:schemeClr val="tx1">
                    <a:lumMod val="50000"/>
                    <a:lumOff val="50000"/>
                  </a:schemeClr>
                </a:solidFill>
              </a:rPr>
              <a:t>corespunde</a:t>
            </a:r>
            <a:r>
              <a:rPr lang="en-US" dirty="0">
                <a:solidFill>
                  <a:schemeClr val="tx1">
                    <a:lumMod val="50000"/>
                    <a:lumOff val="50000"/>
                  </a:schemeClr>
                </a:solidFill>
              </a:rPr>
              <a:t> cu offset-</a:t>
            </a:r>
            <a:r>
              <a:rPr lang="en-US" dirty="0" err="1">
                <a:solidFill>
                  <a:schemeClr val="tx1">
                    <a:lumMod val="50000"/>
                    <a:lumOff val="50000"/>
                  </a:schemeClr>
                </a:solidFill>
              </a:rPr>
              <a:t>ul</a:t>
            </a:r>
            <a:r>
              <a:rPr lang="en-US" dirty="0">
                <a:solidFill>
                  <a:schemeClr val="tx1">
                    <a:lumMod val="50000"/>
                    <a:lumOff val="50000"/>
                  </a:schemeClr>
                </a:solidFill>
              </a:rPr>
              <a:t> </a:t>
            </a:r>
            <a:r>
              <a:rPr lang="en-US" dirty="0" err="1">
                <a:solidFill>
                  <a:schemeClr val="tx1">
                    <a:lumMod val="50000"/>
                    <a:lumOff val="50000"/>
                  </a:schemeClr>
                </a:solidFill>
              </a:rPr>
              <a:t>fizic</a:t>
            </a:r>
            <a:r>
              <a:rPr lang="en-US" dirty="0">
                <a:solidFill>
                  <a:schemeClr val="tx1">
                    <a:lumMod val="50000"/>
                    <a:lumOff val="50000"/>
                  </a:schemeClr>
                </a:solidFill>
              </a:rPr>
              <a:t>. </a:t>
            </a:r>
          </a:p>
          <a:p>
            <a:endParaRPr lang="en-US" dirty="0">
              <a:solidFill>
                <a:schemeClr val="tx1">
                  <a:lumMod val="50000"/>
                  <a:lumOff val="50000"/>
                </a:schemeClr>
              </a:solidFill>
            </a:endParaRPr>
          </a:p>
        </p:txBody>
      </p:sp>
      <p:sp>
        <p:nvSpPr>
          <p:cNvPr id="8" name="Content Placeholder 2"/>
          <p:cNvSpPr txBox="1">
            <a:spLocks/>
          </p:cNvSpPr>
          <p:nvPr/>
        </p:nvSpPr>
        <p:spPr>
          <a:xfrm>
            <a:off x="6730314" y="4160149"/>
            <a:ext cx="5068329" cy="1827857"/>
          </a:xfrm>
          <a:prstGeom prst="rect">
            <a:avLst/>
          </a:prstGeom>
        </p:spPr>
        <p:txBody>
          <a:bodyPr vert="horz" lIns="91440" tIns="45720" rIns="91440" bIns="45720" rtlCol="0">
            <a:normAutofit fontScale="4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tx1">
                  <a:lumMod val="50000"/>
                  <a:lumOff val="50000"/>
                </a:schemeClr>
              </a:solidFill>
            </a:endParaRPr>
          </a:p>
          <a:p>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acest</a:t>
            </a:r>
            <a:r>
              <a:rPr lang="en-US" dirty="0">
                <a:solidFill>
                  <a:schemeClr val="tx1">
                    <a:lumMod val="50000"/>
                    <a:lumOff val="50000"/>
                  </a:schemeClr>
                </a:solidFill>
              </a:rPr>
              <a:t> cod, </a:t>
            </a:r>
            <a:r>
              <a:rPr lang="en-US" dirty="0" err="1">
                <a:solidFill>
                  <a:schemeClr val="tx1">
                    <a:lumMod val="50000"/>
                    <a:lumOff val="50000"/>
                  </a:schemeClr>
                </a:solidFill>
              </a:rPr>
              <a:t>după</a:t>
            </a:r>
            <a:r>
              <a:rPr lang="en-US" dirty="0">
                <a:solidFill>
                  <a:schemeClr val="tx1">
                    <a:lumMod val="50000"/>
                    <a:lumOff val="50000"/>
                  </a:schemeClr>
                </a:solidFill>
              </a:rPr>
              <a:t> </a:t>
            </a:r>
            <a:r>
              <a:rPr lang="en-US" dirty="0" err="1">
                <a:solidFill>
                  <a:schemeClr val="tx1">
                    <a:lumMod val="50000"/>
                    <a:lumOff val="50000"/>
                  </a:schemeClr>
                </a:solidFill>
              </a:rPr>
              <a:t>ce</a:t>
            </a:r>
            <a:r>
              <a:rPr lang="en-US" dirty="0">
                <a:solidFill>
                  <a:schemeClr val="tx1">
                    <a:lumMod val="50000"/>
                    <a:lumOff val="50000"/>
                  </a:schemeClr>
                </a:solidFill>
              </a:rPr>
              <a:t> </a:t>
            </a:r>
            <a:r>
              <a:rPr lang="en-US" dirty="0" err="1">
                <a:solidFill>
                  <a:schemeClr val="tx1">
                    <a:lumMod val="50000"/>
                    <a:lumOff val="50000"/>
                  </a:schemeClr>
                </a:solidFill>
              </a:rPr>
              <a:t>determinăm</a:t>
            </a:r>
            <a:r>
              <a:rPr lang="en-US" dirty="0">
                <a:solidFill>
                  <a:schemeClr val="tx1">
                    <a:lumMod val="50000"/>
                    <a:lumOff val="50000"/>
                  </a:schemeClr>
                </a:solidFill>
              </a:rPr>
              <a:t> adresa RVA a </a:t>
            </a:r>
            <a:r>
              <a:rPr lang="en-US" dirty="0" err="1">
                <a:solidFill>
                  <a:schemeClr val="tx1">
                    <a:lumMod val="50000"/>
                    <a:lumOff val="50000"/>
                  </a:schemeClr>
                </a:solidFill>
              </a:rPr>
              <a:t>punctului</a:t>
            </a:r>
            <a:r>
              <a:rPr lang="en-US" dirty="0">
                <a:solidFill>
                  <a:schemeClr val="tx1">
                    <a:lumMod val="50000"/>
                    <a:lumOff val="50000"/>
                  </a:schemeClr>
                </a:solidFill>
              </a:rPr>
              <a:t> de </a:t>
            </a:r>
            <a:r>
              <a:rPr lang="en-US" dirty="0" err="1">
                <a:solidFill>
                  <a:schemeClr val="tx1">
                    <a:lumMod val="50000"/>
                    <a:lumOff val="50000"/>
                  </a:schemeClr>
                </a:solidFill>
              </a:rPr>
              <a:t>intrare</a:t>
            </a:r>
            <a:r>
              <a:rPr lang="en-US" dirty="0">
                <a:solidFill>
                  <a:schemeClr val="tx1">
                    <a:lumMod val="50000"/>
                    <a:lumOff val="50000"/>
                  </a:schemeClr>
                </a:solidFill>
              </a:rPr>
              <a:t>, </a:t>
            </a:r>
            <a:r>
              <a:rPr lang="en-US" dirty="0" err="1">
                <a:solidFill>
                  <a:schemeClr val="tx1">
                    <a:lumMod val="50000"/>
                    <a:lumOff val="50000"/>
                  </a:schemeClr>
                </a:solidFill>
              </a:rPr>
              <a:t>folosim</a:t>
            </a:r>
            <a:r>
              <a:rPr lang="en-US" dirty="0">
                <a:solidFill>
                  <a:schemeClr val="tx1">
                    <a:lumMod val="50000"/>
                    <a:lumOff val="50000"/>
                  </a:schemeClr>
                </a:solidFill>
              </a:rPr>
              <a:t> </a:t>
            </a:r>
            <a:r>
              <a:rPr lang="en-US" dirty="0" err="1">
                <a:solidFill>
                  <a:schemeClr val="tx1">
                    <a:lumMod val="50000"/>
                    <a:lumOff val="50000"/>
                  </a:schemeClr>
                </a:solidFill>
              </a:rPr>
              <a:t>acea</a:t>
            </a:r>
            <a:r>
              <a:rPr lang="en-US" dirty="0">
                <a:solidFill>
                  <a:schemeClr val="tx1">
                    <a:lumMod val="50000"/>
                    <a:lumOff val="50000"/>
                  </a:schemeClr>
                </a:solidFill>
              </a:rPr>
              <a:t> </a:t>
            </a:r>
            <a:r>
              <a:rPr lang="en-US" dirty="0" err="1">
                <a:solidFill>
                  <a:schemeClr val="tx1">
                    <a:lumMod val="50000"/>
                    <a:lumOff val="50000"/>
                  </a:schemeClr>
                </a:solidFill>
              </a:rPr>
              <a:t>adresă</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sări</a:t>
            </a:r>
            <a:r>
              <a:rPr lang="en-US" dirty="0">
                <a:solidFill>
                  <a:schemeClr val="tx1">
                    <a:lumMod val="50000"/>
                    <a:lumOff val="50000"/>
                  </a:schemeClr>
                </a:solidFill>
              </a:rPr>
              <a:t> direct la </a:t>
            </a:r>
            <a:r>
              <a:rPr lang="en-US" dirty="0" err="1">
                <a:solidFill>
                  <a:schemeClr val="tx1">
                    <a:lumMod val="50000"/>
                    <a:lumOff val="50000"/>
                  </a:schemeClr>
                </a:solidFill>
              </a:rPr>
              <a:t>locația</a:t>
            </a:r>
            <a:r>
              <a:rPr lang="en-US" dirty="0">
                <a:solidFill>
                  <a:schemeClr val="tx1">
                    <a:lumMod val="50000"/>
                    <a:lumOff val="50000"/>
                  </a:schemeClr>
                </a:solidFill>
              </a:rPr>
              <a:t> </a:t>
            </a:r>
            <a:r>
              <a:rPr lang="en-US" dirty="0" err="1">
                <a:solidFill>
                  <a:schemeClr val="tx1">
                    <a:lumMod val="50000"/>
                    <a:lumOff val="50000"/>
                  </a:schemeClr>
                </a:solidFill>
              </a:rPr>
              <a:t>corespunzătoare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fișier</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citim</a:t>
            </a:r>
            <a:r>
              <a:rPr lang="en-US" dirty="0">
                <a:solidFill>
                  <a:schemeClr val="tx1">
                    <a:lumMod val="50000"/>
                    <a:lumOff val="50000"/>
                  </a:schemeClr>
                </a:solidFill>
              </a:rPr>
              <a:t> </a:t>
            </a:r>
            <a:r>
              <a:rPr lang="en-US" dirty="0" err="1">
                <a:solidFill>
                  <a:schemeClr val="tx1">
                    <a:lumMod val="50000"/>
                    <a:lumOff val="50000"/>
                  </a:schemeClr>
                </a:solidFill>
              </a:rPr>
              <a:t>primii</a:t>
            </a:r>
            <a:r>
              <a:rPr lang="en-US" dirty="0">
                <a:solidFill>
                  <a:schemeClr val="tx1">
                    <a:lumMod val="50000"/>
                    <a:lumOff val="50000"/>
                  </a:schemeClr>
                </a:solidFill>
              </a:rPr>
              <a:t> 10 bytes de la </a:t>
            </a:r>
            <a:r>
              <a:rPr lang="en-US" dirty="0" err="1">
                <a:solidFill>
                  <a:schemeClr val="tx1">
                    <a:lumMod val="50000"/>
                    <a:lumOff val="50000"/>
                  </a:schemeClr>
                </a:solidFill>
              </a:rPr>
              <a:t>acea</a:t>
            </a:r>
            <a:r>
              <a:rPr lang="en-US" dirty="0">
                <a:solidFill>
                  <a:schemeClr val="tx1">
                    <a:lumMod val="50000"/>
                    <a:lumOff val="50000"/>
                  </a:schemeClr>
                </a:solidFill>
              </a:rPr>
              <a:t> </a:t>
            </a:r>
            <a:r>
              <a:rPr lang="en-US" dirty="0" err="1">
                <a:solidFill>
                  <a:schemeClr val="tx1">
                    <a:lumMod val="50000"/>
                    <a:lumOff val="50000"/>
                  </a:schemeClr>
                </a:solidFill>
              </a:rPr>
              <a:t>adresă</a:t>
            </a:r>
            <a:r>
              <a:rPr lang="en-US" dirty="0">
                <a:solidFill>
                  <a:schemeClr val="tx1">
                    <a:lumMod val="50000"/>
                    <a:lumOff val="50000"/>
                  </a:schemeClr>
                </a:solidFill>
              </a:rPr>
              <a:t>. </a:t>
            </a:r>
            <a:r>
              <a:rPr lang="en-US" dirty="0" err="1">
                <a:solidFill>
                  <a:schemeClr val="tx1">
                    <a:lumMod val="50000"/>
                    <a:lumOff val="50000"/>
                  </a:schemeClr>
                </a:solidFill>
              </a:rPr>
              <a:t>Apoi</a:t>
            </a:r>
            <a:r>
              <a:rPr lang="en-US" dirty="0">
                <a:solidFill>
                  <a:schemeClr val="tx1">
                    <a:lumMod val="50000"/>
                    <a:lumOff val="50000"/>
                  </a:schemeClr>
                </a:solidFill>
              </a:rPr>
              <a:t>, </a:t>
            </a:r>
            <a:r>
              <a:rPr lang="en-US" dirty="0" err="1">
                <a:solidFill>
                  <a:schemeClr val="tx1">
                    <a:lumMod val="50000"/>
                    <a:lumOff val="50000"/>
                  </a:schemeClr>
                </a:solidFill>
              </a:rPr>
              <a:t>convertim</a:t>
            </a:r>
            <a:r>
              <a:rPr lang="en-US" dirty="0">
                <a:solidFill>
                  <a:schemeClr val="tx1">
                    <a:lumMod val="50000"/>
                    <a:lumOff val="50000"/>
                  </a:schemeClr>
                </a:solidFill>
              </a:rPr>
              <a:t> </a:t>
            </a:r>
            <a:r>
              <a:rPr lang="en-US" dirty="0" err="1">
                <a:solidFill>
                  <a:schemeClr val="tx1">
                    <a:lumMod val="50000"/>
                    <a:lumOff val="50000"/>
                  </a:schemeClr>
                </a:solidFill>
              </a:rPr>
              <a:t>acei</a:t>
            </a:r>
            <a:r>
              <a:rPr lang="en-US" dirty="0">
                <a:solidFill>
                  <a:schemeClr val="tx1">
                    <a:lumMod val="50000"/>
                    <a:lumOff val="50000"/>
                  </a:schemeClr>
                </a:solidFill>
              </a:rPr>
              <a:t> bytes </a:t>
            </a:r>
            <a:r>
              <a:rPr lang="en-US" dirty="0" err="1">
                <a:solidFill>
                  <a:schemeClr val="tx1">
                    <a:lumMod val="50000"/>
                    <a:lumOff val="50000"/>
                  </a:schemeClr>
                </a:solidFill>
              </a:rPr>
              <a:t>într</a:t>
            </a:r>
            <a:r>
              <a:rPr lang="en-US" dirty="0">
                <a:solidFill>
                  <a:schemeClr val="tx1">
                    <a:lumMod val="50000"/>
                    <a:lumOff val="50000"/>
                  </a:schemeClr>
                </a:solidFill>
              </a:rPr>
              <a:t>-un </a:t>
            </a:r>
            <a:r>
              <a:rPr lang="en-US" dirty="0" err="1">
                <a:solidFill>
                  <a:schemeClr val="tx1">
                    <a:lumMod val="50000"/>
                    <a:lumOff val="50000"/>
                  </a:schemeClr>
                </a:solidFill>
              </a:rPr>
              <a:t>șir</a:t>
            </a:r>
            <a:r>
              <a:rPr lang="en-US" dirty="0">
                <a:solidFill>
                  <a:schemeClr val="tx1">
                    <a:lumMod val="50000"/>
                    <a:lumOff val="50000"/>
                  </a:schemeClr>
                </a:solidFill>
              </a:rPr>
              <a:t> </a:t>
            </a:r>
            <a:r>
              <a:rPr lang="en-US" dirty="0" err="1">
                <a:solidFill>
                  <a:schemeClr val="tx1">
                    <a:lumMod val="50000"/>
                    <a:lumOff val="50000"/>
                  </a:schemeClr>
                </a:solidFill>
              </a:rPr>
              <a:t>hexadecimale</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afișare</a:t>
            </a:r>
            <a:r>
              <a:rPr lang="en-US" dirty="0">
                <a:solidFill>
                  <a:schemeClr val="tx1">
                    <a:lumMod val="50000"/>
                    <a:lumOff val="50000"/>
                  </a:schemeClr>
                </a:solidFill>
              </a:rPr>
              <a:t>. </a:t>
            </a:r>
            <a:r>
              <a:rPr lang="en-US" dirty="0" err="1">
                <a:solidFill>
                  <a:schemeClr val="tx1">
                    <a:lumMod val="50000"/>
                    <a:lumOff val="50000"/>
                  </a:schemeClr>
                </a:solidFill>
              </a:rPr>
              <a:t>Reține</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a:t>
            </a:r>
            <a:r>
              <a:rPr lang="en-US" dirty="0" err="1">
                <a:solidFill>
                  <a:schemeClr val="tx1">
                    <a:lumMod val="50000"/>
                    <a:lumOff val="50000"/>
                  </a:schemeClr>
                </a:solidFill>
              </a:rPr>
              <a:t>acest</a:t>
            </a:r>
            <a:r>
              <a:rPr lang="en-US" dirty="0">
                <a:solidFill>
                  <a:schemeClr val="tx1">
                    <a:lumMod val="50000"/>
                    <a:lumOff val="50000"/>
                  </a:schemeClr>
                </a:solidFill>
              </a:rPr>
              <a:t> cod </a:t>
            </a:r>
            <a:r>
              <a:rPr lang="en-US" dirty="0" err="1">
                <a:solidFill>
                  <a:schemeClr val="tx1">
                    <a:lumMod val="50000"/>
                    <a:lumOff val="50000"/>
                  </a:schemeClr>
                </a:solidFill>
              </a:rPr>
              <a:t>presupune</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RVA </a:t>
            </a:r>
            <a:r>
              <a:rPr lang="en-US" dirty="0" err="1">
                <a:solidFill>
                  <a:schemeClr val="tx1">
                    <a:lumMod val="50000"/>
                    <a:lumOff val="50000"/>
                  </a:schemeClr>
                </a:solidFill>
              </a:rPr>
              <a:t>poate</a:t>
            </a:r>
            <a:r>
              <a:rPr lang="en-US" dirty="0">
                <a:solidFill>
                  <a:schemeClr val="tx1">
                    <a:lumMod val="50000"/>
                    <a:lumOff val="50000"/>
                  </a:schemeClr>
                </a:solidFill>
              </a:rPr>
              <a:t> fi </a:t>
            </a:r>
            <a:r>
              <a:rPr lang="en-US" dirty="0" err="1">
                <a:solidFill>
                  <a:schemeClr val="tx1">
                    <a:lumMod val="50000"/>
                    <a:lumOff val="50000"/>
                  </a:schemeClr>
                </a:solidFill>
              </a:rPr>
              <a:t>folosit</a:t>
            </a:r>
            <a:r>
              <a:rPr lang="en-US" dirty="0">
                <a:solidFill>
                  <a:schemeClr val="tx1">
                    <a:lumMod val="50000"/>
                    <a:lumOff val="50000"/>
                  </a:schemeClr>
                </a:solidFill>
              </a:rPr>
              <a:t> direct ca offset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fișier</a:t>
            </a:r>
            <a:r>
              <a:rPr lang="en-US" dirty="0">
                <a:solidFill>
                  <a:schemeClr val="tx1">
                    <a:lumMod val="50000"/>
                    <a:lumOff val="50000"/>
                  </a:schemeClr>
                </a:solidFill>
              </a:rPr>
              <a:t>, </a:t>
            </a:r>
            <a:r>
              <a:rPr lang="en-US" dirty="0" err="1">
                <a:solidFill>
                  <a:schemeClr val="tx1">
                    <a:lumMod val="50000"/>
                    <a:lumOff val="50000"/>
                  </a:schemeClr>
                </a:solidFill>
              </a:rPr>
              <a:t>ceea</a:t>
            </a:r>
            <a:r>
              <a:rPr lang="en-US" dirty="0">
                <a:solidFill>
                  <a:schemeClr val="tx1">
                    <a:lumMod val="50000"/>
                    <a:lumOff val="50000"/>
                  </a:schemeClr>
                </a:solidFill>
              </a:rPr>
              <a:t> </a:t>
            </a:r>
            <a:r>
              <a:rPr lang="en-US" dirty="0" err="1">
                <a:solidFill>
                  <a:schemeClr val="tx1">
                    <a:lumMod val="50000"/>
                    <a:lumOff val="50000"/>
                  </a:schemeClr>
                </a:solidFill>
              </a:rPr>
              <a:t>ce</a:t>
            </a:r>
            <a:r>
              <a:rPr lang="en-US" dirty="0">
                <a:solidFill>
                  <a:schemeClr val="tx1">
                    <a:lumMod val="50000"/>
                    <a:lumOff val="50000"/>
                  </a:schemeClr>
                </a:solidFill>
              </a:rPr>
              <a:t> este o </a:t>
            </a:r>
            <a:r>
              <a:rPr lang="en-US" dirty="0" err="1">
                <a:solidFill>
                  <a:schemeClr val="tx1">
                    <a:lumMod val="50000"/>
                    <a:lumOff val="50000"/>
                  </a:schemeClr>
                </a:solidFill>
              </a:rPr>
              <a:t>simplificare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nu </a:t>
            </a:r>
            <a:r>
              <a:rPr lang="en-US" dirty="0" err="1">
                <a:solidFill>
                  <a:schemeClr val="tx1">
                    <a:lumMod val="50000"/>
                    <a:lumOff val="50000"/>
                  </a:schemeClr>
                </a:solidFill>
              </a:rPr>
              <a:t>ar</a:t>
            </a:r>
            <a:r>
              <a:rPr lang="en-US" dirty="0">
                <a:solidFill>
                  <a:schemeClr val="tx1">
                    <a:lumMod val="50000"/>
                    <a:lumOff val="50000"/>
                  </a:schemeClr>
                </a:solidFill>
              </a:rPr>
              <a:t> </a:t>
            </a:r>
            <a:r>
              <a:rPr lang="en-US" dirty="0" err="1">
                <a:solidFill>
                  <a:schemeClr val="tx1">
                    <a:lumMod val="50000"/>
                    <a:lumOff val="50000"/>
                  </a:schemeClr>
                </a:solidFill>
              </a:rPr>
              <a:t>putea</a:t>
            </a:r>
            <a:r>
              <a:rPr lang="en-US" dirty="0">
                <a:solidFill>
                  <a:schemeClr val="tx1">
                    <a:lumMod val="50000"/>
                    <a:lumOff val="50000"/>
                  </a:schemeClr>
                </a:solidFill>
              </a:rPr>
              <a:t> fi precis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toate</a:t>
            </a:r>
            <a:r>
              <a:rPr lang="en-US" dirty="0">
                <a:solidFill>
                  <a:schemeClr val="tx1">
                    <a:lumMod val="50000"/>
                    <a:lumOff val="50000"/>
                  </a:schemeClr>
                </a:solidFill>
              </a:rPr>
              <a:t> </a:t>
            </a:r>
            <a:r>
              <a:rPr lang="en-US" dirty="0" err="1">
                <a:solidFill>
                  <a:schemeClr val="tx1">
                    <a:lumMod val="50000"/>
                    <a:lumOff val="50000"/>
                  </a:schemeClr>
                </a:solidFill>
              </a:rPr>
              <a:t>fișierele</a:t>
            </a:r>
            <a:r>
              <a:rPr lang="en-US" dirty="0">
                <a:solidFill>
                  <a:schemeClr val="tx1">
                    <a:lumMod val="50000"/>
                    <a:lumOff val="50000"/>
                  </a:schemeClr>
                </a:solidFill>
              </a:rPr>
              <a:t> PE, </a:t>
            </a:r>
            <a:r>
              <a:rPr lang="en-US" dirty="0" err="1">
                <a:solidFill>
                  <a:schemeClr val="tx1">
                    <a:lumMod val="50000"/>
                    <a:lumOff val="50000"/>
                  </a:schemeClr>
                </a:solidFill>
              </a:rPr>
              <a:t>deoarece</a:t>
            </a:r>
            <a:r>
              <a:rPr lang="en-US" dirty="0">
                <a:solidFill>
                  <a:schemeClr val="tx1">
                    <a:lumMod val="50000"/>
                    <a:lumOff val="50000"/>
                  </a:schemeClr>
                </a:solidFill>
              </a:rPr>
              <a:t> </a:t>
            </a:r>
            <a:r>
              <a:rPr lang="en-US" dirty="0" err="1">
                <a:solidFill>
                  <a:schemeClr val="tx1">
                    <a:lumMod val="50000"/>
                    <a:lumOff val="50000"/>
                  </a:schemeClr>
                </a:solidFill>
              </a:rPr>
              <a:t>unele</a:t>
            </a:r>
            <a:r>
              <a:rPr lang="en-US" dirty="0">
                <a:solidFill>
                  <a:schemeClr val="tx1">
                    <a:lumMod val="50000"/>
                    <a:lumOff val="50000"/>
                  </a:schemeClr>
                </a:solidFill>
              </a:rPr>
              <a:t> </a:t>
            </a:r>
            <a:r>
              <a:rPr lang="en-US" dirty="0" err="1">
                <a:solidFill>
                  <a:schemeClr val="tx1">
                    <a:lumMod val="50000"/>
                    <a:lumOff val="50000"/>
                  </a:schemeClr>
                </a:solidFill>
              </a:rPr>
              <a:t>adrese</a:t>
            </a:r>
            <a:r>
              <a:rPr lang="en-US" dirty="0">
                <a:solidFill>
                  <a:schemeClr val="tx1">
                    <a:lumMod val="50000"/>
                    <a:lumOff val="50000"/>
                  </a:schemeClr>
                </a:solidFill>
              </a:rPr>
              <a:t> RVA pot </a:t>
            </a:r>
            <a:r>
              <a:rPr lang="en-US" dirty="0" err="1">
                <a:solidFill>
                  <a:schemeClr val="tx1">
                    <a:lumMod val="50000"/>
                    <a:lumOff val="50000"/>
                  </a:schemeClr>
                </a:solidFill>
              </a:rPr>
              <a:t>necesita</a:t>
            </a:r>
            <a:r>
              <a:rPr lang="en-US" dirty="0">
                <a:solidFill>
                  <a:schemeClr val="tx1">
                    <a:lumMod val="50000"/>
                    <a:lumOff val="50000"/>
                  </a:schemeClr>
                </a:solidFill>
              </a:rPr>
              <a:t> </a:t>
            </a:r>
            <a:r>
              <a:rPr lang="en-US" dirty="0" err="1">
                <a:solidFill>
                  <a:schemeClr val="tx1">
                    <a:lumMod val="50000"/>
                    <a:lumOff val="50000"/>
                  </a:schemeClr>
                </a:solidFill>
              </a:rPr>
              <a:t>conversie</a:t>
            </a:r>
            <a:r>
              <a:rPr lang="en-US" dirty="0">
                <a:solidFill>
                  <a:schemeClr val="tx1">
                    <a:lumMod val="50000"/>
                    <a:lumOff val="50000"/>
                  </a:schemeClr>
                </a:solidFill>
              </a:rPr>
              <a:t> </a:t>
            </a:r>
            <a:r>
              <a:rPr lang="en-US" dirty="0" err="1">
                <a:solidFill>
                  <a:schemeClr val="tx1">
                    <a:lumMod val="50000"/>
                    <a:lumOff val="50000"/>
                  </a:schemeClr>
                </a:solidFill>
              </a:rPr>
              <a:t>bazată</a:t>
            </a:r>
            <a:r>
              <a:rPr lang="en-US" dirty="0">
                <a:solidFill>
                  <a:schemeClr val="tx1">
                    <a:lumMod val="50000"/>
                    <a:lumOff val="50000"/>
                  </a:schemeClr>
                </a:solidFill>
              </a:rPr>
              <a:t> pe layout-</a:t>
            </a:r>
            <a:r>
              <a:rPr lang="en-US" dirty="0" err="1">
                <a:solidFill>
                  <a:schemeClr val="tx1">
                    <a:lumMod val="50000"/>
                    <a:lumOff val="50000"/>
                  </a:schemeClr>
                </a:solidFill>
              </a:rPr>
              <a:t>ul</a:t>
            </a:r>
            <a:r>
              <a:rPr lang="en-US" dirty="0">
                <a:solidFill>
                  <a:schemeClr val="tx1">
                    <a:lumMod val="50000"/>
                    <a:lumOff val="50000"/>
                  </a:schemeClr>
                </a:solidFill>
              </a:rPr>
              <a:t> </a:t>
            </a:r>
            <a:r>
              <a:rPr lang="en-US" dirty="0" err="1">
                <a:solidFill>
                  <a:schemeClr val="tx1">
                    <a:lumMod val="50000"/>
                    <a:lumOff val="50000"/>
                  </a:schemeClr>
                </a:solidFill>
              </a:rPr>
              <a:t>secțiunilor</a:t>
            </a:r>
            <a:r>
              <a:rPr lang="en-US" dirty="0">
                <a:solidFill>
                  <a:schemeClr val="tx1">
                    <a:lumMod val="50000"/>
                    <a:lumOff val="50000"/>
                  </a:schemeClr>
                </a:solidFill>
              </a:rPr>
              <a:t> din </a:t>
            </a:r>
            <a:r>
              <a:rPr lang="en-US" dirty="0" err="1">
                <a:solidFill>
                  <a:schemeClr val="tx1">
                    <a:lumMod val="50000"/>
                    <a:lumOff val="50000"/>
                  </a:schemeClr>
                </a:solidFill>
              </a:rPr>
              <a:t>fișierul</a:t>
            </a:r>
            <a:r>
              <a:rPr lang="en-US" dirty="0">
                <a:solidFill>
                  <a:schemeClr val="tx1">
                    <a:lumMod val="50000"/>
                    <a:lumOff val="50000"/>
                  </a:schemeClr>
                </a:solidFill>
              </a:rPr>
              <a:t> PE.</a:t>
            </a:r>
          </a:p>
        </p:txBody>
      </p:sp>
      <p:sp>
        <p:nvSpPr>
          <p:cNvPr id="10" name="Flowchart: Process 9"/>
          <p:cNvSpPr/>
          <p:nvPr/>
        </p:nvSpPr>
        <p:spPr>
          <a:xfrm>
            <a:off x="6958913" y="4330732"/>
            <a:ext cx="4839729" cy="1751640"/>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1" name="Rectangle 10"/>
          <p:cNvSpPr/>
          <p:nvPr/>
        </p:nvSpPr>
        <p:spPr>
          <a:xfrm>
            <a:off x="6678401" y="1136685"/>
            <a:ext cx="4429473" cy="461665"/>
          </a:xfrm>
          <a:prstGeom prst="rect">
            <a:avLst/>
          </a:prstGeom>
        </p:spPr>
        <p:txBody>
          <a:bodyPr wrap="square">
            <a:spAutoFit/>
          </a:bodyPr>
          <a:lstStyle/>
          <a:p>
            <a:r>
              <a:rPr lang="es-ES" sz="1200">
                <a:solidFill>
                  <a:schemeClr val="tx1">
                    <a:lumMod val="50000"/>
                    <a:lumOff val="50000"/>
                  </a:schemeClr>
                </a:solidFill>
              </a:rPr>
              <a:t>Punctul de intrare se găsește la adresa: </a:t>
            </a:r>
            <a:r>
              <a:rPr lang="es-ES" sz="1200">
                <a:solidFill>
                  <a:srgbClr val="C00000"/>
                </a:solidFill>
              </a:rPr>
              <a:t>4648</a:t>
            </a:r>
            <a:r>
              <a:rPr lang="es-ES" sz="1200">
                <a:solidFill>
                  <a:schemeClr val="tx1">
                    <a:lumMod val="50000"/>
                    <a:lumOff val="50000"/>
                  </a:schemeClr>
                </a:solidFill>
              </a:rPr>
              <a:t> (decimal), </a:t>
            </a:r>
            <a:r>
              <a:rPr lang="es-ES" sz="1200">
                <a:solidFill>
                  <a:srgbClr val="C00000"/>
                </a:solidFill>
              </a:rPr>
              <a:t>0x1228</a:t>
            </a:r>
            <a:r>
              <a:rPr lang="es-ES" sz="1200">
                <a:solidFill>
                  <a:schemeClr val="tx1">
                    <a:lumMod val="50000"/>
                    <a:lumOff val="50000"/>
                  </a:schemeClr>
                </a:solidFill>
              </a:rPr>
              <a:t> (hex)</a:t>
            </a:r>
          </a:p>
          <a:p>
            <a:r>
              <a:rPr lang="es-ES" sz="1200">
                <a:solidFill>
                  <a:schemeClr val="tx1">
                    <a:lumMod val="50000"/>
                    <a:lumOff val="50000"/>
                  </a:schemeClr>
                </a:solidFill>
              </a:rPr>
              <a:t>Primii 10 bytes de la punctul de intrare: </a:t>
            </a:r>
            <a:r>
              <a:rPr lang="es-ES" sz="1200">
                <a:solidFill>
                  <a:srgbClr val="C00000"/>
                </a:solidFill>
              </a:rPr>
              <a:t>68 1c 58 46 00 e8 ee ff ff ff</a:t>
            </a:r>
            <a:endParaRPr lang="en-US" sz="1200">
              <a:solidFill>
                <a:srgbClr val="C00000"/>
              </a:solidFill>
            </a:endParaRPr>
          </a:p>
        </p:txBody>
      </p:sp>
      <p:sp>
        <p:nvSpPr>
          <p:cNvPr id="15" name="Flowchart: Process 14"/>
          <p:cNvSpPr/>
          <p:nvPr/>
        </p:nvSpPr>
        <p:spPr>
          <a:xfrm>
            <a:off x="6958913" y="2099462"/>
            <a:ext cx="4396521" cy="1700025"/>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14025293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p:cNvSpPr/>
          <p:nvPr/>
        </p:nvSpPr>
        <p:spPr>
          <a:xfrm>
            <a:off x="420554" y="3978122"/>
            <a:ext cx="11554778" cy="267599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0" name="Flowchart: Process 9"/>
          <p:cNvSpPr/>
          <p:nvPr/>
        </p:nvSpPr>
        <p:spPr>
          <a:xfrm>
            <a:off x="6871992" y="2292835"/>
            <a:ext cx="5097162" cy="1481403"/>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a:xfrm>
            <a:off x="7269466" y="41043"/>
            <a:ext cx="4475629" cy="1325563"/>
          </a:xfrm>
        </p:spPr>
        <p:txBody>
          <a:bodyPr/>
          <a:lstStyle/>
          <a:p>
            <a:r>
              <a:rPr lang="en-US"/>
              <a:t>Biblioteca </a:t>
            </a:r>
            <a:r>
              <a:rPr lang="en-US" i="1">
                <a:solidFill>
                  <a:srgbClr val="C00000"/>
                </a:solidFill>
              </a:rPr>
              <a:t>pefile </a:t>
            </a:r>
          </a:p>
        </p:txBody>
      </p:sp>
      <p:sp>
        <p:nvSpPr>
          <p:cNvPr id="3" name="Content Placeholder 2"/>
          <p:cNvSpPr>
            <a:spLocks noGrp="1"/>
          </p:cNvSpPr>
          <p:nvPr>
            <p:ph idx="1"/>
          </p:nvPr>
        </p:nvSpPr>
        <p:spPr>
          <a:xfrm>
            <a:off x="7018622" y="2225445"/>
            <a:ext cx="4803902" cy="1481403"/>
          </a:xfrm>
        </p:spPr>
        <p:txBody>
          <a:bodyPr>
            <a:normAutofit fontScale="55000" lnSpcReduction="20000"/>
          </a:bodyPr>
          <a:lstStyle/>
          <a:p>
            <a:endParaRPr lang="es-ES">
              <a:solidFill>
                <a:schemeClr val="tx1">
                  <a:lumMod val="50000"/>
                  <a:lumOff val="50000"/>
                </a:schemeClr>
              </a:solidFill>
            </a:endParaRPr>
          </a:p>
          <a:p>
            <a:r>
              <a:rPr lang="es-ES">
                <a:solidFill>
                  <a:schemeClr val="tx1">
                    <a:lumMod val="50000"/>
                    <a:lumOff val="50000"/>
                  </a:schemeClr>
                </a:solidFill>
              </a:rPr>
              <a:t>Folosind biblioteca </a:t>
            </a:r>
            <a:r>
              <a:rPr lang="es-ES" i="1">
                <a:solidFill>
                  <a:schemeClr val="tx1">
                    <a:lumMod val="50000"/>
                    <a:lumOff val="50000"/>
                  </a:schemeClr>
                </a:solidFill>
              </a:rPr>
              <a:t>pefile</a:t>
            </a:r>
            <a:r>
              <a:rPr lang="es-ES">
                <a:solidFill>
                  <a:schemeClr val="tx1">
                    <a:lumMod val="50000"/>
                    <a:lumOff val="50000"/>
                  </a:schemeClr>
                </a:solidFill>
              </a:rPr>
              <a:t> pentru a analiza fișierele PE (Portable Executable), putem obține adresa de intrare (entry point) și citi primii 10 bytes din acea adresă într-un mod mult mai direct și simplu. </a:t>
            </a:r>
            <a:r>
              <a:rPr lang="es-ES" i="1">
                <a:solidFill>
                  <a:schemeClr val="tx1">
                    <a:lumMod val="50000"/>
                    <a:lumOff val="50000"/>
                  </a:schemeClr>
                </a:solidFill>
              </a:rPr>
              <a:t>pefile</a:t>
            </a:r>
            <a:r>
              <a:rPr lang="es-ES">
                <a:solidFill>
                  <a:schemeClr val="tx1">
                    <a:lumMod val="50000"/>
                    <a:lumOff val="50000"/>
                  </a:schemeClr>
                </a:solidFill>
              </a:rPr>
              <a:t> este o bibliotecă Python care facilitează lucrul cu fișierele PE, oferind acces ușor la structurile și informațiile acestora.</a:t>
            </a:r>
          </a:p>
        </p:txBody>
      </p:sp>
      <p:sp>
        <p:nvSpPr>
          <p:cNvPr id="4" name="Rectangle 3"/>
          <p:cNvSpPr/>
          <p:nvPr/>
        </p:nvSpPr>
        <p:spPr>
          <a:xfrm>
            <a:off x="601362" y="365125"/>
            <a:ext cx="6096000" cy="3220882"/>
          </a:xfrm>
          <a:prstGeom prst="rect">
            <a:avLst/>
          </a:prstGeom>
        </p:spPr>
        <p:txBody>
          <a:bodyPr>
            <a:spAutoFit/>
          </a:bodyPr>
          <a:lstStyle/>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pefile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def</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CB4B16"/>
                </a:solidFill>
                <a:latin typeface="Consolas" panose="020B0609020204030204" pitchFamily="49" charset="0"/>
                <a:ea typeface="Times New Roman" panose="02020603050405020304" pitchFamily="18" charset="0"/>
                <a:cs typeface="Times New Roman" panose="02020603050405020304" pitchFamily="18" charset="0"/>
              </a:rPr>
              <a:t>arata_bytes_punct_intrare_pe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try</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pefile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adresa_ep</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pe</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OPTIONAL_HEADER</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AddressOfEntryPoint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offset_ep</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pe</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get_offset_from_rva</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adresa_ep</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with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rb</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seek</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offset_ep</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primii_10_bytes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10</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hex</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"Punctul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intrare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adresa_ep</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(decimal), {hex(</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adresa_ep</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(hex)"</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"Primii</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10 bytes de la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punctul</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intrare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{primii_10_bytes}"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except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Exception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as</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print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cale_fisier_pe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'C:\\Users\\</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Elitebook</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\\Desktop\\LaboratorATMCript.exe'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arata_bytes_punct_intrare_pe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cale_fisier_pe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Content Placeholder 2"/>
          <p:cNvSpPr txBox="1">
            <a:spLocks/>
          </p:cNvSpPr>
          <p:nvPr/>
        </p:nvSpPr>
        <p:spPr>
          <a:xfrm>
            <a:off x="644611" y="4193306"/>
            <a:ext cx="9506465" cy="2558602"/>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a:solidFill>
                  <a:schemeClr val="tx1">
                    <a:lumMod val="50000"/>
                    <a:lumOff val="50000"/>
                  </a:schemeClr>
                </a:solidFill>
              </a:rPr>
              <a:t>Acest cod face următoarele:</a:t>
            </a:r>
          </a:p>
          <a:p>
            <a:r>
              <a:rPr lang="es-ES">
                <a:solidFill>
                  <a:schemeClr val="tx1">
                    <a:lumMod val="50000"/>
                    <a:lumOff val="50000"/>
                  </a:schemeClr>
                </a:solidFill>
              </a:rPr>
              <a:t>    Încarcă fișierul PE folosind pefile.</a:t>
            </a:r>
          </a:p>
          <a:p>
            <a:r>
              <a:rPr lang="es-ES">
                <a:solidFill>
                  <a:schemeClr val="tx1">
                    <a:lumMod val="50000"/>
                    <a:lumOff val="50000"/>
                  </a:schemeClr>
                </a:solidFill>
              </a:rPr>
              <a:t>    Obține adresa de intrare (entry point) din header-ul opțional al fișierului PE.</a:t>
            </a:r>
          </a:p>
          <a:p>
            <a:r>
              <a:rPr lang="es-ES">
                <a:solidFill>
                  <a:schemeClr val="tx1">
                    <a:lumMod val="50000"/>
                    <a:lumOff val="50000"/>
                  </a:schemeClr>
                </a:solidFill>
              </a:rPr>
              <a:t>    Calculează offset-ul fizic în fișier pentru adresa de intrare folosind funcția </a:t>
            </a:r>
            <a:r>
              <a:rPr lang="es-ES">
                <a:solidFill>
                  <a:srgbClr val="C00000"/>
                </a:solidFill>
              </a:rPr>
              <a:t>get_offset_from_rva</a:t>
            </a:r>
            <a:r>
              <a:rPr lang="es-ES">
                <a:solidFill>
                  <a:schemeClr val="tx1">
                    <a:lumMod val="50000"/>
                    <a:lumOff val="50000"/>
                  </a:schemeClr>
                </a:solidFill>
              </a:rPr>
              <a:t> a obiectului </a:t>
            </a:r>
            <a:r>
              <a:rPr lang="es-ES">
                <a:solidFill>
                  <a:srgbClr val="C00000"/>
                </a:solidFill>
              </a:rPr>
              <a:t>pe</a:t>
            </a:r>
            <a:r>
              <a:rPr lang="es-ES">
                <a:solidFill>
                  <a:schemeClr val="tx1">
                    <a:lumMod val="50000"/>
                    <a:lumOff val="50000"/>
                  </a:schemeClr>
                </a:solidFill>
              </a:rPr>
              <a:t>.</a:t>
            </a:r>
          </a:p>
          <a:p>
            <a:r>
              <a:rPr lang="es-ES">
                <a:solidFill>
                  <a:schemeClr val="tx1">
                    <a:lumMod val="50000"/>
                    <a:lumOff val="50000"/>
                  </a:schemeClr>
                </a:solidFill>
              </a:rPr>
              <a:t>    Deschide fișierul în modul binar, sare la offset-ul calculat și citește primii 10 bytes.</a:t>
            </a:r>
          </a:p>
          <a:p>
            <a:r>
              <a:rPr lang="es-ES">
                <a:solidFill>
                  <a:schemeClr val="tx1">
                    <a:lumMod val="50000"/>
                    <a:lumOff val="50000"/>
                  </a:schemeClr>
                </a:solidFill>
              </a:rPr>
              <a:t>    Afișează adresa de intrare și primii 10 bytes în format hexadecimale.</a:t>
            </a:r>
          </a:p>
          <a:p>
            <a:r>
              <a:rPr lang="es-ES">
                <a:solidFill>
                  <a:schemeClr val="tx1">
                    <a:lumMod val="50000"/>
                    <a:lumOff val="50000"/>
                  </a:schemeClr>
                </a:solidFill>
              </a:rPr>
              <a:t>Folosind </a:t>
            </a:r>
            <a:r>
              <a:rPr lang="es-ES" i="1">
                <a:solidFill>
                  <a:schemeClr val="tx1">
                    <a:lumMod val="50000"/>
                    <a:lumOff val="50000"/>
                  </a:schemeClr>
                </a:solidFill>
              </a:rPr>
              <a:t>pefile</a:t>
            </a:r>
            <a:r>
              <a:rPr lang="es-ES">
                <a:solidFill>
                  <a:schemeClr val="tx1">
                    <a:lumMod val="50000"/>
                    <a:lumOff val="50000"/>
                  </a:schemeClr>
                </a:solidFill>
              </a:rPr>
              <a:t>, codul devine mai concis și direct, evitând necesitatea de a naviga manual prin structura fișierului PE sau de a calcula offset-urile manual. Biblioteca gestionează toate aspectele legate de interpretarea structurii fișierului PE, permițându-ne să ne concentrăm pe informațiile specifice de care avem nevoie.</a:t>
            </a:r>
          </a:p>
        </p:txBody>
      </p:sp>
      <p:sp>
        <p:nvSpPr>
          <p:cNvPr id="7" name="Flowchart: Process 6"/>
          <p:cNvSpPr/>
          <p:nvPr/>
        </p:nvSpPr>
        <p:spPr>
          <a:xfrm>
            <a:off x="420554" y="179173"/>
            <a:ext cx="6276808" cy="360289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8" name="Flowchart: Process 7"/>
          <p:cNvSpPr/>
          <p:nvPr/>
        </p:nvSpPr>
        <p:spPr>
          <a:xfrm>
            <a:off x="6147486" y="1140868"/>
            <a:ext cx="5821668" cy="880425"/>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9" name="Rectangle 8"/>
          <p:cNvSpPr/>
          <p:nvPr/>
        </p:nvSpPr>
        <p:spPr>
          <a:xfrm>
            <a:off x="6900217" y="1345020"/>
            <a:ext cx="4642023" cy="461665"/>
          </a:xfrm>
          <a:prstGeom prst="rect">
            <a:avLst/>
          </a:prstGeom>
        </p:spPr>
        <p:txBody>
          <a:bodyPr wrap="square">
            <a:spAutoFit/>
          </a:bodyPr>
          <a:lstStyle/>
          <a:p>
            <a:r>
              <a:rPr lang="es-ES" sz="1200">
                <a:solidFill>
                  <a:schemeClr val="tx1">
                    <a:lumMod val="50000"/>
                    <a:lumOff val="50000"/>
                  </a:schemeClr>
                </a:solidFill>
              </a:rPr>
              <a:t>Punctul de intrare se găsește la adresa: </a:t>
            </a:r>
            <a:r>
              <a:rPr lang="es-ES" sz="1200">
                <a:solidFill>
                  <a:srgbClr val="C00000"/>
                </a:solidFill>
              </a:rPr>
              <a:t>4648</a:t>
            </a:r>
            <a:r>
              <a:rPr lang="es-ES" sz="1200">
                <a:solidFill>
                  <a:schemeClr val="tx1">
                    <a:lumMod val="50000"/>
                    <a:lumOff val="50000"/>
                  </a:schemeClr>
                </a:solidFill>
              </a:rPr>
              <a:t> (decimal), </a:t>
            </a:r>
            <a:r>
              <a:rPr lang="es-ES" sz="1200">
                <a:solidFill>
                  <a:srgbClr val="C00000"/>
                </a:solidFill>
              </a:rPr>
              <a:t>0x1228</a:t>
            </a:r>
            <a:r>
              <a:rPr lang="es-ES" sz="1200">
                <a:solidFill>
                  <a:schemeClr val="tx1">
                    <a:lumMod val="50000"/>
                    <a:lumOff val="50000"/>
                  </a:schemeClr>
                </a:solidFill>
              </a:rPr>
              <a:t> (hex)</a:t>
            </a:r>
          </a:p>
          <a:p>
            <a:r>
              <a:rPr lang="es-ES" sz="1200">
                <a:solidFill>
                  <a:schemeClr val="tx1">
                    <a:lumMod val="50000"/>
                    <a:lumOff val="50000"/>
                  </a:schemeClr>
                </a:solidFill>
              </a:rPr>
              <a:t>Primii 10 bytes de la punctul de intrare: </a:t>
            </a:r>
            <a:r>
              <a:rPr lang="es-ES" sz="1200">
                <a:solidFill>
                  <a:srgbClr val="C00000"/>
                </a:solidFill>
              </a:rPr>
              <a:t>68 1c 58 46 00 e8 ee ff ff ff</a:t>
            </a:r>
            <a:endParaRPr lang="en-US" sz="1200">
              <a:solidFill>
                <a:srgbClr val="C00000"/>
              </a:solidFill>
            </a:endParaRPr>
          </a:p>
        </p:txBody>
      </p:sp>
    </p:spTree>
    <p:extLst>
      <p:ext uri="{BB962C8B-B14F-4D97-AF65-F5344CB8AC3E}">
        <p14:creationId xmlns:p14="http://schemas.microsoft.com/office/powerpoint/2010/main" val="14604288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860308" y="1620304"/>
            <a:ext cx="9755187" cy="2766528"/>
          </a:xfrm>
        </p:spPr>
        <p:txBody>
          <a:bodyPr>
            <a:normAutofit fontScale="90000"/>
          </a:bodyPr>
          <a:lstStyle/>
          <a:p>
            <a:r>
              <a:rPr lang="en-US" u="sng" dirty="0"/>
              <a:t>C.6.5</a:t>
            </a:r>
            <a:br>
              <a:rPr lang="en-US" dirty="0"/>
            </a:br>
            <a:r>
              <a:rPr lang="en-US" dirty="0" err="1"/>
              <a:t>regimUl</a:t>
            </a:r>
            <a:r>
              <a:rPr lang="en-US" dirty="0"/>
              <a:t> de </a:t>
            </a:r>
            <a:r>
              <a:rPr lang="en-US" dirty="0" err="1"/>
              <a:t>compilare</a:t>
            </a:r>
            <a:r>
              <a:rPr lang="en-US" dirty="0"/>
              <a:t> </a:t>
            </a:r>
            <a:r>
              <a:rPr lang="en-US" dirty="0" err="1"/>
              <a:t>în</a:t>
            </a:r>
            <a:r>
              <a:rPr lang="en-US" dirty="0"/>
              <a:t> </a:t>
            </a:r>
            <a:r>
              <a:rPr lang="en-US" dirty="0" err="1"/>
              <a:t>diferite</a:t>
            </a:r>
            <a:r>
              <a:rPr lang="en-US" dirty="0"/>
              <a:t> </a:t>
            </a:r>
            <a:r>
              <a:rPr lang="en-US" dirty="0" err="1"/>
              <a:t>limbaje</a:t>
            </a:r>
            <a:r>
              <a:rPr lang="en-US" dirty="0"/>
              <a:t> de </a:t>
            </a:r>
            <a:r>
              <a:rPr lang="en-US" dirty="0" err="1"/>
              <a:t>programare</a:t>
            </a:r>
            <a:endParaRPr lang="en-US"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22820979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 reţinut !</a:t>
            </a:r>
          </a:p>
        </p:txBody>
      </p:sp>
      <p:sp>
        <p:nvSpPr>
          <p:cNvPr id="3" name="Content Placeholder 2"/>
          <p:cNvSpPr>
            <a:spLocks noGrp="1"/>
          </p:cNvSpPr>
          <p:nvPr>
            <p:ph sz="quarter" idx="13"/>
          </p:nvPr>
        </p:nvSpPr>
        <p:spPr/>
        <p:txBody>
          <a:bodyPr/>
          <a:lstStyle/>
          <a:p>
            <a:pPr marL="0" indent="0">
              <a:buNone/>
            </a:pPr>
            <a:r>
              <a:rPr lang="en-US">
                <a:solidFill>
                  <a:schemeClr val="tx1">
                    <a:lumMod val="50000"/>
                    <a:lumOff val="50000"/>
                  </a:schemeClr>
                </a:solidFill>
              </a:rPr>
              <a:t>Toate limbajele de programare </a:t>
            </a:r>
          </a:p>
          <a:p>
            <a:pPr marL="0" indent="0">
              <a:buNone/>
            </a:pPr>
            <a:r>
              <a:rPr lang="en-US">
                <a:solidFill>
                  <a:schemeClr val="tx1">
                    <a:lumMod val="50000"/>
                    <a:lumOff val="50000"/>
                  </a:schemeClr>
                </a:solidFill>
              </a:rPr>
              <a:t>de nivel înalt sunt la fel:</a:t>
            </a:r>
          </a:p>
          <a:p>
            <a:r>
              <a:rPr lang="en-US">
                <a:solidFill>
                  <a:schemeClr val="tx1">
                    <a:lumMod val="50000"/>
                    <a:lumOff val="50000"/>
                  </a:schemeClr>
                </a:solidFill>
              </a:rPr>
              <a:t>C++</a:t>
            </a:r>
          </a:p>
          <a:p>
            <a:r>
              <a:rPr lang="en-US">
                <a:solidFill>
                  <a:schemeClr val="tx1">
                    <a:lumMod val="50000"/>
                    <a:lumOff val="50000"/>
                  </a:schemeClr>
                </a:solidFill>
              </a:rPr>
              <a:t>FASM</a:t>
            </a:r>
          </a:p>
          <a:p>
            <a:r>
              <a:rPr lang="en-US">
                <a:solidFill>
                  <a:schemeClr val="tx1">
                    <a:lumMod val="50000"/>
                    <a:lumOff val="50000"/>
                  </a:schemeClr>
                </a:solidFill>
              </a:rPr>
              <a:t>Python</a:t>
            </a:r>
          </a:p>
          <a:p>
            <a:r>
              <a:rPr lang="en-US">
                <a:solidFill>
                  <a:schemeClr val="tx1">
                    <a:lumMod val="50000"/>
                    <a:lumOff val="50000"/>
                  </a:schemeClr>
                </a:solidFill>
              </a:rPr>
              <a:t>VB6</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9123" y="3100134"/>
            <a:ext cx="1905165" cy="1905165"/>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4707" y="158396"/>
            <a:ext cx="3810000" cy="3810000"/>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7508" y="26106"/>
            <a:ext cx="2848397" cy="2848397"/>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44596" y="4499329"/>
            <a:ext cx="3750111" cy="1088282"/>
          </a:xfrm>
          <a:prstGeom prst="rect">
            <a:avLst/>
          </a:prstGeom>
        </p:spPr>
      </p:pic>
      <p:sp>
        <p:nvSpPr>
          <p:cNvPr id="11" name="Flowchart: Process 10"/>
          <p:cNvSpPr/>
          <p:nvPr/>
        </p:nvSpPr>
        <p:spPr>
          <a:xfrm>
            <a:off x="451261" y="1957630"/>
            <a:ext cx="3972458" cy="3349597"/>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9389271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3D981E-4C02-4A87-9592-0392A97B4F23}"/>
              </a:ext>
            </a:extLst>
          </p:cNvPr>
          <p:cNvSpPr>
            <a:spLocks noGrp="1"/>
          </p:cNvSpPr>
          <p:nvPr>
            <p:ph type="title"/>
          </p:nvPr>
        </p:nvSpPr>
        <p:spPr/>
        <p:txBody>
          <a:bodyPr/>
          <a:lstStyle/>
          <a:p>
            <a:r>
              <a:rPr lang="en-US"/>
              <a:t>Pachetul C++ </a:t>
            </a:r>
            <a:br>
              <a:rPr lang="en-US"/>
            </a:br>
            <a:r>
              <a:rPr lang="en-US" sz="2000"/>
              <a:t>care ne ajută să compilăm imediat!</a:t>
            </a:r>
          </a:p>
        </p:txBody>
      </p:sp>
      <p:sp>
        <p:nvSpPr>
          <p:cNvPr id="11" name="Rectangle 10"/>
          <p:cNvSpPr/>
          <p:nvPr/>
        </p:nvSpPr>
        <p:spPr>
          <a:xfrm>
            <a:off x="0" y="3020064"/>
            <a:ext cx="12192000" cy="1597026"/>
          </a:xfrm>
          <a:prstGeom prst="rect">
            <a:avLst/>
          </a:prstGeom>
          <a:solidFill>
            <a:srgbClr val="A5A5A5">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2" name="Rectangle 11"/>
          <p:cNvSpPr/>
          <p:nvPr/>
        </p:nvSpPr>
        <p:spPr>
          <a:xfrm>
            <a:off x="0" y="4583381"/>
            <a:ext cx="12192000" cy="62386"/>
          </a:xfrm>
          <a:prstGeom prst="rect">
            <a:avLst/>
          </a:prstGeom>
          <a:solidFill>
            <a:srgbClr val="A5A5A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3" name="Rectangle 12"/>
          <p:cNvSpPr/>
          <p:nvPr/>
        </p:nvSpPr>
        <p:spPr>
          <a:xfrm>
            <a:off x="0" y="3020064"/>
            <a:ext cx="12192000" cy="62386"/>
          </a:xfrm>
          <a:prstGeom prst="rect">
            <a:avLst/>
          </a:prstGeom>
          <a:solidFill>
            <a:srgbClr val="A5A5A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pic>
        <p:nvPicPr>
          <p:cNvPr id="14" name="Picture 13">
            <a:extLst>
              <a:ext uri="{FF2B5EF4-FFF2-40B4-BE49-F238E27FC236}">
                <a16:creationId xmlns:a16="http://schemas.microsoft.com/office/drawing/2014/main" id="{B83AE435-60CB-4AB8-B0F9-36840F5949E7}"/>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1846398" y="2419447"/>
            <a:ext cx="8553100" cy="3165808"/>
          </a:xfrm>
          <a:prstGeom prst="rect">
            <a:avLst/>
          </a:prstGeom>
          <a:ln w="38100" cap="sq">
            <a:solidFill>
              <a:sysClr val="windowText" lastClr="000000">
                <a:lumMod val="50000"/>
                <a:lumOff val="50000"/>
              </a:sysClr>
            </a:solidFill>
            <a:prstDash val="solid"/>
            <a:miter lim="800000"/>
          </a:ln>
          <a:effectLst>
            <a:outerShdw blurRad="50800" dist="38100" dir="2700000" algn="tl" rotWithShape="0">
              <a:srgbClr val="000000">
                <a:alpha val="43000"/>
              </a:srgbClr>
            </a:outerShdw>
          </a:effectLst>
        </p:spPr>
      </p:pic>
      <p:sp>
        <p:nvSpPr>
          <p:cNvPr id="15" name="Title 3">
            <a:extLst>
              <a:ext uri="{FF2B5EF4-FFF2-40B4-BE49-F238E27FC236}">
                <a16:creationId xmlns:a16="http://schemas.microsoft.com/office/drawing/2014/main" id="{87412834-4727-44E5-B7ED-C1305A8ED890}"/>
              </a:ext>
            </a:extLst>
          </p:cNvPr>
          <p:cNvSpPr txBox="1">
            <a:spLocks/>
          </p:cNvSpPr>
          <p:nvPr/>
        </p:nvSpPr>
        <p:spPr>
          <a:xfrm>
            <a:off x="2059459" y="5672940"/>
            <a:ext cx="8073081" cy="8271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a:solidFill>
                  <a:prstClr val="black">
                    <a:lumMod val="50000"/>
                    <a:lumOff val="50000"/>
                  </a:prstClr>
                </a:solidFill>
                <a:latin typeface="Calibri Light" panose="020F0302020204030204"/>
              </a:rPr>
              <a:t>Instalam: tdm64-gcc-10.3.0-2.exe</a:t>
            </a:r>
            <a:endParaRPr lang="en-US" sz="3600" dirty="0">
              <a:solidFill>
                <a:prstClr val="black">
                  <a:lumMod val="50000"/>
                  <a:lumOff val="50000"/>
                </a:prstClr>
              </a:solidFill>
              <a:latin typeface="Calibri Light" panose="020F0302020204030204"/>
            </a:endParaRPr>
          </a:p>
        </p:txBody>
      </p:sp>
      <p:sp>
        <p:nvSpPr>
          <p:cNvPr id="17" name="Flowchart: Process 16"/>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grpSp>
        <p:nvGrpSpPr>
          <p:cNvPr id="9" name="Group 8"/>
          <p:cNvGrpSpPr/>
          <p:nvPr/>
        </p:nvGrpSpPr>
        <p:grpSpPr>
          <a:xfrm>
            <a:off x="1498753" y="4013275"/>
            <a:ext cx="560706" cy="774231"/>
            <a:chOff x="9560" y="4154901"/>
            <a:chExt cx="560706" cy="774231"/>
          </a:xfrm>
        </p:grpSpPr>
        <p:sp>
          <p:nvSpPr>
            <p:cNvPr id="10" name="Right Arrow 9"/>
            <p:cNvSpPr/>
            <p:nvPr/>
          </p:nvSpPr>
          <p:spPr>
            <a:xfrm rot="18327667">
              <a:off x="145499" y="4311325"/>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6" name="Oval 15"/>
            <p:cNvSpPr/>
            <p:nvPr/>
          </p:nvSpPr>
          <p:spPr>
            <a:xfrm>
              <a:off x="9560" y="4485883"/>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spTree>
    <p:extLst>
      <p:ext uri="{BB962C8B-B14F-4D97-AF65-F5344CB8AC3E}">
        <p14:creationId xmlns:p14="http://schemas.microsoft.com/office/powerpoint/2010/main" val="34560408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Regim de compilare opulent</a:t>
            </a:r>
            <a:br>
              <a:rPr lang="en-US"/>
            </a:br>
            <a:r>
              <a:rPr lang="en-US" sz="2000"/>
              <a:t>Compilarea fișierului .py în .exe</a:t>
            </a:r>
          </a:p>
        </p:txBody>
      </p:sp>
      <p:sp>
        <p:nvSpPr>
          <p:cNvPr id="3" name="Content Placeholder 2"/>
          <p:cNvSpPr>
            <a:spLocks noGrp="1"/>
          </p:cNvSpPr>
          <p:nvPr>
            <p:ph idx="1"/>
          </p:nvPr>
        </p:nvSpPr>
        <p:spPr>
          <a:xfrm>
            <a:off x="5351388" y="2043071"/>
            <a:ext cx="2687968" cy="1731201"/>
          </a:xfrm>
        </p:spPr>
        <p:txBody>
          <a:bodyPr>
            <a:normAutofit fontScale="55000" lnSpcReduction="20000"/>
          </a:bodyPr>
          <a:lstStyle/>
          <a:p>
            <a:r>
              <a:rPr lang="en-US"/>
              <a:t>Deschide un terminal sau prompt de comandă.</a:t>
            </a:r>
          </a:p>
          <a:p>
            <a:r>
              <a:rPr lang="en-US"/>
              <a:t>Navighează la directorul unde se află p.py.</a:t>
            </a:r>
          </a:p>
          <a:p>
            <a:r>
              <a:rPr lang="en-US"/>
              <a:t>Rulează pyinstaller --onefile p.py.</a:t>
            </a:r>
          </a:p>
          <a:p>
            <a:r>
              <a:rPr lang="en-US"/>
              <a:t>După finalizarea procesului, navighează la directorul dist care a fost creat în locația ta curentă. (Comanda cd dist)</a:t>
            </a:r>
          </a:p>
          <a:p>
            <a:r>
              <a:rPr lang="en-US"/>
              <a:t>În dist, vei găsi p.exe.</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706" y="3817932"/>
            <a:ext cx="6130694" cy="2779249"/>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2507" y="4885734"/>
            <a:ext cx="3495544" cy="1178465"/>
          </a:xfrm>
          <a:prstGeom prst="rect">
            <a:avLst/>
          </a:prstGeom>
        </p:spPr>
      </p:pic>
      <p:pic>
        <p:nvPicPr>
          <p:cNvPr id="12" name="Picture 11"/>
          <p:cNvPicPr>
            <a:picLocks noChangeAspect="1"/>
          </p:cNvPicPr>
          <p:nvPr/>
        </p:nvPicPr>
        <p:blipFill>
          <a:blip r:embed="rId4" cstate="print">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8132507" y="2208297"/>
            <a:ext cx="3391434" cy="2445745"/>
          </a:xfrm>
          <a:prstGeom prst="rect">
            <a:avLst/>
          </a:prstGeom>
          <a:ln w="9525"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14" name="Rectangle 13"/>
          <p:cNvSpPr/>
          <p:nvPr/>
        </p:nvSpPr>
        <p:spPr>
          <a:xfrm>
            <a:off x="6257801" y="877988"/>
            <a:ext cx="2461828" cy="646331"/>
          </a:xfrm>
          <a:prstGeom prst="rect">
            <a:avLst/>
          </a:prstGeom>
        </p:spPr>
        <p:txBody>
          <a:bodyPr wrap="none">
            <a:spAutoFit/>
          </a:bodyPr>
          <a:lstStyle/>
          <a:p>
            <a:r>
              <a:rPr lang="en-US">
                <a:solidFill>
                  <a:schemeClr val="bg1"/>
                </a:solidFill>
              </a:rPr>
              <a:t>pip install pyinstaller</a:t>
            </a:r>
          </a:p>
          <a:p>
            <a:r>
              <a:rPr lang="en-US">
                <a:solidFill>
                  <a:schemeClr val="bg1"/>
                </a:solidFill>
              </a:rPr>
              <a:t>pyinstaller --onefile p.py </a:t>
            </a:r>
          </a:p>
        </p:txBody>
      </p:sp>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6706" y="2098950"/>
            <a:ext cx="3598081" cy="809721"/>
          </a:xfrm>
          <a:prstGeom prst="rect">
            <a:avLst/>
          </a:prstGeom>
        </p:spPr>
      </p:pic>
      <p:pic>
        <p:nvPicPr>
          <p:cNvPr id="16" name="Picture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36706" y="2994623"/>
            <a:ext cx="3598081" cy="737357"/>
          </a:xfrm>
          <a:prstGeom prst="rect">
            <a:avLst/>
          </a:prstGeom>
        </p:spPr>
      </p:pic>
      <p:sp>
        <p:nvSpPr>
          <p:cNvPr id="17" name="Rectangle 16"/>
          <p:cNvSpPr/>
          <p:nvPr/>
        </p:nvSpPr>
        <p:spPr>
          <a:xfrm rot="16200000">
            <a:off x="-330390" y="3834999"/>
            <a:ext cx="2689711" cy="707886"/>
          </a:xfrm>
          <a:prstGeom prst="rect">
            <a:avLst/>
          </a:prstGeom>
        </p:spPr>
        <p:txBody>
          <a:bodyPr wrap="none">
            <a:spAutoFit/>
          </a:bodyPr>
          <a:lstStyle/>
          <a:p>
            <a:r>
              <a:rPr lang="en-US" sz="4000">
                <a:latin typeface="Calibri" panose="020F0502020204030204" pitchFamily="34" charset="0"/>
                <a:cs typeface="Calibri" panose="020F0502020204030204" pitchFamily="34" charset="0"/>
              </a:rPr>
              <a:t>p.exe (6Mb)</a:t>
            </a:r>
          </a:p>
        </p:txBody>
      </p:sp>
      <p:grpSp>
        <p:nvGrpSpPr>
          <p:cNvPr id="4" name="Group 3"/>
          <p:cNvGrpSpPr/>
          <p:nvPr/>
        </p:nvGrpSpPr>
        <p:grpSpPr>
          <a:xfrm>
            <a:off x="10090764" y="5690977"/>
            <a:ext cx="796035" cy="577420"/>
            <a:chOff x="10090764" y="5690977"/>
            <a:chExt cx="796035" cy="577420"/>
          </a:xfrm>
        </p:grpSpPr>
        <p:sp>
          <p:nvSpPr>
            <p:cNvPr id="19" name="Right Arrow 18"/>
            <p:cNvSpPr/>
            <p:nvPr/>
          </p:nvSpPr>
          <p:spPr>
            <a:xfrm rot="12980508">
              <a:off x="10090764" y="5690977"/>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20" name="Oval 19"/>
            <p:cNvSpPr/>
            <p:nvPr/>
          </p:nvSpPr>
          <p:spPr>
            <a:xfrm>
              <a:off x="10422841" y="582514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sp>
        <p:nvSpPr>
          <p:cNvPr id="21" name="Flowchart: Process 20"/>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8" name="Rounded Rectangular Callout 17"/>
          <p:cNvSpPr/>
          <p:nvPr/>
        </p:nvSpPr>
        <p:spPr>
          <a:xfrm>
            <a:off x="8965328" y="1386134"/>
            <a:ext cx="2508420" cy="659644"/>
          </a:xfrm>
          <a:prstGeom prst="wedgeRoundRectCallout">
            <a:avLst>
              <a:gd name="adj1" fmla="val 6835"/>
              <a:gd name="adj2" fmla="val 204308"/>
              <a:gd name="adj3" fmla="val 16667"/>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a:latin typeface="Consolas" panose="020B0609020204030204" pitchFamily="49" charset="0"/>
              </a:rPr>
              <a:t>a = 5</a:t>
            </a:r>
          </a:p>
          <a:p>
            <a:r>
              <a:rPr lang="en-US" sz="900">
                <a:latin typeface="Consolas" panose="020B0609020204030204" pitchFamily="49" charset="0"/>
              </a:rPr>
              <a:t>b = 3</a:t>
            </a:r>
          </a:p>
          <a:p>
            <a:r>
              <a:rPr lang="en-US" sz="900">
                <a:latin typeface="Consolas" panose="020B0609020204030204" pitchFamily="49" charset="0"/>
              </a:rPr>
              <a:t>print(a+b)</a:t>
            </a:r>
          </a:p>
        </p:txBody>
      </p:sp>
    </p:spTree>
    <p:extLst>
      <p:ext uri="{BB962C8B-B14F-4D97-AF65-F5344CB8AC3E}">
        <p14:creationId xmlns:p14="http://schemas.microsoft.com/office/powerpoint/2010/main" val="39410522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Regim de compilare auto-sufficient</a:t>
            </a:r>
            <a:br>
              <a:rPr lang="en-US"/>
            </a:br>
            <a:r>
              <a:rPr lang="en-US" sz="2000"/>
              <a:t>compilare (fmare.cpp)</a:t>
            </a:r>
          </a:p>
        </p:txBody>
      </p:sp>
      <p:sp>
        <p:nvSpPr>
          <p:cNvPr id="3" name="Content Placeholder 2"/>
          <p:cNvSpPr>
            <a:spLocks noGrp="1"/>
          </p:cNvSpPr>
          <p:nvPr>
            <p:ph idx="1"/>
          </p:nvPr>
        </p:nvSpPr>
        <p:spPr>
          <a:xfrm>
            <a:off x="1625074" y="2495517"/>
            <a:ext cx="3188164" cy="2392210"/>
          </a:xfrm>
        </p:spPr>
        <p:txBody>
          <a:bodyPr>
            <a:normAutofit fontScale="77500" lnSpcReduction="20000"/>
          </a:bodyPr>
          <a:lstStyle/>
          <a:p>
            <a:r>
              <a:rPr lang="en-US"/>
              <a:t>Cod sursă C++ minim compilat prin:</a:t>
            </a:r>
          </a:p>
          <a:p>
            <a:r>
              <a:rPr lang="en-US"/>
              <a:t>g++ -o fmare.exe fmare.cpp</a:t>
            </a:r>
          </a:p>
          <a:p>
            <a:r>
              <a:rPr lang="en-US"/>
              <a:t>Acest tip de compilare generează executabile mari care sunt destinate să funcționeze între versiunile de sistem de operare.</a:t>
            </a:r>
          </a:p>
          <a:p>
            <a:r>
              <a:rPr lang="en-US"/>
              <a:t>Include toate bibliotecile de care un cod ar putea avea nevoie, indiferent dacă sunt folosite sau nu (devin balast).</a:t>
            </a:r>
          </a:p>
        </p:txBody>
      </p:sp>
      <p:pic>
        <p:nvPicPr>
          <p:cNvPr id="4" name="Picture 3">
            <a:extLst>
              <a:ext uri="{FF2B5EF4-FFF2-40B4-BE49-F238E27FC236}">
                <a16:creationId xmlns:a16="http://schemas.microsoft.com/office/drawing/2014/main" id="{0AE61074-E8C2-498B-91DF-72C7C57837E7}"/>
              </a:ext>
            </a:extLst>
          </p:cNvPr>
          <p:cNvPicPr>
            <a:picLocks noChangeAspect="1"/>
          </p:cNvPicPr>
          <p:nvPr/>
        </p:nvPicPr>
        <p:blipFill>
          <a:blip r:embed="rId2"/>
          <a:stretch>
            <a:fillRect/>
          </a:stretch>
        </p:blipFill>
        <p:spPr>
          <a:xfrm>
            <a:off x="1839643" y="5110175"/>
            <a:ext cx="6270412" cy="1259020"/>
          </a:xfrm>
          <a:prstGeom prst="rect">
            <a:avLst/>
          </a:prstGeom>
        </p:spPr>
      </p:pic>
      <p:pic>
        <p:nvPicPr>
          <p:cNvPr id="5" name="Picture 4">
            <a:extLst>
              <a:ext uri="{FF2B5EF4-FFF2-40B4-BE49-F238E27FC236}">
                <a16:creationId xmlns:a16="http://schemas.microsoft.com/office/drawing/2014/main" id="{60E80C25-3A16-49CF-BE2B-AD413B7BD803}"/>
              </a:ext>
            </a:extLst>
          </p:cNvPr>
          <p:cNvPicPr>
            <a:picLocks noChangeAspect="1"/>
          </p:cNvPicPr>
          <p:nvPr/>
        </p:nvPicPr>
        <p:blipFill>
          <a:blip r:embed="rId3">
            <a:duotone>
              <a:prstClr val="black"/>
              <a:srgbClr val="D9C3A5">
                <a:tint val="50000"/>
                <a:satMod val="180000"/>
              </a:srgbClr>
            </a:duotone>
          </a:blip>
          <a:stretch>
            <a:fillRect/>
          </a:stretch>
        </p:blipFill>
        <p:spPr>
          <a:xfrm>
            <a:off x="8371703" y="2282014"/>
            <a:ext cx="3073490" cy="4027714"/>
          </a:xfrm>
          <a:prstGeom prst="rect">
            <a:avLst/>
          </a:prstGeom>
          <a:ln w="9525"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6" name="Rectangle 5"/>
          <p:cNvSpPr/>
          <p:nvPr/>
        </p:nvSpPr>
        <p:spPr>
          <a:xfrm rot="16200000">
            <a:off x="-1062000" y="3834999"/>
            <a:ext cx="4152932" cy="707886"/>
          </a:xfrm>
          <a:prstGeom prst="rect">
            <a:avLst/>
          </a:prstGeom>
        </p:spPr>
        <p:txBody>
          <a:bodyPr wrap="none">
            <a:spAutoFit/>
          </a:bodyPr>
          <a:lstStyle/>
          <a:p>
            <a:r>
              <a:rPr lang="en-US" sz="4000">
                <a:latin typeface="Calibri" panose="020F0502020204030204" pitchFamily="34" charset="0"/>
                <a:cs typeface="Calibri" panose="020F0502020204030204" pitchFamily="34" charset="0"/>
              </a:rPr>
              <a:t>mare.exe (2.74Mb)</a:t>
            </a:r>
          </a:p>
        </p:txBody>
      </p:sp>
      <p:pic>
        <p:nvPicPr>
          <p:cNvPr id="8" name="Picture 7">
            <a:extLst>
              <a:ext uri="{FF2B5EF4-FFF2-40B4-BE49-F238E27FC236}">
                <a16:creationId xmlns:a16="http://schemas.microsoft.com/office/drawing/2014/main" id="{4C0BEF5F-0BA3-4585-986C-D0B447535749}"/>
              </a:ext>
            </a:extLst>
          </p:cNvPr>
          <p:cNvPicPr>
            <a:picLocks noChangeAspect="1"/>
          </p:cNvPicPr>
          <p:nvPr/>
        </p:nvPicPr>
        <p:blipFill>
          <a:blip r:embed="rId4"/>
          <a:stretch>
            <a:fillRect/>
          </a:stretch>
        </p:blipFill>
        <p:spPr>
          <a:xfrm>
            <a:off x="4961181" y="2288230"/>
            <a:ext cx="3148874" cy="1163052"/>
          </a:xfrm>
          <a:prstGeom prst="rect">
            <a:avLst/>
          </a:prstGeom>
        </p:spPr>
      </p:pic>
      <p:pic>
        <p:nvPicPr>
          <p:cNvPr id="9" name="Picture 8">
            <a:extLst>
              <a:ext uri="{FF2B5EF4-FFF2-40B4-BE49-F238E27FC236}">
                <a16:creationId xmlns:a16="http://schemas.microsoft.com/office/drawing/2014/main" id="{D548C89D-7F14-4526-A20D-96058E7F79DA}"/>
              </a:ext>
            </a:extLst>
          </p:cNvPr>
          <p:cNvPicPr>
            <a:picLocks noChangeAspect="1"/>
          </p:cNvPicPr>
          <p:nvPr/>
        </p:nvPicPr>
        <p:blipFill>
          <a:blip r:embed="rId5"/>
          <a:stretch>
            <a:fillRect/>
          </a:stretch>
        </p:blipFill>
        <p:spPr>
          <a:xfrm>
            <a:off x="4974849" y="3814398"/>
            <a:ext cx="3140189" cy="1159844"/>
          </a:xfrm>
          <a:prstGeom prst="rect">
            <a:avLst/>
          </a:prstGeom>
        </p:spPr>
      </p:pic>
      <p:sp>
        <p:nvSpPr>
          <p:cNvPr id="11" name="Rectangle 10"/>
          <p:cNvSpPr/>
          <p:nvPr/>
        </p:nvSpPr>
        <p:spPr>
          <a:xfrm>
            <a:off x="4959348" y="3475844"/>
            <a:ext cx="2884123" cy="338554"/>
          </a:xfrm>
          <a:prstGeom prst="rect">
            <a:avLst/>
          </a:prstGeom>
        </p:spPr>
        <p:txBody>
          <a:bodyPr wrap="none">
            <a:spAutoFit/>
          </a:bodyPr>
          <a:lstStyle/>
          <a:p>
            <a:r>
              <a:rPr lang="en-US" sz="1600"/>
              <a:t>C:\Users\Elitebook\Desktop\cpp</a:t>
            </a:r>
          </a:p>
        </p:txBody>
      </p:sp>
      <p:sp>
        <p:nvSpPr>
          <p:cNvPr id="12" name="Rectangle 11"/>
          <p:cNvSpPr/>
          <p:nvPr/>
        </p:nvSpPr>
        <p:spPr>
          <a:xfrm>
            <a:off x="4903739" y="1964623"/>
            <a:ext cx="1630575" cy="338554"/>
          </a:xfrm>
          <a:prstGeom prst="rect">
            <a:avLst/>
          </a:prstGeom>
        </p:spPr>
        <p:txBody>
          <a:bodyPr wrap="none">
            <a:spAutoFit/>
          </a:bodyPr>
          <a:lstStyle/>
          <a:p>
            <a:r>
              <a:rPr lang="en-US" sz="1600"/>
              <a:t>Deschidem CMD</a:t>
            </a:r>
          </a:p>
        </p:txBody>
      </p:sp>
      <p:sp>
        <p:nvSpPr>
          <p:cNvPr id="13" name="Rectangle 12"/>
          <p:cNvSpPr/>
          <p:nvPr/>
        </p:nvSpPr>
        <p:spPr>
          <a:xfrm>
            <a:off x="1910285" y="2097348"/>
            <a:ext cx="2509020" cy="369332"/>
          </a:xfrm>
          <a:prstGeom prst="rect">
            <a:avLst/>
          </a:prstGeom>
        </p:spPr>
        <p:txBody>
          <a:bodyPr wrap="none">
            <a:spAutoFit/>
          </a:bodyPr>
          <a:lstStyle/>
          <a:p>
            <a:r>
              <a:rPr lang="en-US"/>
              <a:t>Unde punem sursa C++?</a:t>
            </a:r>
          </a:p>
        </p:txBody>
      </p:sp>
      <p:sp>
        <p:nvSpPr>
          <p:cNvPr id="14" name="Flowchart: Process 13"/>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7" name="Rounded Rectangular Callout 6"/>
          <p:cNvSpPr/>
          <p:nvPr/>
        </p:nvSpPr>
        <p:spPr>
          <a:xfrm>
            <a:off x="8816546" y="1126507"/>
            <a:ext cx="2508420" cy="1042104"/>
          </a:xfrm>
          <a:prstGeom prst="wedgeRoundRectCallout">
            <a:avLst>
              <a:gd name="adj1" fmla="val 14664"/>
              <a:gd name="adj2" fmla="val 159652"/>
              <a:gd name="adj3" fmla="val 16667"/>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a:latin typeface="Consolas" panose="020B0609020204030204" pitchFamily="49" charset="0"/>
              </a:rPr>
              <a:t>#include &lt;iostream&gt;</a:t>
            </a:r>
          </a:p>
          <a:p>
            <a:endParaRPr lang="en-US" sz="900">
              <a:latin typeface="Consolas" panose="020B0609020204030204" pitchFamily="49" charset="0"/>
            </a:endParaRPr>
          </a:p>
          <a:p>
            <a:r>
              <a:rPr lang="en-US" sz="900">
                <a:latin typeface="Consolas" panose="020B0609020204030204" pitchFamily="49" charset="0"/>
              </a:rPr>
              <a:t>int main(){</a:t>
            </a:r>
          </a:p>
          <a:p>
            <a:r>
              <a:rPr lang="en-US" sz="900">
                <a:latin typeface="Consolas" panose="020B0609020204030204" pitchFamily="49" charset="0"/>
              </a:rPr>
              <a:t>    std::cout&lt;&lt;"Inginerie Inversa";</a:t>
            </a:r>
          </a:p>
          <a:p>
            <a:r>
              <a:rPr lang="en-US" sz="900">
                <a:latin typeface="Consolas" panose="020B0609020204030204" pitchFamily="49" charset="0"/>
              </a:rPr>
              <a:t>    return 0;</a:t>
            </a:r>
          </a:p>
          <a:p>
            <a:r>
              <a:rPr lang="en-US" sz="900">
                <a:latin typeface="Consolas" panose="020B0609020204030204" pitchFamily="49" charset="0"/>
              </a:rPr>
              <a:t>}</a:t>
            </a:r>
          </a:p>
        </p:txBody>
      </p:sp>
    </p:spTree>
    <p:extLst>
      <p:ext uri="{BB962C8B-B14F-4D97-AF65-F5344CB8AC3E}">
        <p14:creationId xmlns:p14="http://schemas.microsoft.com/office/powerpoint/2010/main" val="39435028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Regim de compilare semi-sufficient</a:t>
            </a:r>
            <a:br>
              <a:rPr lang="en-US"/>
            </a:br>
            <a:r>
              <a:rPr lang="pt-BR" sz="2000"/>
              <a:t>compilare (mare.cpp)</a:t>
            </a:r>
            <a:endParaRPr lang="en-US" sz="2000"/>
          </a:p>
        </p:txBody>
      </p:sp>
      <p:sp>
        <p:nvSpPr>
          <p:cNvPr id="3" name="Content Placeholder 2"/>
          <p:cNvSpPr>
            <a:spLocks noGrp="1"/>
          </p:cNvSpPr>
          <p:nvPr>
            <p:ph idx="1"/>
          </p:nvPr>
        </p:nvSpPr>
        <p:spPr>
          <a:xfrm>
            <a:off x="7398610" y="823062"/>
            <a:ext cx="4448432" cy="419549"/>
          </a:xfrm>
        </p:spPr>
        <p:txBody>
          <a:bodyPr>
            <a:normAutofit/>
          </a:bodyPr>
          <a:lstStyle/>
          <a:p>
            <a:r>
              <a:rPr lang="pt-BR">
                <a:solidFill>
                  <a:schemeClr val="bg1"/>
                </a:solidFill>
              </a:rPr>
              <a:t>g++ -Os -s -static -o mare.exe mare.cpp</a:t>
            </a:r>
            <a:endParaRPr lang="en-US">
              <a:solidFill>
                <a:schemeClr val="bg1"/>
              </a:solidFill>
            </a:endParaRPr>
          </a:p>
        </p:txBody>
      </p:sp>
      <p:pic>
        <p:nvPicPr>
          <p:cNvPr id="4" name="Picture 3">
            <a:extLst>
              <a:ext uri="{FF2B5EF4-FFF2-40B4-BE49-F238E27FC236}">
                <a16:creationId xmlns:a16="http://schemas.microsoft.com/office/drawing/2014/main" id="{9B741634-D6B0-4AE0-AE8B-75153836AB02}"/>
              </a:ext>
            </a:extLst>
          </p:cNvPr>
          <p:cNvPicPr>
            <a:picLocks noChangeAspect="1"/>
          </p:cNvPicPr>
          <p:nvPr/>
        </p:nvPicPr>
        <p:blipFill>
          <a:blip r:embed="rId2"/>
          <a:stretch>
            <a:fillRect/>
          </a:stretch>
        </p:blipFill>
        <p:spPr>
          <a:xfrm>
            <a:off x="1643449" y="2068170"/>
            <a:ext cx="6193991" cy="1909050"/>
          </a:xfrm>
          <a:prstGeom prst="rect">
            <a:avLst/>
          </a:prstGeom>
        </p:spPr>
      </p:pic>
      <p:pic>
        <p:nvPicPr>
          <p:cNvPr id="5" name="Picture 4">
            <a:extLst>
              <a:ext uri="{FF2B5EF4-FFF2-40B4-BE49-F238E27FC236}">
                <a16:creationId xmlns:a16="http://schemas.microsoft.com/office/drawing/2014/main" id="{F45DA7F6-FCFE-45D0-815F-6031CDA70721}"/>
              </a:ext>
            </a:extLst>
          </p:cNvPr>
          <p:cNvPicPr>
            <a:picLocks noChangeAspect="1"/>
          </p:cNvPicPr>
          <p:nvPr/>
        </p:nvPicPr>
        <p:blipFill>
          <a:blip r:embed="rId3"/>
          <a:stretch>
            <a:fillRect/>
          </a:stretch>
        </p:blipFill>
        <p:spPr>
          <a:xfrm>
            <a:off x="1643449" y="4172082"/>
            <a:ext cx="6193989" cy="2292526"/>
          </a:xfrm>
          <a:prstGeom prst="rect">
            <a:avLst/>
          </a:prstGeom>
        </p:spPr>
      </p:pic>
      <p:pic>
        <p:nvPicPr>
          <p:cNvPr id="6" name="Picture 5">
            <a:extLst>
              <a:ext uri="{FF2B5EF4-FFF2-40B4-BE49-F238E27FC236}">
                <a16:creationId xmlns:a16="http://schemas.microsoft.com/office/drawing/2014/main" id="{022D9C20-6E07-4BD7-AA9B-089C4997E42A}"/>
              </a:ext>
            </a:extLst>
          </p:cNvPr>
          <p:cNvPicPr>
            <a:picLocks noChangeAspect="1"/>
          </p:cNvPicPr>
          <p:nvPr/>
        </p:nvPicPr>
        <p:blipFill>
          <a:blip r:embed="rId4">
            <a:duotone>
              <a:prstClr val="black"/>
              <a:srgbClr val="D9C3A5">
                <a:tint val="50000"/>
                <a:satMod val="180000"/>
              </a:srgbClr>
            </a:duotone>
          </a:blip>
          <a:stretch>
            <a:fillRect/>
          </a:stretch>
        </p:blipFill>
        <p:spPr>
          <a:xfrm>
            <a:off x="8019536" y="2068170"/>
            <a:ext cx="3354860" cy="4396441"/>
          </a:xfrm>
          <a:prstGeom prst="rect">
            <a:avLst/>
          </a:prstGeom>
          <a:ln w="9525"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8" name="Rectangle 7"/>
          <p:cNvSpPr/>
          <p:nvPr/>
        </p:nvSpPr>
        <p:spPr>
          <a:xfrm rot="16200000">
            <a:off x="-910518" y="3834999"/>
            <a:ext cx="3849965" cy="707886"/>
          </a:xfrm>
          <a:prstGeom prst="rect">
            <a:avLst/>
          </a:prstGeom>
        </p:spPr>
        <p:txBody>
          <a:bodyPr wrap="none">
            <a:spAutoFit/>
          </a:bodyPr>
          <a:lstStyle/>
          <a:p>
            <a:r>
              <a:rPr lang="en-US" sz="4000">
                <a:latin typeface="Calibri" panose="020F0502020204030204" pitchFamily="34" charset="0"/>
                <a:cs typeface="Calibri" panose="020F0502020204030204" pitchFamily="34" charset="0"/>
              </a:rPr>
              <a:t>mare.exe (930Kb)</a:t>
            </a:r>
          </a:p>
        </p:txBody>
      </p:sp>
      <p:sp>
        <p:nvSpPr>
          <p:cNvPr id="10" name="Flowchart: Process 9"/>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9" name="Rounded Rectangular Callout 8"/>
          <p:cNvSpPr/>
          <p:nvPr/>
        </p:nvSpPr>
        <p:spPr>
          <a:xfrm>
            <a:off x="6079524" y="1371065"/>
            <a:ext cx="5900352" cy="1125000"/>
          </a:xfrm>
          <a:prstGeom prst="wedgeRoundRectCallout">
            <a:avLst>
              <a:gd name="adj1" fmla="val 21712"/>
              <a:gd name="adj2" fmla="val 115623"/>
              <a:gd name="adj3" fmla="val 16667"/>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a:latin typeface="Consolas" panose="020B0609020204030204" pitchFamily="49" charset="0"/>
              </a:rPr>
              <a:t>#include &lt;windows.h&gt;</a:t>
            </a:r>
          </a:p>
          <a:p>
            <a:endParaRPr lang="en-US" sz="800">
              <a:latin typeface="Consolas" panose="020B0609020204030204" pitchFamily="49" charset="0"/>
            </a:endParaRPr>
          </a:p>
          <a:p>
            <a:r>
              <a:rPr lang="en-US" sz="800">
                <a:latin typeface="Consolas" panose="020B0609020204030204" pitchFamily="49" charset="0"/>
              </a:rPr>
              <a:t>int WINAPI WinMain(HINSTANCE hInstance, HINSTANCE hPrevInstance, LPSTR lpCmdLine, int nCmdShow) {</a:t>
            </a:r>
          </a:p>
          <a:p>
            <a:r>
              <a:rPr lang="en-US" sz="800">
                <a:latin typeface="Consolas" panose="020B0609020204030204" pitchFamily="49" charset="0"/>
              </a:rPr>
              <a:t>    MessageBox(NULL, "Inginerie Inversa", "Cod malware", MB_OK);</a:t>
            </a:r>
          </a:p>
          <a:p>
            <a:r>
              <a:rPr lang="en-US" sz="800">
                <a:latin typeface="Consolas" panose="020B0609020204030204" pitchFamily="49" charset="0"/>
              </a:rPr>
              <a:t>    return 0;</a:t>
            </a:r>
          </a:p>
          <a:p>
            <a:r>
              <a:rPr lang="en-US" sz="800">
                <a:latin typeface="Consolas" panose="020B0609020204030204" pitchFamily="49" charset="0"/>
              </a:rPr>
              <a:t>}</a:t>
            </a:r>
          </a:p>
        </p:txBody>
      </p:sp>
    </p:spTree>
    <p:extLst>
      <p:ext uri="{BB962C8B-B14F-4D97-AF65-F5344CB8AC3E}">
        <p14:creationId xmlns:p14="http://schemas.microsoft.com/office/powerpoint/2010/main" val="8483575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865621" y="3978424"/>
            <a:ext cx="4655144" cy="2537415"/>
          </a:xfrm>
        </p:spPr>
      </p:pic>
      <p:pic>
        <p:nvPicPr>
          <p:cNvPr id="5" name="Picture 4"/>
          <p:cNvPicPr>
            <a:picLocks noChangeAspect="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6763178" y="3979217"/>
            <a:ext cx="4645300" cy="2532049"/>
          </a:xfrm>
          <a:prstGeom prst="rect">
            <a:avLst/>
          </a:prstGeom>
        </p:spPr>
      </p:pic>
      <p:pic>
        <p:nvPicPr>
          <p:cNvPr id="6" name="Picture 5"/>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9117255" y="2073825"/>
            <a:ext cx="2279546" cy="1703227"/>
          </a:xfrm>
          <a:prstGeom prst="rect">
            <a:avLst/>
          </a:prstGeom>
          <a:ln w="12700"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7" name="Rectangle 6"/>
          <p:cNvSpPr/>
          <p:nvPr/>
        </p:nvSpPr>
        <p:spPr>
          <a:xfrm rot="16200000">
            <a:off x="-695874" y="3834999"/>
            <a:ext cx="3420680" cy="707886"/>
          </a:xfrm>
          <a:prstGeom prst="rect">
            <a:avLst/>
          </a:prstGeom>
        </p:spPr>
        <p:txBody>
          <a:bodyPr wrap="none">
            <a:spAutoFit/>
          </a:bodyPr>
          <a:lstStyle/>
          <a:p>
            <a:r>
              <a:rPr lang="en-US" sz="4000">
                <a:latin typeface="Calibri" panose="020F0502020204030204" pitchFamily="34" charset="0"/>
                <a:cs typeface="Calibri" panose="020F0502020204030204" pitchFamily="34" charset="0"/>
              </a:rPr>
              <a:t>mini.exe (16Kb)</a:t>
            </a:r>
          </a:p>
        </p:txBody>
      </p:sp>
      <p:sp>
        <p:nvSpPr>
          <p:cNvPr id="8" name="Content Placeholder 2"/>
          <p:cNvSpPr txBox="1">
            <a:spLocks/>
          </p:cNvSpPr>
          <p:nvPr/>
        </p:nvSpPr>
        <p:spPr>
          <a:xfrm>
            <a:off x="1764488" y="2229179"/>
            <a:ext cx="4099382" cy="1557413"/>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Cod sursă VB6 compilat în mod normal:</a:t>
            </a:r>
          </a:p>
          <a:p>
            <a:r>
              <a:rPr lang="en-US"/>
              <a:t>Meniu [File] - [Make].</a:t>
            </a:r>
          </a:p>
          <a:p>
            <a:r>
              <a:rPr lang="en-US"/>
              <a:t>Mic executabil de 16Kb.</a:t>
            </a:r>
          </a:p>
          <a:p>
            <a:r>
              <a:rPr lang="en-US"/>
              <a:t>Acest tip de compilare generează executabile mici dependente de biblioteca dinamică numită msvbvm60.dll.</a:t>
            </a:r>
          </a:p>
        </p:txBody>
      </p:sp>
      <p:sp>
        <p:nvSpPr>
          <p:cNvPr id="9" name="Title 1"/>
          <p:cNvSpPr>
            <a:spLocks noGrp="1"/>
          </p:cNvSpPr>
          <p:nvPr>
            <p:ph type="title"/>
          </p:nvPr>
        </p:nvSpPr>
        <p:spPr>
          <a:xfrm>
            <a:off x="581192" y="702156"/>
            <a:ext cx="11029616" cy="1013800"/>
          </a:xfrm>
        </p:spPr>
        <p:txBody>
          <a:bodyPr>
            <a:normAutofit/>
          </a:bodyPr>
          <a:lstStyle/>
          <a:p>
            <a:r>
              <a:rPr lang="en-US"/>
              <a:t>Regim de compilare semi-distribuit</a:t>
            </a:r>
            <a:br>
              <a:rPr lang="en-US"/>
            </a:br>
            <a:r>
              <a:rPr lang="pt-BR" sz="2000"/>
              <a:t>compilare (mini.bas)</a:t>
            </a:r>
            <a:endParaRPr lang="en-US" sz="2000"/>
          </a:p>
        </p:txBody>
      </p:sp>
      <p:grpSp>
        <p:nvGrpSpPr>
          <p:cNvPr id="2" name="Group 1"/>
          <p:cNvGrpSpPr/>
          <p:nvPr/>
        </p:nvGrpSpPr>
        <p:grpSpPr>
          <a:xfrm>
            <a:off x="7644527" y="6224887"/>
            <a:ext cx="796035" cy="577420"/>
            <a:chOff x="7644527" y="6224887"/>
            <a:chExt cx="796035" cy="577420"/>
          </a:xfrm>
        </p:grpSpPr>
        <p:sp>
          <p:nvSpPr>
            <p:cNvPr id="11" name="Right Arrow 10"/>
            <p:cNvSpPr/>
            <p:nvPr/>
          </p:nvSpPr>
          <p:spPr>
            <a:xfrm rot="12980508">
              <a:off x="7644527" y="6224887"/>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2" name="Oval 11"/>
            <p:cNvSpPr/>
            <p:nvPr/>
          </p:nvSpPr>
          <p:spPr>
            <a:xfrm>
              <a:off x="7976604" y="6359058"/>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2</a:t>
              </a:r>
            </a:p>
          </p:txBody>
        </p:sp>
      </p:grpSp>
      <p:grpSp>
        <p:nvGrpSpPr>
          <p:cNvPr id="3" name="Group 2"/>
          <p:cNvGrpSpPr/>
          <p:nvPr/>
        </p:nvGrpSpPr>
        <p:grpSpPr>
          <a:xfrm>
            <a:off x="1569145" y="4277596"/>
            <a:ext cx="514344" cy="824145"/>
            <a:chOff x="1569145" y="4277596"/>
            <a:chExt cx="514344" cy="824145"/>
          </a:xfrm>
        </p:grpSpPr>
        <p:sp>
          <p:nvSpPr>
            <p:cNvPr id="14" name="Right Arrow 13"/>
            <p:cNvSpPr/>
            <p:nvPr/>
          </p:nvSpPr>
          <p:spPr>
            <a:xfrm rot="17679463">
              <a:off x="1658722" y="4434020"/>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5" name="Oval 14"/>
            <p:cNvSpPr/>
            <p:nvPr/>
          </p:nvSpPr>
          <p:spPr>
            <a:xfrm>
              <a:off x="1569145" y="465849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sp>
        <p:nvSpPr>
          <p:cNvPr id="18" name="Flowchart: Process 17"/>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9949" y="1484418"/>
            <a:ext cx="2433029" cy="2433029"/>
          </a:xfrm>
          <a:prstGeom prst="rect">
            <a:avLst/>
          </a:prstGeom>
        </p:spPr>
      </p:pic>
      <p:sp>
        <p:nvSpPr>
          <p:cNvPr id="10" name="Rounded Rectangular Callout 9"/>
          <p:cNvSpPr/>
          <p:nvPr/>
        </p:nvSpPr>
        <p:spPr>
          <a:xfrm>
            <a:off x="8867839" y="1392277"/>
            <a:ext cx="2454765" cy="836901"/>
          </a:xfrm>
          <a:prstGeom prst="wedgeRoundRectCallout">
            <a:avLst>
              <a:gd name="adj1" fmla="val 24201"/>
              <a:gd name="adj2" fmla="val 126337"/>
              <a:gd name="adj3" fmla="val 16667"/>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a:latin typeface="Consolas" panose="020B0609020204030204" pitchFamily="49" charset="0"/>
              </a:rPr>
              <a:t>Sub main()</a:t>
            </a:r>
          </a:p>
          <a:p>
            <a:r>
              <a:rPr lang="en-US" sz="900">
                <a:latin typeface="Consolas" panose="020B0609020204030204" pitchFamily="49" charset="0"/>
              </a:rPr>
              <a:t>    MsgBox "Inginerie Inversa"</a:t>
            </a:r>
          </a:p>
          <a:p>
            <a:r>
              <a:rPr lang="en-US" sz="900">
                <a:latin typeface="Consolas" panose="020B0609020204030204" pitchFamily="49" charset="0"/>
              </a:rPr>
              <a:t>End Sub</a:t>
            </a:r>
          </a:p>
        </p:txBody>
      </p:sp>
    </p:spTree>
    <p:extLst>
      <p:ext uri="{BB962C8B-B14F-4D97-AF65-F5344CB8AC3E}">
        <p14:creationId xmlns:p14="http://schemas.microsoft.com/office/powerpoint/2010/main" val="32093343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Regim de compilare sufficient</a:t>
            </a:r>
            <a:br>
              <a:rPr lang="en-US"/>
            </a:br>
            <a:r>
              <a:rPr lang="en-US" sz="2000"/>
              <a:t>compilare (minimal.cpp)</a:t>
            </a:r>
          </a:p>
        </p:txBody>
      </p:sp>
      <p:pic>
        <p:nvPicPr>
          <p:cNvPr id="4" name="Picture 3">
            <a:extLst>
              <a:ext uri="{FF2B5EF4-FFF2-40B4-BE49-F238E27FC236}">
                <a16:creationId xmlns:a16="http://schemas.microsoft.com/office/drawing/2014/main" id="{C93E29E0-0478-40A0-9F89-5325FCB3F597}"/>
              </a:ext>
            </a:extLst>
          </p:cNvPr>
          <p:cNvPicPr>
            <a:picLocks noChangeAspect="1"/>
          </p:cNvPicPr>
          <p:nvPr/>
        </p:nvPicPr>
        <p:blipFill>
          <a:blip r:embed="rId2"/>
          <a:stretch>
            <a:fillRect/>
          </a:stretch>
        </p:blipFill>
        <p:spPr>
          <a:xfrm>
            <a:off x="1732204" y="2389124"/>
            <a:ext cx="9623228" cy="1124209"/>
          </a:xfrm>
          <a:prstGeom prst="rect">
            <a:avLst/>
          </a:prstGeom>
        </p:spPr>
      </p:pic>
      <p:pic>
        <p:nvPicPr>
          <p:cNvPr id="5" name="Picture 4">
            <a:extLst>
              <a:ext uri="{FF2B5EF4-FFF2-40B4-BE49-F238E27FC236}">
                <a16:creationId xmlns:a16="http://schemas.microsoft.com/office/drawing/2014/main" id="{A64807C4-4686-4E1C-9608-4FF4F2E6B9C1}"/>
              </a:ext>
            </a:extLst>
          </p:cNvPr>
          <p:cNvPicPr>
            <a:picLocks noChangeAspect="1"/>
          </p:cNvPicPr>
          <p:nvPr/>
        </p:nvPicPr>
        <p:blipFill>
          <a:blip r:embed="rId3"/>
          <a:stretch>
            <a:fillRect/>
          </a:stretch>
        </p:blipFill>
        <p:spPr>
          <a:xfrm>
            <a:off x="1732203" y="3670984"/>
            <a:ext cx="4112541" cy="2774818"/>
          </a:xfrm>
          <a:prstGeom prst="rect">
            <a:avLst/>
          </a:prstGeom>
        </p:spPr>
      </p:pic>
      <p:pic>
        <p:nvPicPr>
          <p:cNvPr id="6" name="Picture 5">
            <a:extLst>
              <a:ext uri="{FF2B5EF4-FFF2-40B4-BE49-F238E27FC236}">
                <a16:creationId xmlns:a16="http://schemas.microsoft.com/office/drawing/2014/main" id="{A036D54F-D9F7-438F-A636-8434A5A28106}"/>
              </a:ext>
            </a:extLst>
          </p:cNvPr>
          <p:cNvPicPr>
            <a:picLocks noChangeAspect="1"/>
          </p:cNvPicPr>
          <p:nvPr/>
        </p:nvPicPr>
        <p:blipFill>
          <a:blip r:embed="rId4">
            <a:duotone>
              <a:prstClr val="black"/>
              <a:srgbClr val="D9C3A5">
                <a:tint val="50000"/>
                <a:satMod val="180000"/>
              </a:srgbClr>
            </a:duotone>
          </a:blip>
          <a:stretch>
            <a:fillRect/>
          </a:stretch>
        </p:blipFill>
        <p:spPr>
          <a:xfrm>
            <a:off x="6039738" y="3670985"/>
            <a:ext cx="5315694" cy="2774818"/>
          </a:xfrm>
          <a:prstGeom prst="rect">
            <a:avLst/>
          </a:prstGeom>
          <a:ln w="9525"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0BCFEA08-AAC6-4E68-81EF-4C8AC35A4825}"/>
              </a:ext>
            </a:extLst>
          </p:cNvPr>
          <p:cNvSpPr txBox="1"/>
          <p:nvPr/>
        </p:nvSpPr>
        <p:spPr>
          <a:xfrm>
            <a:off x="6734498" y="678141"/>
            <a:ext cx="4874740" cy="1061829"/>
          </a:xfrm>
          <a:prstGeom prst="rect">
            <a:avLst/>
          </a:prstGeom>
          <a:noFill/>
        </p:spPr>
        <p:txBody>
          <a:bodyPr wrap="square">
            <a:spAutoFit/>
          </a:bodyPr>
          <a:lstStyle/>
          <a:p>
            <a:r>
              <a:rPr lang="en-US" sz="900" dirty="0">
                <a:solidFill>
                  <a:schemeClr val="bg1"/>
                </a:solidFill>
              </a:rPr>
              <a:t>#include &lt;</a:t>
            </a:r>
            <a:r>
              <a:rPr lang="en-US" sz="900" dirty="0" err="1">
                <a:solidFill>
                  <a:schemeClr val="bg1"/>
                </a:solidFill>
              </a:rPr>
              <a:t>windows.h</a:t>
            </a:r>
            <a:r>
              <a:rPr lang="en-US" sz="900" dirty="0">
                <a:solidFill>
                  <a:schemeClr val="bg1"/>
                </a:solidFill>
              </a:rPr>
              <a:t>&gt;</a:t>
            </a:r>
          </a:p>
          <a:p>
            <a:endParaRPr lang="en-US" sz="900" dirty="0">
              <a:solidFill>
                <a:schemeClr val="bg1"/>
              </a:solidFill>
            </a:endParaRPr>
          </a:p>
          <a:p>
            <a:r>
              <a:rPr lang="en-US" sz="900" dirty="0" err="1">
                <a:solidFill>
                  <a:schemeClr val="bg1"/>
                </a:solidFill>
              </a:rPr>
              <a:t>int</a:t>
            </a:r>
            <a:r>
              <a:rPr lang="en-US" sz="900" dirty="0">
                <a:solidFill>
                  <a:schemeClr val="bg1"/>
                </a:solidFill>
              </a:rPr>
              <a:t> WINAPI </a:t>
            </a:r>
            <a:r>
              <a:rPr lang="en-US" sz="900" dirty="0" err="1">
                <a:solidFill>
                  <a:schemeClr val="bg1"/>
                </a:solidFill>
              </a:rPr>
              <a:t>WinMain</a:t>
            </a:r>
            <a:r>
              <a:rPr lang="en-US" sz="900" dirty="0">
                <a:solidFill>
                  <a:schemeClr val="bg1"/>
                </a:solidFill>
              </a:rPr>
              <a:t>(HINSTANCE </a:t>
            </a:r>
            <a:r>
              <a:rPr lang="en-US" sz="900" dirty="0" err="1">
                <a:solidFill>
                  <a:schemeClr val="bg1"/>
                </a:solidFill>
              </a:rPr>
              <a:t>hInstance</a:t>
            </a:r>
            <a:r>
              <a:rPr lang="en-US" sz="900" dirty="0">
                <a:solidFill>
                  <a:schemeClr val="bg1"/>
                </a:solidFill>
              </a:rPr>
              <a:t>, HINSTANCE </a:t>
            </a:r>
            <a:r>
              <a:rPr lang="en-US" sz="900" dirty="0" err="1">
                <a:solidFill>
                  <a:schemeClr val="bg1"/>
                </a:solidFill>
              </a:rPr>
              <a:t>hPrevInstance</a:t>
            </a:r>
            <a:r>
              <a:rPr lang="en-US" sz="900" dirty="0">
                <a:solidFill>
                  <a:schemeClr val="bg1"/>
                </a:solidFill>
              </a:rPr>
              <a:t>, LPSTR </a:t>
            </a:r>
            <a:r>
              <a:rPr lang="en-US" sz="900" dirty="0" err="1">
                <a:solidFill>
                  <a:schemeClr val="bg1"/>
                </a:solidFill>
              </a:rPr>
              <a:t>lpCmdLine</a:t>
            </a:r>
            <a:r>
              <a:rPr lang="en-US" sz="900" dirty="0">
                <a:solidFill>
                  <a:schemeClr val="bg1"/>
                </a:solidFill>
              </a:rPr>
              <a:t>, </a:t>
            </a:r>
            <a:r>
              <a:rPr lang="en-US" sz="900" dirty="0" err="1">
                <a:solidFill>
                  <a:schemeClr val="bg1"/>
                </a:solidFill>
              </a:rPr>
              <a:t>int</a:t>
            </a:r>
            <a:r>
              <a:rPr lang="en-US" sz="900" dirty="0">
                <a:solidFill>
                  <a:schemeClr val="bg1"/>
                </a:solidFill>
              </a:rPr>
              <a:t> </a:t>
            </a:r>
            <a:r>
              <a:rPr lang="en-US" sz="900" dirty="0" err="1">
                <a:solidFill>
                  <a:schemeClr val="bg1"/>
                </a:solidFill>
              </a:rPr>
              <a:t>nCmdShow</a:t>
            </a:r>
            <a:r>
              <a:rPr lang="en-US" sz="900" dirty="0">
                <a:solidFill>
                  <a:schemeClr val="bg1"/>
                </a:solidFill>
              </a:rPr>
              <a:t>) {</a:t>
            </a:r>
          </a:p>
          <a:p>
            <a:r>
              <a:rPr lang="en-US" sz="900" dirty="0">
                <a:solidFill>
                  <a:schemeClr val="bg1"/>
                </a:solidFill>
              </a:rPr>
              <a:t>    </a:t>
            </a:r>
            <a:r>
              <a:rPr lang="en-US" sz="900" dirty="0" err="1">
                <a:solidFill>
                  <a:schemeClr val="bg1"/>
                </a:solidFill>
              </a:rPr>
              <a:t>MessageBox</a:t>
            </a:r>
            <a:r>
              <a:rPr lang="en-US" sz="900" dirty="0">
                <a:solidFill>
                  <a:schemeClr val="bg1"/>
                </a:solidFill>
              </a:rPr>
              <a:t>(NULL, "</a:t>
            </a:r>
            <a:r>
              <a:rPr lang="en-US" sz="900" dirty="0" err="1">
                <a:solidFill>
                  <a:schemeClr val="bg1"/>
                </a:solidFill>
              </a:rPr>
              <a:t>Inginerie</a:t>
            </a:r>
            <a:r>
              <a:rPr lang="en-US" sz="900" dirty="0">
                <a:solidFill>
                  <a:schemeClr val="bg1"/>
                </a:solidFill>
              </a:rPr>
              <a:t> </a:t>
            </a:r>
            <a:r>
              <a:rPr lang="en-US" sz="900" dirty="0" err="1">
                <a:solidFill>
                  <a:schemeClr val="bg1"/>
                </a:solidFill>
              </a:rPr>
              <a:t>Inversa</a:t>
            </a:r>
            <a:r>
              <a:rPr lang="en-US" sz="900" dirty="0">
                <a:solidFill>
                  <a:schemeClr val="bg1"/>
                </a:solidFill>
              </a:rPr>
              <a:t>", "Cod malware", MB_OK);</a:t>
            </a:r>
          </a:p>
          <a:p>
            <a:r>
              <a:rPr lang="en-US" sz="900" dirty="0">
                <a:solidFill>
                  <a:schemeClr val="bg1"/>
                </a:solidFill>
              </a:rPr>
              <a:t>    return 0;</a:t>
            </a:r>
          </a:p>
          <a:p>
            <a:r>
              <a:rPr lang="en-US" sz="900" dirty="0">
                <a:solidFill>
                  <a:schemeClr val="bg1"/>
                </a:solidFill>
              </a:rPr>
              <a:t>}</a:t>
            </a:r>
          </a:p>
        </p:txBody>
      </p:sp>
      <p:sp>
        <p:nvSpPr>
          <p:cNvPr id="8" name="Content Placeholder 19">
            <a:extLst>
              <a:ext uri="{FF2B5EF4-FFF2-40B4-BE49-F238E27FC236}">
                <a16:creationId xmlns:a16="http://schemas.microsoft.com/office/drawing/2014/main" id="{40734BA4-0293-4472-A7C3-29CBAC6E34F6}"/>
              </a:ext>
            </a:extLst>
          </p:cNvPr>
          <p:cNvSpPr>
            <a:spLocks noGrp="1"/>
          </p:cNvSpPr>
          <p:nvPr>
            <p:ph idx="1"/>
          </p:nvPr>
        </p:nvSpPr>
        <p:spPr>
          <a:xfrm>
            <a:off x="1732203" y="2025915"/>
            <a:ext cx="9623229" cy="284383"/>
          </a:xfrm>
        </p:spPr>
        <p:txBody>
          <a:bodyPr>
            <a:noAutofit/>
          </a:bodyPr>
          <a:lstStyle/>
          <a:p>
            <a:r>
              <a:rPr lang="en-US" sz="1600" dirty="0"/>
              <a:t>g++ -</a:t>
            </a:r>
            <a:r>
              <a:rPr lang="en-US" sz="1600" dirty="0" err="1"/>
              <a:t>Os</a:t>
            </a:r>
            <a:r>
              <a:rPr lang="en-US" sz="1600" dirty="0"/>
              <a:t> -s -</a:t>
            </a:r>
            <a:r>
              <a:rPr lang="en-US" sz="1600" dirty="0" err="1"/>
              <a:t>nostdlib</a:t>
            </a:r>
            <a:r>
              <a:rPr lang="en-US" sz="1600" dirty="0"/>
              <a:t> -</a:t>
            </a:r>
            <a:r>
              <a:rPr lang="en-US" sz="1600" dirty="0" err="1"/>
              <a:t>fno</a:t>
            </a:r>
            <a:r>
              <a:rPr lang="en-US" sz="1600" dirty="0"/>
              <a:t>-exceptions -</a:t>
            </a:r>
            <a:r>
              <a:rPr lang="en-US" sz="1600" dirty="0" err="1"/>
              <a:t>fno-rtti</a:t>
            </a:r>
            <a:r>
              <a:rPr lang="en-US" sz="1600" dirty="0"/>
              <a:t> -</a:t>
            </a:r>
            <a:r>
              <a:rPr lang="en-US" sz="1600" dirty="0" err="1"/>
              <a:t>Wl</a:t>
            </a:r>
            <a:r>
              <a:rPr lang="en-US" sz="1600" dirty="0"/>
              <a:t>,--</a:t>
            </a:r>
            <a:r>
              <a:rPr lang="en-US" sz="1600" dirty="0" err="1"/>
              <a:t>subsystem,windows</a:t>
            </a:r>
            <a:r>
              <a:rPr lang="en-US" sz="1600" dirty="0"/>
              <a:t> minimal.cpp -o minimal.exe -luser32</a:t>
            </a:r>
          </a:p>
        </p:txBody>
      </p:sp>
      <p:sp>
        <p:nvSpPr>
          <p:cNvPr id="9" name="Rectangle 8"/>
          <p:cNvSpPr/>
          <p:nvPr/>
        </p:nvSpPr>
        <p:spPr>
          <a:xfrm rot="16200000">
            <a:off x="-1150135" y="3834999"/>
            <a:ext cx="4329198" cy="707886"/>
          </a:xfrm>
          <a:prstGeom prst="rect">
            <a:avLst/>
          </a:prstGeom>
        </p:spPr>
        <p:txBody>
          <a:bodyPr wrap="none">
            <a:spAutoFit/>
          </a:bodyPr>
          <a:lstStyle/>
          <a:p>
            <a:r>
              <a:rPr lang="en-US" sz="4000">
                <a:latin typeface="Calibri" panose="020F0502020204030204" pitchFamily="34" charset="0"/>
                <a:cs typeface="Calibri" panose="020F0502020204030204" pitchFamily="34" charset="0"/>
              </a:rPr>
              <a:t>minimal.exe (3.5Kb)</a:t>
            </a:r>
          </a:p>
        </p:txBody>
      </p:sp>
      <p:sp>
        <p:nvSpPr>
          <p:cNvPr id="11" name="Flowchart: Process 10"/>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3076730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lowchart: Process 19"/>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Formatele principale de fișiere </a:t>
            </a:r>
            <a:br>
              <a:rPr lang="en-US"/>
            </a:br>
            <a:r>
              <a:rPr lang="en-US" sz="2000"/>
              <a:t>exploatate de malware</a:t>
            </a:r>
          </a:p>
        </p:txBody>
      </p:sp>
      <p:sp>
        <p:nvSpPr>
          <p:cNvPr id="3" name="Content Placeholder 2"/>
          <p:cNvSpPr>
            <a:spLocks noGrp="1"/>
          </p:cNvSpPr>
          <p:nvPr>
            <p:ph idx="1"/>
          </p:nvPr>
        </p:nvSpPr>
        <p:spPr>
          <a:xfrm>
            <a:off x="581192" y="1964724"/>
            <a:ext cx="11029615" cy="4652320"/>
          </a:xfrm>
        </p:spPr>
        <p:txBody>
          <a:bodyPr>
            <a:normAutofit fontScale="62500" lnSpcReduction="20000"/>
          </a:bodyPr>
          <a:lstStyle/>
          <a:p>
            <a:pPr marL="0" indent="0">
              <a:buNone/>
            </a:pPr>
            <a:r>
              <a:rPr lang="en-US" b="1" u="sng">
                <a:solidFill>
                  <a:schemeClr val="tx1">
                    <a:lumMod val="50000"/>
                    <a:lumOff val="50000"/>
                  </a:schemeClr>
                </a:solidFill>
              </a:rPr>
              <a:t>Documente Office</a:t>
            </a:r>
            <a:endParaRPr lang="en-US" u="sng">
              <a:solidFill>
                <a:schemeClr val="tx1">
                  <a:lumMod val="50000"/>
                  <a:lumOff val="50000"/>
                </a:schemeClr>
              </a:solidFill>
            </a:endParaRPr>
          </a:p>
          <a:p>
            <a:r>
              <a:rPr lang="en-US" b="1">
                <a:solidFill>
                  <a:schemeClr val="tx1">
                    <a:lumMod val="50000"/>
                    <a:lumOff val="50000"/>
                  </a:schemeClr>
                </a:solidFill>
              </a:rPr>
              <a:t>.doc și .docx</a:t>
            </a:r>
            <a:r>
              <a:rPr lang="en-US">
                <a:solidFill>
                  <a:schemeClr val="tx1">
                    <a:lumMod val="50000"/>
                    <a:lumOff val="50000"/>
                  </a:schemeClr>
                </a:solidFill>
              </a:rPr>
              <a:t>: Documente Microsoft Word care pot conține macro-uri rău intenționate.</a:t>
            </a:r>
          </a:p>
          <a:p>
            <a:r>
              <a:rPr lang="en-US" b="1">
                <a:solidFill>
                  <a:schemeClr val="tx1">
                    <a:lumMod val="50000"/>
                    <a:lumOff val="50000"/>
                  </a:schemeClr>
                </a:solidFill>
              </a:rPr>
              <a:t>.xls și .xlsx</a:t>
            </a:r>
            <a:r>
              <a:rPr lang="en-US">
                <a:solidFill>
                  <a:schemeClr val="tx1">
                    <a:lumMod val="50000"/>
                    <a:lumOff val="50000"/>
                  </a:schemeClr>
                </a:solidFill>
              </a:rPr>
              <a:t>: Fișiere Excel care, similare cu documentele Word, pot include macro-uri dăunătoare.</a:t>
            </a:r>
          </a:p>
          <a:p>
            <a:r>
              <a:rPr lang="en-US" b="1">
                <a:solidFill>
                  <a:schemeClr val="tx1">
                    <a:lumMod val="50000"/>
                    <a:lumOff val="50000"/>
                  </a:schemeClr>
                </a:solidFill>
              </a:rPr>
              <a:t>.ppt și .pptx</a:t>
            </a:r>
            <a:r>
              <a:rPr lang="en-US">
                <a:solidFill>
                  <a:schemeClr val="tx1">
                    <a:lumMod val="50000"/>
                    <a:lumOff val="50000"/>
                  </a:schemeClr>
                </a:solidFill>
              </a:rPr>
              <a:t>: Prezentări PowerPoint, unde macro-urile pot fi, de asemenea, o sursă de malware.</a:t>
            </a:r>
          </a:p>
          <a:p>
            <a:pPr marL="0" indent="0">
              <a:buNone/>
            </a:pPr>
            <a:r>
              <a:rPr lang="en-US" b="1" u="sng">
                <a:solidFill>
                  <a:schemeClr val="tx1">
                    <a:lumMod val="50000"/>
                    <a:lumOff val="50000"/>
                  </a:schemeClr>
                </a:solidFill>
              </a:rPr>
              <a:t>Fișiere PDF</a:t>
            </a:r>
          </a:p>
          <a:p>
            <a:r>
              <a:rPr lang="en-US" b="1">
                <a:solidFill>
                  <a:schemeClr val="tx1">
                    <a:lumMod val="50000"/>
                    <a:lumOff val="50000"/>
                  </a:schemeClr>
                </a:solidFill>
              </a:rPr>
              <a:t>.pdf</a:t>
            </a:r>
            <a:r>
              <a:rPr lang="en-US">
                <a:solidFill>
                  <a:schemeClr val="tx1">
                    <a:lumMod val="50000"/>
                    <a:lumOff val="50000"/>
                  </a:schemeClr>
                </a:solidFill>
              </a:rPr>
              <a:t>: Pot include JavaScript sau alte forme de cod executabil care pot fi exploatate de atacatori.</a:t>
            </a:r>
          </a:p>
          <a:p>
            <a:pPr marL="0" indent="0">
              <a:buNone/>
            </a:pPr>
            <a:r>
              <a:rPr lang="en-US" b="1" u="sng">
                <a:solidFill>
                  <a:schemeClr val="tx1">
                    <a:lumMod val="50000"/>
                    <a:lumOff val="50000"/>
                  </a:schemeClr>
                </a:solidFill>
              </a:rPr>
              <a:t>Arhive și fișiere comprimate</a:t>
            </a:r>
          </a:p>
          <a:p>
            <a:r>
              <a:rPr lang="en-US" b="1">
                <a:solidFill>
                  <a:schemeClr val="tx1">
                    <a:lumMod val="50000"/>
                    <a:lumOff val="50000"/>
                  </a:schemeClr>
                </a:solidFill>
              </a:rPr>
              <a:t>.zip</a:t>
            </a:r>
            <a:r>
              <a:rPr lang="en-US">
                <a:solidFill>
                  <a:schemeClr val="tx1">
                    <a:lumMod val="50000"/>
                    <a:lumOff val="50000"/>
                  </a:schemeClr>
                </a:solidFill>
              </a:rPr>
              <a:t>, </a:t>
            </a:r>
            <a:r>
              <a:rPr lang="en-US" b="1">
                <a:solidFill>
                  <a:schemeClr val="tx1">
                    <a:lumMod val="50000"/>
                    <a:lumOff val="50000"/>
                  </a:schemeClr>
                </a:solidFill>
              </a:rPr>
              <a:t>.rar</a:t>
            </a:r>
            <a:r>
              <a:rPr lang="en-US">
                <a:solidFill>
                  <a:schemeClr val="tx1">
                    <a:lumMod val="50000"/>
                    <a:lumOff val="50000"/>
                  </a:schemeClr>
                </a:solidFill>
              </a:rPr>
              <a:t>, </a:t>
            </a:r>
            <a:r>
              <a:rPr lang="en-US" b="1">
                <a:solidFill>
                  <a:schemeClr val="tx1">
                    <a:lumMod val="50000"/>
                    <a:lumOff val="50000"/>
                  </a:schemeClr>
                </a:solidFill>
              </a:rPr>
              <a:t>.7z</a:t>
            </a:r>
            <a:r>
              <a:rPr lang="en-US">
                <a:solidFill>
                  <a:schemeClr val="tx1">
                    <a:lumMod val="50000"/>
                    <a:lumOff val="50000"/>
                  </a:schemeClr>
                </a:solidFill>
              </a:rPr>
              <a:t>: Pot fi utilizate pentru a ascunde natura dăunătoare a unui fișier față de software-ul de securitate.</a:t>
            </a:r>
          </a:p>
          <a:p>
            <a:pPr marL="0" indent="0">
              <a:buNone/>
            </a:pPr>
            <a:r>
              <a:rPr lang="en-US" b="1" u="sng">
                <a:solidFill>
                  <a:schemeClr val="tx1">
                    <a:lumMod val="50000"/>
                    <a:lumOff val="50000"/>
                  </a:schemeClr>
                </a:solidFill>
              </a:rPr>
              <a:t>Executabile și fișiere de sistem</a:t>
            </a:r>
          </a:p>
          <a:p>
            <a:r>
              <a:rPr lang="en-US" b="1">
                <a:solidFill>
                  <a:schemeClr val="tx1">
                    <a:lumMod val="50000"/>
                    <a:lumOff val="50000"/>
                  </a:schemeClr>
                </a:solidFill>
              </a:rPr>
              <a:t>.exe</a:t>
            </a:r>
            <a:r>
              <a:rPr lang="en-US">
                <a:solidFill>
                  <a:schemeClr val="tx1">
                    <a:lumMod val="50000"/>
                    <a:lumOff val="50000"/>
                  </a:schemeClr>
                </a:solidFill>
              </a:rPr>
              <a:t>, </a:t>
            </a:r>
            <a:r>
              <a:rPr lang="en-US" b="1">
                <a:solidFill>
                  <a:schemeClr val="tx1">
                    <a:lumMod val="50000"/>
                    <a:lumOff val="50000"/>
                  </a:schemeClr>
                </a:solidFill>
              </a:rPr>
              <a:t>.dll</a:t>
            </a:r>
            <a:r>
              <a:rPr lang="en-US">
                <a:solidFill>
                  <a:schemeClr val="tx1">
                    <a:lumMod val="50000"/>
                    <a:lumOff val="50000"/>
                  </a:schemeClr>
                </a:solidFill>
              </a:rPr>
              <a:t>: Fișiere executabile și biblioteci dinamice Windows care pot fi malware sau pot conține payload-uri malware.</a:t>
            </a:r>
          </a:p>
          <a:p>
            <a:pPr marL="0" indent="0">
              <a:buNone/>
            </a:pPr>
            <a:r>
              <a:rPr lang="en-US" b="1" u="sng">
                <a:solidFill>
                  <a:schemeClr val="tx1">
                    <a:lumMod val="50000"/>
                    <a:lumOff val="50000"/>
                  </a:schemeClr>
                </a:solidFill>
              </a:rPr>
              <a:t>Scripturi și cod executabil</a:t>
            </a:r>
          </a:p>
          <a:p>
            <a:r>
              <a:rPr lang="en-US" b="1">
                <a:solidFill>
                  <a:schemeClr val="tx1">
                    <a:lumMod val="50000"/>
                    <a:lumOff val="50000"/>
                  </a:schemeClr>
                </a:solidFill>
              </a:rPr>
              <a:t>.js</a:t>
            </a:r>
            <a:r>
              <a:rPr lang="en-US">
                <a:solidFill>
                  <a:schemeClr val="tx1">
                    <a:lumMod val="50000"/>
                    <a:lumOff val="50000"/>
                  </a:schemeClr>
                </a:solidFill>
              </a:rPr>
              <a:t> (JavaScript), </a:t>
            </a:r>
            <a:r>
              <a:rPr lang="en-US" b="1">
                <a:solidFill>
                  <a:schemeClr val="tx1">
                    <a:lumMod val="50000"/>
                    <a:lumOff val="50000"/>
                  </a:schemeClr>
                </a:solidFill>
              </a:rPr>
              <a:t>.vbs</a:t>
            </a:r>
            <a:r>
              <a:rPr lang="en-US">
                <a:solidFill>
                  <a:schemeClr val="tx1">
                    <a:lumMod val="50000"/>
                    <a:lumOff val="50000"/>
                  </a:schemeClr>
                </a:solidFill>
              </a:rPr>
              <a:t> (VBScript), </a:t>
            </a:r>
            <a:r>
              <a:rPr lang="en-US" b="1">
                <a:solidFill>
                  <a:schemeClr val="tx1">
                    <a:lumMod val="50000"/>
                    <a:lumOff val="50000"/>
                  </a:schemeClr>
                </a:solidFill>
              </a:rPr>
              <a:t>.ps1</a:t>
            </a:r>
            <a:r>
              <a:rPr lang="en-US">
                <a:solidFill>
                  <a:schemeClr val="tx1">
                    <a:lumMod val="50000"/>
                    <a:lumOff val="50000"/>
                  </a:schemeClr>
                </a:solidFill>
              </a:rPr>
              <a:t> (PowerShell): Scripturi care pot fi executate pe sistemele Windows pentru a descărca sau executa cod rău intenționat.</a:t>
            </a:r>
          </a:p>
          <a:p>
            <a:r>
              <a:rPr lang="en-US" b="1">
                <a:solidFill>
                  <a:schemeClr val="tx1">
                    <a:lumMod val="50000"/>
                    <a:lumOff val="50000"/>
                  </a:schemeClr>
                </a:solidFill>
              </a:rPr>
              <a:t>.bat</a:t>
            </a:r>
            <a:r>
              <a:rPr lang="en-US">
                <a:solidFill>
                  <a:schemeClr val="tx1">
                    <a:lumMod val="50000"/>
                    <a:lumOff val="50000"/>
                  </a:schemeClr>
                </a:solidFill>
              </a:rPr>
              <a:t>, </a:t>
            </a:r>
            <a:r>
              <a:rPr lang="en-US" b="1">
                <a:solidFill>
                  <a:schemeClr val="tx1">
                    <a:lumMod val="50000"/>
                    <a:lumOff val="50000"/>
                  </a:schemeClr>
                </a:solidFill>
              </a:rPr>
              <a:t>.cmd</a:t>
            </a:r>
            <a:r>
              <a:rPr lang="en-US">
                <a:solidFill>
                  <a:schemeClr val="tx1">
                    <a:lumMod val="50000"/>
                    <a:lumOff val="50000"/>
                  </a:schemeClr>
                </a:solidFill>
              </a:rPr>
              <a:t>: Fișiere batch și scripturi de comandă care pot executa secvențe de comenzi dăunătoare.</a:t>
            </a:r>
          </a:p>
          <a:p>
            <a:pPr marL="0" indent="0">
              <a:buNone/>
            </a:pPr>
            <a:r>
              <a:rPr lang="en-US" b="1" u="sng">
                <a:solidFill>
                  <a:schemeClr val="tx1">
                    <a:lumMod val="50000"/>
                    <a:lumOff val="50000"/>
                  </a:schemeClr>
                </a:solidFill>
              </a:rPr>
              <a:t>Fișiere web</a:t>
            </a:r>
          </a:p>
          <a:p>
            <a:r>
              <a:rPr lang="en-US" b="1">
                <a:solidFill>
                  <a:schemeClr val="tx1">
                    <a:lumMod val="50000"/>
                    <a:lumOff val="50000"/>
                  </a:schemeClr>
                </a:solidFill>
              </a:rPr>
              <a:t>.html</a:t>
            </a:r>
            <a:r>
              <a:rPr lang="en-US">
                <a:solidFill>
                  <a:schemeClr val="tx1">
                    <a:lumMod val="50000"/>
                    <a:lumOff val="50000"/>
                  </a:schemeClr>
                </a:solidFill>
              </a:rPr>
              <a:t>, </a:t>
            </a:r>
            <a:r>
              <a:rPr lang="en-US" b="1">
                <a:solidFill>
                  <a:schemeClr val="tx1">
                    <a:lumMod val="50000"/>
                    <a:lumOff val="50000"/>
                  </a:schemeClr>
                </a:solidFill>
              </a:rPr>
              <a:t>.htm</a:t>
            </a:r>
            <a:r>
              <a:rPr lang="en-US">
                <a:solidFill>
                  <a:schemeClr val="tx1">
                    <a:lumMod val="50000"/>
                    <a:lumOff val="50000"/>
                  </a:schemeClr>
                </a:solidFill>
              </a:rPr>
              <a:t>, </a:t>
            </a:r>
            <a:r>
              <a:rPr lang="en-US" b="1">
                <a:solidFill>
                  <a:schemeClr val="tx1">
                    <a:lumMod val="50000"/>
                    <a:lumOff val="50000"/>
                  </a:schemeClr>
                </a:solidFill>
              </a:rPr>
              <a:t>.php</a:t>
            </a:r>
            <a:r>
              <a:rPr lang="en-US">
                <a:solidFill>
                  <a:schemeClr val="tx1">
                    <a:lumMod val="50000"/>
                    <a:lumOff val="50000"/>
                  </a:schemeClr>
                </a:solidFill>
              </a:rPr>
              <a:t>, </a:t>
            </a:r>
            <a:r>
              <a:rPr lang="en-US" b="1">
                <a:solidFill>
                  <a:schemeClr val="tx1">
                    <a:lumMod val="50000"/>
                    <a:lumOff val="50000"/>
                  </a:schemeClr>
                </a:solidFill>
              </a:rPr>
              <a:t>.asp</a:t>
            </a:r>
            <a:r>
              <a:rPr lang="en-US">
                <a:solidFill>
                  <a:schemeClr val="tx1">
                    <a:lumMod val="50000"/>
                    <a:lumOff val="50000"/>
                  </a:schemeClr>
                </a:solidFill>
              </a:rPr>
              <a:t>: Pagini web care pot conține scripturi malițioase sau redirecționa utilizatorii către site-uri dăunătoare.</a:t>
            </a:r>
          </a:p>
          <a:p>
            <a:r>
              <a:rPr lang="en-US" b="1">
                <a:solidFill>
                  <a:schemeClr val="tx1">
                    <a:lumMod val="50000"/>
                    <a:lumOff val="50000"/>
                  </a:schemeClr>
                </a:solidFill>
              </a:rPr>
              <a:t>.swf</a:t>
            </a:r>
            <a:r>
              <a:rPr lang="en-US">
                <a:solidFill>
                  <a:schemeClr val="tx1">
                    <a:lumMod val="50000"/>
                    <a:lumOff val="50000"/>
                  </a:schemeClr>
                </a:solidFill>
              </a:rPr>
              <a:t>: Fișiere Flash care, în trecut, au fost o sursă comună de exploatare, (retragerea suportului pentru Adobe Flash Player).</a:t>
            </a:r>
          </a:p>
          <a:p>
            <a:pPr marL="0" indent="0">
              <a:buNone/>
            </a:pPr>
            <a:r>
              <a:rPr lang="en-US" b="1" u="sng">
                <a:solidFill>
                  <a:schemeClr val="tx1">
                    <a:lumMod val="50000"/>
                    <a:lumOff val="50000"/>
                  </a:schemeClr>
                </a:solidFill>
              </a:rPr>
              <a:t>Alte formate</a:t>
            </a:r>
          </a:p>
          <a:p>
            <a:r>
              <a:rPr lang="en-US" b="1">
                <a:solidFill>
                  <a:schemeClr val="tx1">
                    <a:lumMod val="50000"/>
                    <a:lumOff val="50000"/>
                  </a:schemeClr>
                </a:solidFill>
              </a:rPr>
              <a:t>.lnk</a:t>
            </a:r>
            <a:r>
              <a:rPr lang="en-US">
                <a:solidFill>
                  <a:schemeClr val="tx1">
                    <a:lumMod val="50000"/>
                    <a:lumOff val="50000"/>
                  </a:schemeClr>
                </a:solidFill>
              </a:rPr>
              <a:t>: Scurtături care pot fi configurate să execute comenzi dăunătoare.</a:t>
            </a:r>
          </a:p>
          <a:p>
            <a:r>
              <a:rPr lang="en-US" b="1">
                <a:solidFill>
                  <a:schemeClr val="tx1">
                    <a:lumMod val="50000"/>
                    <a:lumOff val="50000"/>
                  </a:schemeClr>
                </a:solidFill>
              </a:rPr>
              <a:t>.iso</a:t>
            </a:r>
            <a:r>
              <a:rPr lang="en-US">
                <a:solidFill>
                  <a:schemeClr val="tx1">
                    <a:lumMod val="50000"/>
                    <a:lumOff val="50000"/>
                  </a:schemeClr>
                </a:solidFill>
              </a:rPr>
              <a:t>, </a:t>
            </a:r>
            <a:r>
              <a:rPr lang="en-US" b="1">
                <a:solidFill>
                  <a:schemeClr val="tx1">
                    <a:lumMod val="50000"/>
                    <a:lumOff val="50000"/>
                  </a:schemeClr>
                </a:solidFill>
              </a:rPr>
              <a:t>.img</a:t>
            </a:r>
            <a:r>
              <a:rPr lang="en-US">
                <a:solidFill>
                  <a:schemeClr val="tx1">
                    <a:lumMod val="50000"/>
                    <a:lumOff val="50000"/>
                  </a:schemeClr>
                </a:solidFill>
              </a:rPr>
              <a:t>: Imagini de disc care, odată montate, pot conține fișiere executabile dăunătoare.</a:t>
            </a:r>
          </a:p>
        </p:txBody>
      </p:sp>
      <p:sp>
        <p:nvSpPr>
          <p:cNvPr id="6" name="Rectangle 5"/>
          <p:cNvSpPr/>
          <p:nvPr/>
        </p:nvSpPr>
        <p:spPr>
          <a:xfrm>
            <a:off x="6703540" y="702156"/>
            <a:ext cx="5247077" cy="1015663"/>
          </a:xfrm>
          <a:prstGeom prst="rect">
            <a:avLst/>
          </a:prstGeom>
        </p:spPr>
        <p:txBody>
          <a:bodyPr wrap="square">
            <a:spAutoFit/>
          </a:bodyPr>
          <a:lstStyle/>
          <a:p>
            <a:r>
              <a:rPr lang="en-US" sz="1200">
                <a:solidFill>
                  <a:schemeClr val="bg1"/>
                </a:solidFill>
              </a:rPr>
              <a:t>Malware-ul poate exploata o varietate largă de formate de fișiere pentru a-și răspândi codul rău intenționat sau pentru a executa acțiuni dăunătoare. Unele formate de fișiere sunt mai predispuse la exploatare datorită popularității lor, complexității și funcționalităților pe care le oferă, ceea ce poate permite ascunderea și executarea codului malware. </a:t>
            </a:r>
          </a:p>
        </p:txBody>
      </p:sp>
      <p:pic>
        <p:nvPicPr>
          <p:cNvPr id="13" name="Picture 12"/>
          <p:cNvPicPr>
            <a:picLocks noChangeAspect="1"/>
          </p:cNvPicPr>
          <p:nvPr/>
        </p:nvPicPr>
        <p:blipFill>
          <a:blip r:embed="rId2" cstate="print">
            <a:grayscl/>
            <a:extLst>
              <a:ext uri="{28A0092B-C50C-407E-A947-70E740481C1C}">
                <a14:useLocalDpi xmlns:a14="http://schemas.microsoft.com/office/drawing/2010/main" val="0"/>
              </a:ext>
            </a:extLst>
          </a:blip>
          <a:stretch>
            <a:fillRect/>
          </a:stretch>
        </p:blipFill>
        <p:spPr>
          <a:xfrm>
            <a:off x="10431678" y="2099550"/>
            <a:ext cx="1244094" cy="1244094"/>
          </a:xfrm>
          <a:prstGeom prst="rect">
            <a:avLst/>
          </a:prstGeom>
        </p:spPr>
      </p:pic>
      <p:pic>
        <p:nvPicPr>
          <p:cNvPr id="14" name="Picture 13"/>
          <p:cNvPicPr>
            <a:picLocks noChangeAspect="1"/>
          </p:cNvPicPr>
          <p:nvPr/>
        </p:nvPicPr>
        <p:blipFill>
          <a:blip r:embed="rId3" cstate="print">
            <a:grayscl/>
            <a:extLst>
              <a:ext uri="{28A0092B-C50C-407E-A947-70E740481C1C}">
                <a14:useLocalDpi xmlns:a14="http://schemas.microsoft.com/office/drawing/2010/main" val="0"/>
              </a:ext>
            </a:extLst>
          </a:blip>
          <a:stretch>
            <a:fillRect/>
          </a:stretch>
        </p:blipFill>
        <p:spPr>
          <a:xfrm>
            <a:off x="10311389" y="5119611"/>
            <a:ext cx="1081541" cy="1328493"/>
          </a:xfrm>
          <a:prstGeom prst="rect">
            <a:avLst/>
          </a:prstGeom>
        </p:spPr>
      </p:pic>
      <p:pic>
        <p:nvPicPr>
          <p:cNvPr id="15" name="Picture 14"/>
          <p:cNvPicPr>
            <a:picLocks noChangeAspect="1"/>
          </p:cNvPicPr>
          <p:nvPr/>
        </p:nvPicPr>
        <p:blipFill>
          <a:blip r:embed="rId4">
            <a:grayscl/>
            <a:extLst>
              <a:ext uri="{28A0092B-C50C-407E-A947-70E740481C1C}">
                <a14:useLocalDpi xmlns:a14="http://schemas.microsoft.com/office/drawing/2010/main" val="0"/>
              </a:ext>
            </a:extLst>
          </a:blip>
          <a:stretch>
            <a:fillRect/>
          </a:stretch>
        </p:blipFill>
        <p:spPr>
          <a:xfrm>
            <a:off x="7288883" y="2244126"/>
            <a:ext cx="1120039" cy="1120039"/>
          </a:xfrm>
          <a:prstGeom prst="rect">
            <a:avLst/>
          </a:prstGeom>
        </p:spPr>
      </p:pic>
      <p:pic>
        <p:nvPicPr>
          <p:cNvPr id="18" name="Picture 17"/>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8530066" y="5199469"/>
            <a:ext cx="1227373" cy="1227373"/>
          </a:xfrm>
          <a:prstGeom prst="rect">
            <a:avLst/>
          </a:prstGeom>
        </p:spPr>
      </p:pic>
      <p:pic>
        <p:nvPicPr>
          <p:cNvPr id="21" name="Picture 20"/>
          <p:cNvPicPr>
            <a:picLocks noChangeAspect="1"/>
          </p:cNvPicPr>
          <p:nvPr/>
        </p:nvPicPr>
        <p:blipFill>
          <a:blip r:embed="rId6" cstate="print">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val="0"/>
              </a:ext>
            </a:extLst>
          </a:blip>
          <a:stretch>
            <a:fillRect/>
          </a:stretch>
        </p:blipFill>
        <p:spPr>
          <a:xfrm>
            <a:off x="8842005" y="2181782"/>
            <a:ext cx="1156590" cy="1131543"/>
          </a:xfrm>
          <a:prstGeom prst="rect">
            <a:avLst/>
          </a:prstGeom>
        </p:spPr>
      </p:pic>
      <p:pic>
        <p:nvPicPr>
          <p:cNvPr id="22" name="Picture 21"/>
          <p:cNvPicPr>
            <a:picLocks noChangeAspect="1"/>
          </p:cNvPicPr>
          <p:nvPr/>
        </p:nvPicPr>
        <p:blipFill>
          <a:blip r:embed="rId8" cstate="print">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val="0"/>
              </a:ext>
            </a:extLst>
          </a:blip>
          <a:stretch>
            <a:fillRect/>
          </a:stretch>
        </p:blipFill>
        <p:spPr>
          <a:xfrm>
            <a:off x="8238446" y="3450662"/>
            <a:ext cx="1130123" cy="1130123"/>
          </a:xfrm>
          <a:prstGeom prst="rect">
            <a:avLst/>
          </a:prstGeom>
        </p:spPr>
      </p:pic>
      <p:pic>
        <p:nvPicPr>
          <p:cNvPr id="24" name="Picture 23"/>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998595" y="3553136"/>
            <a:ext cx="1316082" cy="1316082"/>
          </a:xfrm>
          <a:prstGeom prst="rect">
            <a:avLst/>
          </a:prstGeom>
        </p:spPr>
      </p:pic>
    </p:spTree>
    <p:extLst>
      <p:ext uri="{BB962C8B-B14F-4D97-AF65-F5344CB8AC3E}">
        <p14:creationId xmlns:p14="http://schemas.microsoft.com/office/powerpoint/2010/main" val="6623601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Regim de compilare optim</a:t>
            </a:r>
            <a:br>
              <a:rPr lang="en-US"/>
            </a:br>
            <a:r>
              <a:rPr lang="en-US" sz="2000"/>
              <a:t>Compilare cu FASM</a:t>
            </a:r>
          </a:p>
        </p:txBody>
      </p:sp>
      <p:sp>
        <p:nvSpPr>
          <p:cNvPr id="4" name="Rectangle 3"/>
          <p:cNvSpPr/>
          <p:nvPr/>
        </p:nvSpPr>
        <p:spPr>
          <a:xfrm rot="16200000">
            <a:off x="-481073" y="3834999"/>
            <a:ext cx="2991075" cy="707886"/>
          </a:xfrm>
          <a:prstGeom prst="rect">
            <a:avLst/>
          </a:prstGeom>
        </p:spPr>
        <p:txBody>
          <a:bodyPr wrap="none">
            <a:spAutoFit/>
          </a:bodyPr>
          <a:lstStyle/>
          <a:p>
            <a:r>
              <a:rPr lang="en-US" sz="4000">
                <a:latin typeface="Calibri" panose="020F0502020204030204" pitchFamily="34" charset="0"/>
                <a:cs typeface="Calibri" panose="020F0502020204030204" pitchFamily="34" charset="0"/>
              </a:rPr>
              <a:t>mic.exe (2Kb)</a:t>
            </a:r>
          </a:p>
        </p:txBody>
      </p:sp>
      <p:pic>
        <p:nvPicPr>
          <p:cNvPr id="5" name="Picture 4">
            <a:extLst>
              <a:ext uri="{FF2B5EF4-FFF2-40B4-BE49-F238E27FC236}">
                <a16:creationId xmlns:a16="http://schemas.microsoft.com/office/drawing/2014/main" id="{5942D0F3-EA23-4CCD-B7FE-E7CFD4E3D778}"/>
              </a:ext>
            </a:extLst>
          </p:cNvPr>
          <p:cNvPicPr>
            <a:picLocks noChangeAspect="1"/>
          </p:cNvPicPr>
          <p:nvPr/>
        </p:nvPicPr>
        <p:blipFill>
          <a:blip r:embed="rId2"/>
          <a:stretch>
            <a:fillRect/>
          </a:stretch>
        </p:blipFill>
        <p:spPr>
          <a:xfrm>
            <a:off x="1787390" y="2266440"/>
            <a:ext cx="6076950" cy="1733550"/>
          </a:xfrm>
          <a:prstGeom prst="rect">
            <a:avLst/>
          </a:prstGeom>
        </p:spPr>
      </p:pic>
      <p:pic>
        <p:nvPicPr>
          <p:cNvPr id="6" name="Picture 5">
            <a:extLst>
              <a:ext uri="{FF2B5EF4-FFF2-40B4-BE49-F238E27FC236}">
                <a16:creationId xmlns:a16="http://schemas.microsoft.com/office/drawing/2014/main" id="{AE9785B4-F933-43DA-A193-11F7D3497052}"/>
              </a:ext>
            </a:extLst>
          </p:cNvPr>
          <p:cNvPicPr>
            <a:picLocks noChangeAspect="1"/>
          </p:cNvPicPr>
          <p:nvPr/>
        </p:nvPicPr>
        <p:blipFill>
          <a:blip r:embed="rId3"/>
          <a:stretch>
            <a:fillRect/>
          </a:stretch>
        </p:blipFill>
        <p:spPr>
          <a:xfrm>
            <a:off x="1787390" y="4192912"/>
            <a:ext cx="6076950" cy="2085975"/>
          </a:xfrm>
          <a:prstGeom prst="rect">
            <a:avLst/>
          </a:prstGeom>
        </p:spPr>
      </p:pic>
      <p:pic>
        <p:nvPicPr>
          <p:cNvPr id="7" name="Picture 6">
            <a:extLst>
              <a:ext uri="{FF2B5EF4-FFF2-40B4-BE49-F238E27FC236}">
                <a16:creationId xmlns:a16="http://schemas.microsoft.com/office/drawing/2014/main" id="{28DBFB25-58DE-4C52-B1EA-8A7C6130BDD2}"/>
              </a:ext>
            </a:extLst>
          </p:cNvPr>
          <p:cNvPicPr>
            <a:picLocks noChangeAspect="1"/>
          </p:cNvPicPr>
          <p:nvPr/>
        </p:nvPicPr>
        <p:blipFill>
          <a:blip r:embed="rId4">
            <a:duotone>
              <a:prstClr val="black"/>
              <a:srgbClr val="D9C3A5">
                <a:tint val="50000"/>
                <a:satMod val="180000"/>
              </a:srgbClr>
            </a:duotone>
          </a:blip>
          <a:stretch>
            <a:fillRect/>
          </a:stretch>
        </p:blipFill>
        <p:spPr>
          <a:xfrm>
            <a:off x="8103752" y="2266440"/>
            <a:ext cx="3106206" cy="4006372"/>
          </a:xfrm>
          <a:prstGeom prst="rect">
            <a:avLst/>
          </a:prstGeom>
          <a:ln w="9525" cap="sq">
            <a:solidFill>
              <a:schemeClr val="tx1">
                <a:lumMod val="50000"/>
                <a:lumOff val="50000"/>
              </a:schemeClr>
            </a:solidFill>
            <a:prstDash val="solid"/>
            <a:miter lim="800000"/>
          </a:ln>
          <a:effectLst>
            <a:outerShdw blurRad="50800" dist="38100" dir="2700000" algn="tl" rotWithShape="0">
              <a:srgbClr val="000000">
                <a:alpha val="43000"/>
              </a:srgbClr>
            </a:outerShdw>
          </a:effectLst>
        </p:spPr>
      </p:pic>
      <p:sp>
        <p:nvSpPr>
          <p:cNvPr id="8" name="Content Placeholder 2"/>
          <p:cNvSpPr>
            <a:spLocks noGrp="1"/>
          </p:cNvSpPr>
          <p:nvPr>
            <p:ph idx="1"/>
          </p:nvPr>
        </p:nvSpPr>
        <p:spPr>
          <a:xfrm>
            <a:off x="7864340" y="754422"/>
            <a:ext cx="4244545" cy="906754"/>
          </a:xfrm>
        </p:spPr>
        <p:txBody>
          <a:bodyPr>
            <a:normAutofit fontScale="85000" lnSpcReduction="20000"/>
          </a:bodyPr>
          <a:lstStyle/>
          <a:p>
            <a:r>
              <a:rPr lang="en-US">
                <a:solidFill>
                  <a:schemeClr val="bg1"/>
                </a:solidFill>
              </a:rPr>
              <a:t>cd cale_dir_FASM</a:t>
            </a:r>
          </a:p>
          <a:p>
            <a:r>
              <a:rPr lang="en-US">
                <a:solidFill>
                  <a:schemeClr val="bg1"/>
                </a:solidFill>
              </a:rPr>
              <a:t>FASM.EXE mic.asm mic.exe</a:t>
            </a:r>
          </a:p>
          <a:p>
            <a:r>
              <a:rPr lang="en-US">
                <a:solidFill>
                  <a:schemeClr val="bg1"/>
                </a:solidFill>
              </a:rPr>
              <a:t>FASM vine ca o arhivă, nu trebuie instalat.</a:t>
            </a:r>
          </a:p>
        </p:txBody>
      </p:sp>
      <p:sp>
        <p:nvSpPr>
          <p:cNvPr id="9" name="Flowchart: Process 8"/>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grpSp>
        <p:nvGrpSpPr>
          <p:cNvPr id="3" name="Group 2"/>
          <p:cNvGrpSpPr/>
          <p:nvPr/>
        </p:nvGrpSpPr>
        <p:grpSpPr>
          <a:xfrm>
            <a:off x="9853497" y="5807391"/>
            <a:ext cx="560706" cy="774231"/>
            <a:chOff x="9560" y="4154901"/>
            <a:chExt cx="560706" cy="774231"/>
          </a:xfrm>
        </p:grpSpPr>
        <p:sp>
          <p:nvSpPr>
            <p:cNvPr id="12" name="Right Arrow 11"/>
            <p:cNvSpPr/>
            <p:nvPr/>
          </p:nvSpPr>
          <p:spPr>
            <a:xfrm rot="18327667">
              <a:off x="145499" y="4311325"/>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3" name="Oval 12"/>
            <p:cNvSpPr/>
            <p:nvPr/>
          </p:nvSpPr>
          <p:spPr>
            <a:xfrm>
              <a:off x="9560" y="4485883"/>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spTree>
    <p:extLst>
      <p:ext uri="{BB962C8B-B14F-4D97-AF65-F5344CB8AC3E}">
        <p14:creationId xmlns:p14="http://schemas.microsoft.com/office/powerpoint/2010/main" val="37416370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10324909" y="1886"/>
            <a:ext cx="1867091" cy="741919"/>
          </a:xfrm>
          <a:prstGeom prst="rect">
            <a:avLst/>
          </a:prstGeom>
          <a:gradFill flip="none" rotWithShape="1">
            <a:gsLst>
              <a:gs pos="0">
                <a:schemeClr val="bg1"/>
              </a:gs>
              <a:gs pos="74000">
                <a:schemeClr val="bg1">
                  <a:lumMod val="85000"/>
                </a:schemeClr>
              </a:gs>
              <a:gs pos="83000">
                <a:schemeClr val="bg1">
                  <a:lumMod val="85000"/>
                </a:schemeClr>
              </a:gs>
              <a:gs pos="100000">
                <a:schemeClr val="bg1">
                  <a:lumMod val="85000"/>
                </a:schemeClr>
              </a:gs>
            </a:gsLst>
            <a:lin ang="0" scaled="1"/>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Title 1"/>
          <p:cNvSpPr txBox="1">
            <a:spLocks/>
          </p:cNvSpPr>
          <p:nvPr/>
        </p:nvSpPr>
        <p:spPr>
          <a:xfrm>
            <a:off x="201244" y="163414"/>
            <a:ext cx="10614608" cy="56966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tx1">
                    <a:lumMod val="50000"/>
                    <a:lumOff val="50000"/>
                  </a:schemeClr>
                </a:solidFill>
              </a:rPr>
              <a:t>Compilare in: </a:t>
            </a:r>
            <a:r>
              <a:rPr lang="en-US">
                <a:solidFill>
                  <a:srgbClr val="C00000"/>
                </a:solidFill>
              </a:rPr>
              <a:t>F</a:t>
            </a:r>
            <a:r>
              <a:rPr lang="en-US" u="sng">
                <a:solidFill>
                  <a:schemeClr val="accent1">
                    <a:lumMod val="75000"/>
                  </a:schemeClr>
                </a:solidFill>
              </a:rPr>
              <a:t>ASM</a:t>
            </a:r>
          </a:p>
        </p:txBody>
      </p:sp>
      <p:sp>
        <p:nvSpPr>
          <p:cNvPr id="20" name="Rectangle 19"/>
          <p:cNvSpPr/>
          <p:nvPr/>
        </p:nvSpPr>
        <p:spPr>
          <a:xfrm>
            <a:off x="1" y="743805"/>
            <a:ext cx="12192000" cy="62386"/>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Rectangle 1"/>
          <p:cNvSpPr/>
          <p:nvPr/>
        </p:nvSpPr>
        <p:spPr>
          <a:xfrm>
            <a:off x="2195598" y="905333"/>
            <a:ext cx="9996402" cy="5661678"/>
          </a:xfrm>
          <a:prstGeom prst="rect">
            <a:avLst/>
          </a:prstGeom>
        </p:spPr>
        <p:txBody>
          <a:bodyPr wrap="square">
            <a:spAutoFit/>
          </a:bodyPr>
          <a:lstStyle/>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pP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GUI</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4.0</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specifică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formatul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executabilului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fiind</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(Portable Executable)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interfața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grafică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Windows,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versiunea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4.0</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entry</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start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definește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punctul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intrare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al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programului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unde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execuția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începe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include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'INCLUDE/win32a.inc'</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include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fișierul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antet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'win32a.inc' care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conține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macro-</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uri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definiții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interfața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cu API-</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Windows</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section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'.data'</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data</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readable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writeable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începe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o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secțiune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date care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poate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fi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citită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scrisă</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title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db</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Inginerie</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 Inversa'</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definește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un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șir</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caractere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titlu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terminat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cu null (0)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 fi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folosit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mesaj</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db</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'Malware'</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definește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un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șir</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caractere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mesaj</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terminat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cu null (0)</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section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'.text'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code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readable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executable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începe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secțiunea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cod, care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poate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fi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citită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executată</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start</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eticheta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'start', care este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punctul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intrare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al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programului</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push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pune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valoarea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0 pe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stivă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reprezentând</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handle-</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fereastra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părinte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niciuna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acest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caz</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push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title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pune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adresa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șirului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titlu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stivă</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push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pune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adresa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șirului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mesaj</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pe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stivă</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push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pune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valoarea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0 pe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stivă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care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reprezintă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stilul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cutiei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mesaj</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(MB_OK)</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call</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MessageBoxA</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apelează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funcția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MessageBoxA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din user32.dll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push</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pune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valoarea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0 pe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stivă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argument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ExitProcess</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care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indică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statusul</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ieșire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call</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ExitProcess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apelează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funcția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ExitProcess</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din kernel32.dll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încheia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programul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section</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idata</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data</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readable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writeable</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începe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secțiunea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date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importuri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care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poate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fi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citită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scrisă</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library</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kernel32</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'KERNEL32.DLL'</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specifică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vom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folosi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funcții din KERNEL32.DLL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user32</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'USER32.DLL'</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și</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din USER32.DLL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kernel32</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începe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definițiile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import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kernel32.dll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ExitProcess</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ExitProcess</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specifică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dorim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folosim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funcția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ExitProcess</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din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acest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DLL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user32</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începe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definițiile</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de import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pentru</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user32.dll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dirty="0" err="1">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MessageBoxA</a:t>
            </a:r>
            <a:r>
              <a:rPr lang="en-US" sz="1000" dirty="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err="1">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MessageBoxA</a:t>
            </a:r>
            <a:r>
              <a:rPr lang="en-US" sz="1000" dirty="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a:t>
            </a:r>
            <a:r>
              <a:rPr lang="en-US" sz="1000" dirty="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specifică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că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dorim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să</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folosim</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funcția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MessageBoxA</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din </a:t>
            </a:r>
            <a:r>
              <a:rPr lang="en-US" sz="1000" i="1" dirty="0" err="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acest</a:t>
            </a:r>
            <a:r>
              <a:rPr lang="en-US" sz="1000" i="1" dirty="0">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DLL</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angle 6"/>
          <p:cNvSpPr/>
          <p:nvPr/>
        </p:nvSpPr>
        <p:spPr>
          <a:xfrm>
            <a:off x="2104876" y="774998"/>
            <a:ext cx="45719" cy="608300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 name="Left Brace 2"/>
          <p:cNvSpPr/>
          <p:nvPr/>
        </p:nvSpPr>
        <p:spPr>
          <a:xfrm>
            <a:off x="1713786" y="2817340"/>
            <a:ext cx="376881" cy="1451919"/>
          </a:xfrm>
          <a:prstGeom prst="leftBrac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Left Brace 8"/>
          <p:cNvSpPr/>
          <p:nvPr/>
        </p:nvSpPr>
        <p:spPr>
          <a:xfrm>
            <a:off x="1709461" y="4508156"/>
            <a:ext cx="376881" cy="1577547"/>
          </a:xfrm>
          <a:prstGeom prst="leftBrac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Left Brace 9"/>
          <p:cNvSpPr/>
          <p:nvPr/>
        </p:nvSpPr>
        <p:spPr>
          <a:xfrm>
            <a:off x="1767018" y="2038865"/>
            <a:ext cx="323649" cy="618308"/>
          </a:xfrm>
          <a:prstGeom prst="leftBrace">
            <a:avLst>
              <a:gd name="adj1" fmla="val 12151"/>
              <a:gd name="adj2" fmla="val 50000"/>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Rectangle 3"/>
          <p:cNvSpPr/>
          <p:nvPr/>
        </p:nvSpPr>
        <p:spPr>
          <a:xfrm>
            <a:off x="993057" y="2144819"/>
            <a:ext cx="657424" cy="369332"/>
          </a:xfrm>
          <a:prstGeom prst="rect">
            <a:avLst/>
          </a:prstGeom>
        </p:spPr>
        <p:txBody>
          <a:bodyPr wrap="none">
            <a:spAutoFit/>
          </a:bodyPr>
          <a:lstStyle/>
          <a:p>
            <a:r>
              <a:rPr lang="en-US"/>
              <a:t>.data</a:t>
            </a:r>
          </a:p>
        </p:txBody>
      </p:sp>
      <p:sp>
        <p:nvSpPr>
          <p:cNvPr id="5" name="Rectangle 4"/>
          <p:cNvSpPr/>
          <p:nvPr/>
        </p:nvSpPr>
        <p:spPr>
          <a:xfrm>
            <a:off x="996622" y="3358633"/>
            <a:ext cx="600870" cy="369332"/>
          </a:xfrm>
          <a:prstGeom prst="rect">
            <a:avLst/>
          </a:prstGeom>
        </p:spPr>
        <p:txBody>
          <a:bodyPr wrap="none">
            <a:spAutoFit/>
          </a:bodyPr>
          <a:lstStyle/>
          <a:p>
            <a:r>
              <a:rPr lang="en-US"/>
              <a:t>.text</a:t>
            </a:r>
          </a:p>
        </p:txBody>
      </p:sp>
      <p:sp>
        <p:nvSpPr>
          <p:cNvPr id="6" name="Rectangle 5"/>
          <p:cNvSpPr/>
          <p:nvPr/>
        </p:nvSpPr>
        <p:spPr>
          <a:xfrm>
            <a:off x="899525" y="5099907"/>
            <a:ext cx="710323" cy="369332"/>
          </a:xfrm>
          <a:prstGeom prst="rect">
            <a:avLst/>
          </a:prstGeom>
        </p:spPr>
        <p:txBody>
          <a:bodyPr wrap="none">
            <a:spAutoFit/>
          </a:bodyPr>
          <a:lstStyle/>
          <a:p>
            <a:r>
              <a:rPr lang="en-US"/>
              <a:t>.idata</a:t>
            </a:r>
          </a:p>
        </p:txBody>
      </p:sp>
    </p:spTree>
    <p:extLst>
      <p:ext uri="{BB962C8B-B14F-4D97-AF65-F5344CB8AC3E}">
        <p14:creationId xmlns:p14="http://schemas.microsoft.com/office/powerpoint/2010/main" val="371030750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lowchart: Process 11"/>
          <p:cNvSpPr/>
          <p:nvPr/>
        </p:nvSpPr>
        <p:spPr>
          <a:xfrm>
            <a:off x="432727" y="1922774"/>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argumentele pe stivă</a:t>
            </a:r>
          </a:p>
        </p:txBody>
      </p:sp>
      <p:sp>
        <p:nvSpPr>
          <p:cNvPr id="4" name="Rectangle 3"/>
          <p:cNvSpPr/>
          <p:nvPr/>
        </p:nvSpPr>
        <p:spPr>
          <a:xfrm>
            <a:off x="928815" y="2495346"/>
            <a:ext cx="6096000" cy="1261436"/>
          </a:xfrm>
          <a:prstGeom prst="rect">
            <a:avLst/>
          </a:prstGeom>
        </p:spPr>
        <p:txBody>
          <a:bodyPr>
            <a:spAutoFit/>
          </a:bodyPr>
          <a:lstStyle/>
          <a:p>
            <a:pPr>
              <a:lnSpc>
                <a:spcPct val="107000"/>
              </a:lnSpc>
            </a:pP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start</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push</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uType = MB_OK (deoarece 0 corespunde acestui stil)</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push</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title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lpCaption = pointer către titlul cutiei de mesaj</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push</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lpText = pointer către textul cutiei de mesaj</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push</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hWnd = NULL (cutia de mesaj nu are fereastră părinte)</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call</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MessageBoxA</a:t>
            </a:r>
            <a:r>
              <a:rPr lang="en-US" sz="10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10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10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Apelează funcția MessageBoxA cu argumentele de pe stivă</a:t>
            </a:r>
            <a:endParaRPr lang="en-US" sz="1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0D447650-D8A0-4D22-AB24-72B6763D78DC}"/>
              </a:ext>
            </a:extLst>
          </p:cNvPr>
          <p:cNvSpPr txBox="1"/>
          <p:nvPr/>
        </p:nvSpPr>
        <p:spPr>
          <a:xfrm>
            <a:off x="928815" y="4355102"/>
            <a:ext cx="9765958" cy="1954381"/>
          </a:xfrm>
          <a:prstGeom prst="rect">
            <a:avLst/>
          </a:prstGeom>
          <a:noFill/>
        </p:spPr>
        <p:txBody>
          <a:bodyPr wrap="square">
            <a:spAutoFit/>
          </a:bodyPr>
          <a:lstStyle/>
          <a:p>
            <a:pPr algn="l"/>
            <a:r>
              <a:rPr lang="en-US" sz="1100" b="0" i="0" dirty="0" err="1">
                <a:solidFill>
                  <a:schemeClr val="tx1">
                    <a:lumMod val="50000"/>
                    <a:lumOff val="50000"/>
                  </a:schemeClr>
                </a:solidFill>
                <a:effectLst/>
                <a:latin typeface="Söhne"/>
              </a:rPr>
              <a:t>Instrucțiunile</a:t>
            </a:r>
            <a:r>
              <a:rPr lang="en-US" sz="1100" b="0" i="0" dirty="0">
                <a:solidFill>
                  <a:schemeClr val="tx1">
                    <a:lumMod val="50000"/>
                    <a:lumOff val="50000"/>
                  </a:schemeClr>
                </a:solidFill>
                <a:effectLst/>
                <a:latin typeface="Söhne"/>
              </a:rPr>
              <a:t> </a:t>
            </a:r>
            <a:r>
              <a:rPr lang="en-US" sz="1100" dirty="0">
                <a:solidFill>
                  <a:schemeClr val="accent5">
                    <a:lumMod val="75000"/>
                  </a:schemeClr>
                </a:solidFill>
              </a:rPr>
              <a:t>push</a:t>
            </a:r>
            <a:r>
              <a:rPr lang="en-US" sz="1100" b="0" i="0" dirty="0">
                <a:solidFill>
                  <a:schemeClr val="accent5">
                    <a:lumMod val="75000"/>
                  </a:schemeClr>
                </a:solidFill>
                <a:effectLst/>
                <a:latin typeface="Söhne"/>
              </a:rPr>
              <a:t> </a:t>
            </a:r>
            <a:r>
              <a:rPr lang="en-US" sz="1100" b="0" i="0" dirty="0">
                <a:solidFill>
                  <a:schemeClr val="tx1">
                    <a:lumMod val="50000"/>
                    <a:lumOff val="50000"/>
                  </a:schemeClr>
                </a:solidFill>
                <a:effectLst/>
                <a:latin typeface="Söhne"/>
              </a:rPr>
              <a:t>pe care le </a:t>
            </a:r>
            <a:r>
              <a:rPr lang="en-US" sz="1100" b="0" i="0" dirty="0" err="1">
                <a:solidFill>
                  <a:schemeClr val="tx1">
                    <a:lumMod val="50000"/>
                    <a:lumOff val="50000"/>
                  </a:schemeClr>
                </a:solidFill>
                <a:effectLst/>
                <a:latin typeface="Söhne"/>
              </a:rPr>
              <a:t>vezi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cod sunt </a:t>
            </a:r>
            <a:r>
              <a:rPr lang="en-US" sz="1100" b="0" i="0" dirty="0" err="1">
                <a:solidFill>
                  <a:schemeClr val="tx1">
                    <a:lumMod val="50000"/>
                    <a:lumOff val="50000"/>
                  </a:schemeClr>
                </a:solidFill>
                <a:effectLst/>
                <a:latin typeface="Söhne"/>
              </a:rPr>
              <a:t>folosite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pune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argumentele</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funcția</a:t>
            </a:r>
            <a:r>
              <a:rPr lang="en-US" sz="1100" b="0" i="0" dirty="0">
                <a:solidFill>
                  <a:schemeClr val="tx1">
                    <a:lumMod val="50000"/>
                    <a:lumOff val="50000"/>
                  </a:schemeClr>
                </a:solidFill>
                <a:effectLst/>
                <a:latin typeface="Söhne"/>
              </a:rPr>
              <a:t> </a:t>
            </a:r>
            <a:r>
              <a:rPr lang="en-US" sz="1100" dirty="0" err="1">
                <a:solidFill>
                  <a:schemeClr val="accent5">
                    <a:lumMod val="75000"/>
                  </a:schemeClr>
                </a:solidFill>
              </a:rPr>
              <a:t>MessageBoxA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Windows, </a:t>
            </a:r>
            <a:r>
              <a:rPr lang="en-US" sz="1100" b="0" i="0" dirty="0" err="1">
                <a:solidFill>
                  <a:schemeClr val="tx1">
                    <a:lumMod val="50000"/>
                    <a:lumOff val="50000"/>
                  </a:schemeClr>
                </a:solidFill>
                <a:effectLst/>
                <a:latin typeface="Söhne"/>
              </a:rPr>
              <a:t>majoritatea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apelurilor</a:t>
            </a:r>
            <a:r>
              <a:rPr lang="en-US" sz="1100" b="0" i="0" dirty="0">
                <a:solidFill>
                  <a:schemeClr val="tx1">
                    <a:lumMod val="50000"/>
                    <a:lumOff val="50000"/>
                  </a:schemeClr>
                </a:solidFill>
                <a:effectLst/>
                <a:latin typeface="Söhne"/>
              </a:rPr>
              <a:t> de funcții </a:t>
            </a:r>
            <a:r>
              <a:rPr lang="en-US" sz="1100" b="0" i="0" dirty="0" err="1">
                <a:solidFill>
                  <a:schemeClr val="tx1">
                    <a:lumMod val="50000"/>
                    <a:lumOff val="50000"/>
                  </a:schemeClr>
                </a:solidFill>
                <a:effectLst/>
                <a:latin typeface="Söhne"/>
              </a:rPr>
              <a:t>către</a:t>
            </a:r>
            <a:r>
              <a:rPr lang="en-US" sz="1100" b="0" i="0" dirty="0">
                <a:solidFill>
                  <a:schemeClr val="tx1">
                    <a:lumMod val="50000"/>
                    <a:lumOff val="50000"/>
                  </a:schemeClr>
                </a:solidFill>
                <a:effectLst/>
                <a:latin typeface="Söhne"/>
              </a:rPr>
              <a:t> API-</a:t>
            </a:r>
            <a:r>
              <a:rPr lang="en-US" sz="1100" b="0" i="0" dirty="0" err="1">
                <a:solidFill>
                  <a:schemeClr val="tx1">
                    <a:lumMod val="50000"/>
                    <a:lumOff val="50000"/>
                  </a:schemeClr>
                </a:solidFill>
                <a:effectLst/>
                <a:latin typeface="Söhne"/>
              </a:rPr>
              <a:t>ul</a:t>
            </a:r>
            <a:r>
              <a:rPr lang="en-US" sz="1100" b="0" i="0" dirty="0">
                <a:solidFill>
                  <a:schemeClr val="tx1">
                    <a:lumMod val="50000"/>
                    <a:lumOff val="50000"/>
                  </a:schemeClr>
                </a:solidFill>
                <a:effectLst/>
                <a:latin typeface="Söhne"/>
              </a:rPr>
              <a:t> Win32 se fac </a:t>
            </a:r>
            <a:r>
              <a:rPr lang="en-US" sz="1100" b="0" i="0" dirty="0" err="1">
                <a:solidFill>
                  <a:schemeClr val="tx1">
                    <a:lumMod val="50000"/>
                    <a:lumOff val="50000"/>
                  </a:schemeClr>
                </a:solidFill>
                <a:effectLst/>
                <a:latin typeface="Söhne"/>
              </a:rPr>
              <a:t>prin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intermediul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stivei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Astfel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argumentele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t>
            </a:r>
            <a:r>
              <a:rPr lang="en-US" sz="1100" dirty="0" err="1">
                <a:solidFill>
                  <a:schemeClr val="accent5">
                    <a:lumMod val="75000"/>
                  </a:schemeClr>
                </a:solidFill>
              </a:rPr>
              <a:t>MessageBoxA</a:t>
            </a:r>
            <a:r>
              <a:rPr lang="en-US" sz="1100" b="0" i="0" dirty="0">
                <a:solidFill>
                  <a:schemeClr val="accent5">
                    <a:lumMod val="75000"/>
                  </a:schemeClr>
                </a:solidFill>
                <a:effectLst/>
                <a:latin typeface="Söhne"/>
              </a:rPr>
              <a:t> </a:t>
            </a:r>
            <a:r>
              <a:rPr lang="en-US" sz="1100" b="0" i="0" dirty="0">
                <a:solidFill>
                  <a:schemeClr val="tx1">
                    <a:lumMod val="50000"/>
                    <a:lumOff val="50000"/>
                  </a:schemeClr>
                </a:solidFill>
                <a:effectLst/>
                <a:latin typeface="Söhne"/>
              </a:rPr>
              <a:t>sunt </a:t>
            </a:r>
            <a:r>
              <a:rPr lang="en-US" sz="1100" b="0" i="0" dirty="0" err="1">
                <a:solidFill>
                  <a:schemeClr val="tx1">
                    <a:lumMod val="50000"/>
                    <a:lumOff val="50000"/>
                  </a:schemeClr>
                </a:solidFill>
                <a:effectLst/>
                <a:latin typeface="Söhne"/>
              </a:rPr>
              <a:t>împinse</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ordinea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inversă</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parametrilor</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deoarece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stiva</a:t>
            </a:r>
            <a:r>
              <a:rPr lang="en-US" sz="1100" b="0" i="0" dirty="0">
                <a:solidFill>
                  <a:schemeClr val="tx1">
                    <a:lumMod val="50000"/>
                    <a:lumOff val="50000"/>
                  </a:schemeClr>
                </a:solidFill>
                <a:effectLst/>
                <a:latin typeface="Söhne"/>
              </a:rPr>
              <a:t> este o </a:t>
            </a:r>
            <a:r>
              <a:rPr lang="en-US" sz="1100" b="0" i="0" dirty="0" err="1">
                <a:solidFill>
                  <a:schemeClr val="tx1">
                    <a:lumMod val="50000"/>
                    <a:lumOff val="50000"/>
                  </a:schemeClr>
                </a:solidFill>
                <a:effectLst/>
                <a:latin typeface="Söhne"/>
              </a:rPr>
              <a:t>structură</a:t>
            </a:r>
            <a:r>
              <a:rPr lang="en-US" sz="1100" b="0" i="0" dirty="0">
                <a:solidFill>
                  <a:schemeClr val="tx1">
                    <a:lumMod val="50000"/>
                    <a:lumOff val="50000"/>
                  </a:schemeClr>
                </a:solidFill>
                <a:effectLst/>
                <a:latin typeface="Söhne"/>
              </a:rPr>
              <a:t> de tip LIFO (Last In, First Out).</a:t>
            </a:r>
          </a:p>
          <a:p>
            <a:pPr algn="l"/>
            <a:endParaRPr lang="en-US" sz="1100" b="0" i="0" dirty="0">
              <a:solidFill>
                <a:schemeClr val="tx1">
                  <a:lumMod val="50000"/>
                  <a:lumOff val="50000"/>
                </a:schemeClr>
              </a:solidFill>
              <a:effectLst/>
              <a:latin typeface="Söhne"/>
            </a:endParaRPr>
          </a:p>
          <a:p>
            <a:pPr algn="l"/>
            <a:r>
              <a:rPr lang="en-US" sz="1100" b="0" i="0" dirty="0" err="1">
                <a:solidFill>
                  <a:schemeClr val="tx1">
                    <a:lumMod val="50000"/>
                    <a:lumOff val="50000"/>
                  </a:schemeClr>
                </a:solidFill>
                <a:effectLst/>
                <a:latin typeface="Söhne"/>
              </a:rPr>
              <a:t>Funcția</a:t>
            </a:r>
            <a:r>
              <a:rPr lang="en-US" sz="1100" b="0" i="0" dirty="0">
                <a:solidFill>
                  <a:schemeClr val="tx1">
                    <a:lumMod val="50000"/>
                    <a:lumOff val="50000"/>
                  </a:schemeClr>
                </a:solidFill>
                <a:effectLst/>
                <a:latin typeface="Söhne"/>
              </a:rPr>
              <a:t> </a:t>
            </a:r>
            <a:r>
              <a:rPr lang="en-US" sz="1100" i="0" dirty="0" err="1">
                <a:solidFill>
                  <a:schemeClr val="accent5">
                    <a:lumMod val="75000"/>
                  </a:schemeClr>
                </a:solidFill>
                <a:effectLst/>
                <a:latin typeface="Söhne"/>
              </a:rPr>
              <a:t>MessageBoxA</a:t>
            </a:r>
            <a:r>
              <a:rPr lang="en-US" sz="1100" b="0" i="0" dirty="0">
                <a:solidFill>
                  <a:schemeClr val="accent5">
                    <a:lumMod val="75000"/>
                  </a:schemeClr>
                </a:solidFill>
                <a:effectLst/>
                <a:latin typeface="Söhne"/>
              </a:rPr>
              <a:t> </a:t>
            </a:r>
            <a:r>
              <a:rPr lang="en-US" sz="1100" b="0" i="0" dirty="0">
                <a:solidFill>
                  <a:schemeClr val="tx1">
                    <a:lumMod val="50000"/>
                    <a:lumOff val="50000"/>
                  </a:schemeClr>
                </a:solidFill>
                <a:effectLst/>
                <a:latin typeface="Söhne"/>
              </a:rPr>
              <a:t>are </a:t>
            </a:r>
            <a:r>
              <a:rPr lang="en-US" sz="1100" b="0" i="0" dirty="0" err="1">
                <a:solidFill>
                  <a:schemeClr val="tx1">
                    <a:lumMod val="50000"/>
                    <a:lumOff val="50000"/>
                  </a:schemeClr>
                </a:solidFill>
                <a:effectLst/>
                <a:latin typeface="Söhne"/>
              </a:rPr>
              <a:t>următorii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patru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parametri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listati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aici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ordinea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care </a:t>
            </a:r>
            <a:r>
              <a:rPr lang="en-US" sz="1100" b="0" i="0" dirty="0" err="1">
                <a:solidFill>
                  <a:schemeClr val="tx1">
                    <a:lumMod val="50000"/>
                    <a:lumOff val="50000"/>
                  </a:schemeClr>
                </a:solidFill>
                <a:effectLst/>
                <a:latin typeface="Söhne"/>
              </a:rPr>
              <a:t>trebuie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să</a:t>
            </a:r>
            <a:r>
              <a:rPr lang="en-US" sz="1100" b="0" i="0" dirty="0">
                <a:solidFill>
                  <a:schemeClr val="tx1">
                    <a:lumMod val="50000"/>
                    <a:lumOff val="50000"/>
                  </a:schemeClr>
                </a:solidFill>
                <a:effectLst/>
                <a:latin typeface="Söhne"/>
              </a:rPr>
              <a:t> fie </a:t>
            </a:r>
            <a:r>
              <a:rPr lang="en-US" sz="1100" b="0" i="0" dirty="0" err="1">
                <a:solidFill>
                  <a:schemeClr val="tx1">
                    <a:lumMod val="50000"/>
                    <a:lumOff val="50000"/>
                  </a:schemeClr>
                </a:solidFill>
                <a:effectLst/>
                <a:latin typeface="Söhne"/>
              </a:rPr>
              <a:t>împinși</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a:t>
            </a:r>
          </a:p>
          <a:p>
            <a:pPr algn="l"/>
            <a:endParaRPr lang="en-US" sz="1100" b="0" i="0" dirty="0">
              <a:solidFill>
                <a:schemeClr val="tx1">
                  <a:lumMod val="50000"/>
                  <a:lumOff val="50000"/>
                </a:schemeClr>
              </a:solidFill>
              <a:effectLst/>
              <a:latin typeface="Söhne"/>
            </a:endParaRPr>
          </a:p>
          <a:p>
            <a:pPr algn="l">
              <a:buFont typeface="+mj-lt"/>
              <a:buAutoNum type="arabicPeriod"/>
            </a:pPr>
            <a:r>
              <a:rPr lang="en-US" sz="1100" b="0"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uType</a:t>
            </a:r>
            <a:r>
              <a:rPr lang="en-US" sz="1100" b="0" i="0" dirty="0">
                <a:solidFill>
                  <a:schemeClr val="tx1">
                    <a:lumMod val="50000"/>
                    <a:lumOff val="50000"/>
                  </a:schemeClr>
                </a:solidFill>
                <a:effectLst/>
                <a:latin typeface="Söhne"/>
              </a:rPr>
              <a:t> - </a:t>
            </a:r>
            <a:r>
              <a:rPr lang="en-US" sz="1100" b="0" i="0" dirty="0" err="1">
                <a:solidFill>
                  <a:schemeClr val="tx1">
                    <a:lumMod val="50000"/>
                    <a:lumOff val="50000"/>
                  </a:schemeClr>
                </a:solidFill>
                <a:effectLst/>
                <a:latin typeface="Söhne"/>
              </a:rPr>
              <a:t>Stilul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cutiei</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mesaj</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exemplu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butoanele</a:t>
            </a:r>
            <a:r>
              <a:rPr lang="en-US" sz="1100" b="0" i="0" dirty="0">
                <a:solidFill>
                  <a:schemeClr val="tx1">
                    <a:lumMod val="50000"/>
                    <a:lumOff val="50000"/>
                  </a:schemeClr>
                </a:solidFill>
                <a:effectLst/>
                <a:latin typeface="Söhne"/>
              </a:rPr>
              <a:t> care </a:t>
            </a:r>
            <a:r>
              <a:rPr lang="en-US" sz="1100" b="0" i="0" dirty="0" err="1">
                <a:solidFill>
                  <a:schemeClr val="tx1">
                    <a:lumMod val="50000"/>
                    <a:lumOff val="50000"/>
                  </a:schemeClr>
                </a:solidFill>
                <a:effectLst/>
                <a:latin typeface="Söhne"/>
              </a:rPr>
              <a:t>vor</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apărea</a:t>
            </a:r>
            <a:r>
              <a:rPr lang="en-US" sz="1100" b="0" i="0" dirty="0">
                <a:solidFill>
                  <a:schemeClr val="tx1">
                    <a:lumMod val="50000"/>
                    <a:lumOff val="50000"/>
                  </a:schemeClr>
                </a:solidFill>
                <a:effectLst/>
                <a:latin typeface="Söhne"/>
              </a:rPr>
              <a:t>).</a:t>
            </a:r>
          </a:p>
          <a:p>
            <a:pPr algn="l">
              <a:buFont typeface="+mj-lt"/>
              <a:buAutoNum type="arabicPeriod"/>
            </a:pPr>
            <a:r>
              <a:rPr lang="en-US" sz="1100" b="0"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lpCaption</a:t>
            </a:r>
            <a:r>
              <a:rPr lang="en-US" sz="1100" b="0" i="0" dirty="0">
                <a:solidFill>
                  <a:schemeClr val="tx1">
                    <a:lumMod val="50000"/>
                    <a:lumOff val="50000"/>
                  </a:schemeClr>
                </a:solidFill>
                <a:effectLst/>
                <a:latin typeface="Söhne"/>
              </a:rPr>
              <a:t> - Un pointer </a:t>
            </a:r>
            <a:r>
              <a:rPr lang="en-US" sz="1100" b="0" i="0" dirty="0" err="1">
                <a:solidFill>
                  <a:schemeClr val="tx1">
                    <a:lumMod val="50000"/>
                    <a:lumOff val="50000"/>
                  </a:schemeClr>
                </a:solidFill>
                <a:effectLst/>
                <a:latin typeface="Söhne"/>
              </a:rPr>
              <a:t>către</a:t>
            </a:r>
            <a:r>
              <a:rPr lang="en-US" sz="1100" b="0" i="0" dirty="0">
                <a:solidFill>
                  <a:schemeClr val="tx1">
                    <a:lumMod val="50000"/>
                    <a:lumOff val="50000"/>
                  </a:schemeClr>
                </a:solidFill>
                <a:effectLst/>
                <a:latin typeface="Söhne"/>
              </a:rPr>
              <a:t> un </a:t>
            </a:r>
            <a:r>
              <a:rPr lang="en-US" sz="1100" b="0" i="0" dirty="0" err="1">
                <a:solidFill>
                  <a:schemeClr val="tx1">
                    <a:lumMod val="50000"/>
                    <a:lumOff val="50000"/>
                  </a:schemeClr>
                </a:solidFill>
                <a:effectLst/>
                <a:latin typeface="Söhne"/>
              </a:rPr>
              <a:t>șir</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caractere</a:t>
            </a:r>
            <a:r>
              <a:rPr lang="en-US" sz="1100" b="0" i="0" dirty="0">
                <a:solidFill>
                  <a:schemeClr val="tx1">
                    <a:lumMod val="50000"/>
                    <a:lumOff val="50000"/>
                  </a:schemeClr>
                </a:solidFill>
                <a:effectLst/>
                <a:latin typeface="Söhne"/>
              </a:rPr>
              <a:t> null-terminated care </a:t>
            </a:r>
            <a:r>
              <a:rPr lang="en-US" sz="1100" b="0" i="0" dirty="0" err="1">
                <a:solidFill>
                  <a:schemeClr val="tx1">
                    <a:lumMod val="50000"/>
                    <a:lumOff val="50000"/>
                  </a:schemeClr>
                </a:solidFill>
                <a:effectLst/>
                <a:latin typeface="Söhne"/>
              </a:rPr>
              <a:t>reprezintă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titlul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cutiei</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mesaj</a:t>
            </a:r>
            <a:r>
              <a:rPr lang="en-US" sz="1100" b="0" i="0" dirty="0">
                <a:solidFill>
                  <a:schemeClr val="tx1">
                    <a:lumMod val="50000"/>
                    <a:lumOff val="50000"/>
                  </a:schemeClr>
                </a:solidFill>
                <a:effectLst/>
                <a:latin typeface="Söhne"/>
              </a:rPr>
              <a:t>.</a:t>
            </a:r>
          </a:p>
          <a:p>
            <a:pPr algn="l">
              <a:buFont typeface="+mj-lt"/>
              <a:buAutoNum type="arabicPeriod"/>
            </a:pPr>
            <a:r>
              <a:rPr lang="en-US" sz="1100" b="0"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lpText</a:t>
            </a:r>
            <a:r>
              <a:rPr lang="en-US" sz="1100" b="0" i="0" dirty="0">
                <a:solidFill>
                  <a:schemeClr val="tx1">
                    <a:lumMod val="50000"/>
                    <a:lumOff val="50000"/>
                  </a:schemeClr>
                </a:solidFill>
                <a:effectLst/>
                <a:latin typeface="Söhne"/>
              </a:rPr>
              <a:t> - Un pointer </a:t>
            </a:r>
            <a:r>
              <a:rPr lang="en-US" sz="1100" b="0" i="0" dirty="0" err="1">
                <a:solidFill>
                  <a:schemeClr val="tx1">
                    <a:lumMod val="50000"/>
                    <a:lumOff val="50000"/>
                  </a:schemeClr>
                </a:solidFill>
                <a:effectLst/>
                <a:latin typeface="Söhne"/>
              </a:rPr>
              <a:t>către</a:t>
            </a:r>
            <a:r>
              <a:rPr lang="en-US" sz="1100" b="0" i="0" dirty="0">
                <a:solidFill>
                  <a:schemeClr val="tx1">
                    <a:lumMod val="50000"/>
                    <a:lumOff val="50000"/>
                  </a:schemeClr>
                </a:solidFill>
                <a:effectLst/>
                <a:latin typeface="Söhne"/>
              </a:rPr>
              <a:t> un </a:t>
            </a:r>
            <a:r>
              <a:rPr lang="en-US" sz="1100" b="0" i="0" dirty="0" err="1">
                <a:solidFill>
                  <a:schemeClr val="tx1">
                    <a:lumMod val="50000"/>
                    <a:lumOff val="50000"/>
                  </a:schemeClr>
                </a:solidFill>
                <a:effectLst/>
                <a:latin typeface="Söhne"/>
              </a:rPr>
              <a:t>șir</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caractere</a:t>
            </a:r>
            <a:r>
              <a:rPr lang="en-US" sz="1100" b="0" i="0" dirty="0">
                <a:solidFill>
                  <a:schemeClr val="tx1">
                    <a:lumMod val="50000"/>
                    <a:lumOff val="50000"/>
                  </a:schemeClr>
                </a:solidFill>
                <a:effectLst/>
                <a:latin typeface="Söhne"/>
              </a:rPr>
              <a:t> null-terminated care </a:t>
            </a:r>
            <a:r>
              <a:rPr lang="en-US" sz="1100" b="0" i="0" dirty="0" err="1">
                <a:solidFill>
                  <a:schemeClr val="tx1">
                    <a:lumMod val="50000"/>
                    <a:lumOff val="50000"/>
                  </a:schemeClr>
                </a:solidFill>
                <a:effectLst/>
                <a:latin typeface="Söhne"/>
              </a:rPr>
              <a:t>reprezintă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textul</a:t>
            </a:r>
            <a:r>
              <a:rPr lang="en-US" sz="1100" b="0" i="0" dirty="0">
                <a:solidFill>
                  <a:schemeClr val="tx1">
                    <a:lumMod val="50000"/>
                    <a:lumOff val="50000"/>
                  </a:schemeClr>
                </a:solidFill>
                <a:effectLst/>
                <a:latin typeface="Söhne"/>
              </a:rPr>
              <a:t> care </a:t>
            </a:r>
            <a:r>
              <a:rPr lang="en-US" sz="1100" b="0" i="0" dirty="0" err="1">
                <a:solidFill>
                  <a:schemeClr val="tx1">
                    <a:lumMod val="50000"/>
                    <a:lumOff val="50000"/>
                  </a:schemeClr>
                </a:solidFill>
                <a:effectLst/>
                <a:latin typeface="Söhne"/>
              </a:rPr>
              <a:t>va</a:t>
            </a:r>
            <a:r>
              <a:rPr lang="en-US" sz="1100" b="0" i="0" dirty="0">
                <a:solidFill>
                  <a:schemeClr val="tx1">
                    <a:lumMod val="50000"/>
                    <a:lumOff val="50000"/>
                  </a:schemeClr>
                </a:solidFill>
                <a:effectLst/>
                <a:latin typeface="Söhne"/>
              </a:rPr>
              <a:t> fi </a:t>
            </a:r>
            <a:r>
              <a:rPr lang="en-US" sz="1100" b="0" i="0" dirty="0" err="1">
                <a:solidFill>
                  <a:schemeClr val="tx1">
                    <a:lumMod val="50000"/>
                    <a:lumOff val="50000"/>
                  </a:schemeClr>
                </a:solidFill>
                <a:effectLst/>
                <a:latin typeface="Söhne"/>
              </a:rPr>
              <a:t>afișat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cutia</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mesaj</a:t>
            </a:r>
            <a:r>
              <a:rPr lang="en-US" sz="1100" b="0" i="0" dirty="0">
                <a:solidFill>
                  <a:schemeClr val="tx1">
                    <a:lumMod val="50000"/>
                    <a:lumOff val="50000"/>
                  </a:schemeClr>
                </a:solidFill>
                <a:effectLst/>
                <a:latin typeface="Söhne"/>
              </a:rPr>
              <a:t>.</a:t>
            </a:r>
          </a:p>
          <a:p>
            <a:pPr algn="l">
              <a:buFont typeface="+mj-lt"/>
              <a:buAutoNum type="arabicPeriod"/>
            </a:pPr>
            <a:r>
              <a:rPr lang="en-US" sz="1100" b="0"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hWnd</a:t>
            </a:r>
            <a:r>
              <a:rPr lang="en-US" sz="1100" b="0" i="0" dirty="0">
                <a:solidFill>
                  <a:schemeClr val="tx1">
                    <a:lumMod val="50000"/>
                    <a:lumOff val="50000"/>
                  </a:schemeClr>
                </a:solidFill>
                <a:effectLst/>
                <a:latin typeface="Söhne"/>
              </a:rPr>
              <a:t> - Un handle </a:t>
            </a:r>
            <a:r>
              <a:rPr lang="en-US" sz="1100" b="0" i="0" dirty="0" err="1">
                <a:solidFill>
                  <a:schemeClr val="tx1">
                    <a:lumMod val="50000"/>
                    <a:lumOff val="50000"/>
                  </a:schemeClr>
                </a:solidFill>
                <a:effectLst/>
                <a:latin typeface="Söhne"/>
              </a:rPr>
              <a:t>către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fereastra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părinte</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cutiei</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mesaj</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Dacă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acesta</a:t>
            </a:r>
            <a:r>
              <a:rPr lang="en-US" sz="1100" b="0" i="0" dirty="0">
                <a:solidFill>
                  <a:schemeClr val="tx1">
                    <a:lumMod val="50000"/>
                    <a:lumOff val="50000"/>
                  </a:schemeClr>
                </a:solidFill>
                <a:effectLst/>
                <a:latin typeface="Söhne"/>
              </a:rPr>
              <a:t> este NULL, </a:t>
            </a:r>
            <a:r>
              <a:rPr lang="en-US" sz="1100" b="0" i="0" dirty="0" err="1">
                <a:solidFill>
                  <a:schemeClr val="tx1">
                    <a:lumMod val="50000"/>
                    <a:lumOff val="50000"/>
                  </a:schemeClr>
                </a:solidFill>
                <a:effectLst/>
                <a:latin typeface="Söhne"/>
              </a:rPr>
              <a:t>cutia</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mesaj</a:t>
            </a:r>
            <a:r>
              <a:rPr lang="en-US" sz="1100" b="0" i="0" dirty="0">
                <a:solidFill>
                  <a:schemeClr val="tx1">
                    <a:lumMod val="50000"/>
                    <a:lumOff val="50000"/>
                  </a:schemeClr>
                </a:solidFill>
                <a:effectLst/>
                <a:latin typeface="Söhne"/>
              </a:rPr>
              <a:t> nu are </a:t>
            </a:r>
            <a:r>
              <a:rPr lang="en-US" sz="1100" b="0" i="0" dirty="0" err="1">
                <a:solidFill>
                  <a:schemeClr val="tx1">
                    <a:lumMod val="50000"/>
                    <a:lumOff val="50000"/>
                  </a:schemeClr>
                </a:solidFill>
                <a:effectLst/>
                <a:latin typeface="Söhne"/>
              </a:rPr>
              <a:t>fereastră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părinte</a:t>
            </a:r>
            <a:r>
              <a:rPr lang="en-US" sz="1100" b="0" i="0" dirty="0">
                <a:solidFill>
                  <a:schemeClr val="tx1">
                    <a:lumMod val="50000"/>
                    <a:lumOff val="50000"/>
                  </a:schemeClr>
                </a:solidFill>
                <a:effectLst/>
                <a:latin typeface="Söhne"/>
              </a:rPr>
              <a:t>.</a:t>
            </a:r>
          </a:p>
          <a:p>
            <a:pPr algn="l"/>
            <a:endParaRPr lang="en-US" sz="1100" dirty="0">
              <a:solidFill>
                <a:schemeClr val="tx1">
                  <a:lumMod val="50000"/>
                  <a:lumOff val="50000"/>
                </a:schemeClr>
              </a:solidFill>
              <a:latin typeface="Söhne"/>
            </a:endParaRPr>
          </a:p>
        </p:txBody>
      </p:sp>
      <p:sp>
        <p:nvSpPr>
          <p:cNvPr id="7" name="TextBox 6">
            <a:extLst>
              <a:ext uri="{FF2B5EF4-FFF2-40B4-BE49-F238E27FC236}">
                <a16:creationId xmlns:a16="http://schemas.microsoft.com/office/drawing/2014/main" id="{CE7518A1-A8DD-4F0C-97E9-8CDB522E5A24}"/>
              </a:ext>
            </a:extLst>
          </p:cNvPr>
          <p:cNvSpPr txBox="1"/>
          <p:nvPr/>
        </p:nvSpPr>
        <p:spPr>
          <a:xfrm>
            <a:off x="7170614" y="908974"/>
            <a:ext cx="4310448" cy="600164"/>
          </a:xfrm>
          <a:prstGeom prst="rect">
            <a:avLst/>
          </a:prstGeom>
          <a:noFill/>
        </p:spPr>
        <p:txBody>
          <a:bodyPr wrap="square">
            <a:spAutoFit/>
          </a:bodyPr>
          <a:lstStyle/>
          <a:p>
            <a:r>
              <a:rPr lang="en-US" sz="1100" b="0" i="0" dirty="0" err="1">
                <a:solidFill>
                  <a:schemeClr val="bg1"/>
                </a:solidFill>
                <a:effectLst/>
                <a:latin typeface="Söhne"/>
              </a:rPr>
              <a:t>Fiecare</a:t>
            </a:r>
            <a:r>
              <a:rPr lang="en-US" sz="1100" b="0" i="0" dirty="0">
                <a:solidFill>
                  <a:schemeClr val="bg1"/>
                </a:solidFill>
                <a:effectLst/>
                <a:latin typeface="Söhne"/>
              </a:rPr>
              <a:t> </a:t>
            </a:r>
            <a:r>
              <a:rPr lang="en-US" sz="1100" b="1" dirty="0">
                <a:solidFill>
                  <a:schemeClr val="accent2">
                    <a:lumMod val="40000"/>
                    <a:lumOff val="60000"/>
                  </a:schemeClr>
                </a:solidFill>
              </a:rPr>
              <a:t>push</a:t>
            </a:r>
            <a:r>
              <a:rPr lang="en-US" sz="1100" b="0" i="0" dirty="0">
                <a:solidFill>
                  <a:schemeClr val="accent2">
                    <a:lumMod val="40000"/>
                    <a:lumOff val="60000"/>
                  </a:schemeClr>
                </a:solidFill>
                <a:effectLst/>
                <a:latin typeface="Söhne"/>
              </a:rPr>
              <a:t> </a:t>
            </a:r>
            <a:r>
              <a:rPr lang="en-US" sz="1100" b="0" i="0" dirty="0" err="1">
                <a:solidFill>
                  <a:schemeClr val="bg1"/>
                </a:solidFill>
                <a:effectLst/>
                <a:latin typeface="Söhne"/>
              </a:rPr>
              <a:t>pune</a:t>
            </a:r>
            <a:r>
              <a:rPr lang="en-US" sz="1100" b="0" i="0" dirty="0">
                <a:solidFill>
                  <a:schemeClr val="bg1"/>
                </a:solidFill>
                <a:effectLst/>
                <a:latin typeface="Söhne"/>
              </a:rPr>
              <a:t> un argument pe </a:t>
            </a:r>
            <a:r>
              <a:rPr lang="en-US" sz="1100" b="0" i="0" dirty="0" err="1">
                <a:solidFill>
                  <a:schemeClr val="bg1"/>
                </a:solidFill>
                <a:effectLst/>
                <a:latin typeface="Söhne"/>
              </a:rPr>
              <a:t>stivă</a:t>
            </a:r>
            <a:r>
              <a:rPr lang="en-US" sz="1100" b="0" i="0" dirty="0">
                <a:solidFill>
                  <a:schemeClr val="bg1"/>
                </a:solidFill>
                <a:effectLst/>
                <a:latin typeface="Söhne"/>
              </a:rPr>
              <a:t> </a:t>
            </a:r>
            <a:r>
              <a:rPr lang="en-US" sz="1100" b="0" i="0" dirty="0" err="1">
                <a:solidFill>
                  <a:schemeClr val="bg1"/>
                </a:solidFill>
                <a:effectLst/>
                <a:latin typeface="Söhne"/>
              </a:rPr>
              <a:t>în</a:t>
            </a:r>
            <a:r>
              <a:rPr lang="en-US" sz="1100" b="0" i="0" dirty="0">
                <a:solidFill>
                  <a:schemeClr val="bg1"/>
                </a:solidFill>
                <a:effectLst/>
                <a:latin typeface="Söhne"/>
              </a:rPr>
              <a:t> </a:t>
            </a:r>
            <a:r>
              <a:rPr lang="en-US" sz="1100" b="0" i="0" dirty="0" err="1">
                <a:solidFill>
                  <a:schemeClr val="bg1"/>
                </a:solidFill>
                <a:effectLst/>
                <a:latin typeface="Söhne"/>
              </a:rPr>
              <a:t>ordinea</a:t>
            </a:r>
            <a:r>
              <a:rPr lang="en-US" sz="1100" b="0" i="0" dirty="0">
                <a:solidFill>
                  <a:schemeClr val="bg1"/>
                </a:solidFill>
                <a:effectLst/>
                <a:latin typeface="Söhne"/>
              </a:rPr>
              <a:t> </a:t>
            </a:r>
            <a:r>
              <a:rPr lang="en-US" sz="1100" b="0" i="0" dirty="0" err="1">
                <a:solidFill>
                  <a:schemeClr val="bg1"/>
                </a:solidFill>
                <a:effectLst/>
                <a:latin typeface="Söhne"/>
              </a:rPr>
              <a:t>corectă</a:t>
            </a:r>
            <a:r>
              <a:rPr lang="en-US" sz="1100" b="0" i="0" dirty="0">
                <a:solidFill>
                  <a:schemeClr val="bg1"/>
                </a:solidFill>
                <a:effectLst/>
                <a:latin typeface="Söhne"/>
              </a:rPr>
              <a:t> </a:t>
            </a:r>
            <a:r>
              <a:rPr lang="en-US" sz="1100" b="0" i="0" dirty="0" err="1">
                <a:solidFill>
                  <a:schemeClr val="bg1"/>
                </a:solidFill>
                <a:effectLst/>
                <a:latin typeface="Söhne"/>
              </a:rPr>
              <a:t>astfel</a:t>
            </a:r>
            <a:r>
              <a:rPr lang="en-US" sz="1100" b="0" i="0" dirty="0">
                <a:solidFill>
                  <a:schemeClr val="bg1"/>
                </a:solidFill>
                <a:effectLst/>
                <a:latin typeface="Söhne"/>
              </a:rPr>
              <a:t> </a:t>
            </a:r>
            <a:r>
              <a:rPr lang="en-US" sz="1100" b="0" i="0" dirty="0" err="1">
                <a:solidFill>
                  <a:schemeClr val="bg1"/>
                </a:solidFill>
                <a:effectLst/>
                <a:latin typeface="Söhne"/>
              </a:rPr>
              <a:t>încât</a:t>
            </a:r>
            <a:r>
              <a:rPr lang="en-US" sz="1100" b="0" i="0" dirty="0">
                <a:solidFill>
                  <a:schemeClr val="bg1"/>
                </a:solidFill>
                <a:effectLst/>
                <a:latin typeface="Söhne"/>
              </a:rPr>
              <a:t>, </a:t>
            </a:r>
            <a:r>
              <a:rPr lang="en-US" sz="1100" b="0" i="0" dirty="0" err="1">
                <a:solidFill>
                  <a:schemeClr val="bg1"/>
                </a:solidFill>
                <a:effectLst/>
                <a:latin typeface="Söhne"/>
              </a:rPr>
              <a:t>când</a:t>
            </a:r>
            <a:r>
              <a:rPr lang="en-US" sz="1100" b="0" i="0" dirty="0">
                <a:solidFill>
                  <a:schemeClr val="bg1"/>
                </a:solidFill>
                <a:effectLst/>
                <a:latin typeface="Söhne"/>
              </a:rPr>
              <a:t> </a:t>
            </a:r>
            <a:r>
              <a:rPr lang="en-US" sz="1100" b="1" dirty="0" err="1">
                <a:solidFill>
                  <a:schemeClr val="accent2">
                    <a:lumMod val="40000"/>
                    <a:lumOff val="60000"/>
                  </a:schemeClr>
                </a:solidFill>
              </a:rPr>
              <a:t>MessageBoxA</a:t>
            </a:r>
            <a:r>
              <a:rPr lang="en-US" sz="1100" b="0" i="0" dirty="0">
                <a:solidFill>
                  <a:schemeClr val="bg1"/>
                </a:solidFill>
                <a:effectLst/>
                <a:latin typeface="Söhne"/>
              </a:rPr>
              <a:t> este </a:t>
            </a:r>
            <a:r>
              <a:rPr lang="en-US" sz="1100" b="0" i="0" dirty="0" err="1">
                <a:solidFill>
                  <a:schemeClr val="bg1"/>
                </a:solidFill>
                <a:effectLst/>
                <a:latin typeface="Söhne"/>
              </a:rPr>
              <a:t>apelată</a:t>
            </a:r>
            <a:r>
              <a:rPr lang="en-US" sz="1100" b="0" i="0" dirty="0">
                <a:solidFill>
                  <a:schemeClr val="bg1"/>
                </a:solidFill>
                <a:effectLst/>
                <a:latin typeface="Söhne"/>
              </a:rPr>
              <a:t>, </a:t>
            </a:r>
            <a:r>
              <a:rPr lang="en-US" sz="1100" b="0" i="0" dirty="0" err="1">
                <a:solidFill>
                  <a:schemeClr val="bg1"/>
                </a:solidFill>
                <a:effectLst/>
                <a:latin typeface="Söhne"/>
              </a:rPr>
              <a:t>aceasta</a:t>
            </a:r>
            <a:r>
              <a:rPr lang="en-US" sz="1100" b="0" i="0" dirty="0">
                <a:solidFill>
                  <a:schemeClr val="bg1"/>
                </a:solidFill>
                <a:effectLst/>
                <a:latin typeface="Söhne"/>
              </a:rPr>
              <a:t> </a:t>
            </a:r>
            <a:r>
              <a:rPr lang="en-US" sz="1100" b="0" i="0" dirty="0" err="1">
                <a:solidFill>
                  <a:schemeClr val="bg1"/>
                </a:solidFill>
                <a:effectLst/>
                <a:latin typeface="Söhne"/>
              </a:rPr>
              <a:t>să</a:t>
            </a:r>
            <a:r>
              <a:rPr lang="en-US" sz="1100" b="0" i="0" dirty="0">
                <a:solidFill>
                  <a:schemeClr val="bg1"/>
                </a:solidFill>
                <a:effectLst/>
                <a:latin typeface="Söhne"/>
              </a:rPr>
              <a:t> </a:t>
            </a:r>
            <a:r>
              <a:rPr lang="en-US" sz="1100" b="0" i="0" dirty="0" err="1">
                <a:solidFill>
                  <a:schemeClr val="bg1"/>
                </a:solidFill>
                <a:effectLst/>
                <a:latin typeface="Söhne"/>
              </a:rPr>
              <a:t>poată</a:t>
            </a:r>
            <a:r>
              <a:rPr lang="en-US" sz="1100" b="0" i="0" dirty="0">
                <a:solidFill>
                  <a:schemeClr val="bg1"/>
                </a:solidFill>
                <a:effectLst/>
                <a:latin typeface="Söhne"/>
              </a:rPr>
              <a:t> </a:t>
            </a:r>
            <a:r>
              <a:rPr lang="en-US" sz="1100" b="0" i="0" dirty="0" err="1">
                <a:solidFill>
                  <a:schemeClr val="bg1"/>
                </a:solidFill>
                <a:effectLst/>
                <a:latin typeface="Söhne"/>
              </a:rPr>
              <a:t>extrage</a:t>
            </a:r>
            <a:r>
              <a:rPr lang="en-US" sz="1100" b="0" i="0" dirty="0">
                <a:solidFill>
                  <a:schemeClr val="bg1"/>
                </a:solidFill>
                <a:effectLst/>
                <a:latin typeface="Söhne"/>
              </a:rPr>
              <a:t> </a:t>
            </a:r>
            <a:r>
              <a:rPr lang="en-US" sz="1100" b="0" i="0" dirty="0" err="1">
                <a:solidFill>
                  <a:schemeClr val="bg1"/>
                </a:solidFill>
                <a:effectLst/>
                <a:latin typeface="Söhne"/>
              </a:rPr>
              <a:t>și</a:t>
            </a:r>
            <a:r>
              <a:rPr lang="en-US" sz="1100" b="0" i="0" dirty="0">
                <a:solidFill>
                  <a:schemeClr val="bg1"/>
                </a:solidFill>
                <a:effectLst/>
                <a:latin typeface="Söhne"/>
              </a:rPr>
              <a:t> </a:t>
            </a:r>
            <a:r>
              <a:rPr lang="en-US" sz="1100" b="0" i="0" dirty="0" err="1">
                <a:solidFill>
                  <a:schemeClr val="bg1"/>
                </a:solidFill>
                <a:effectLst/>
                <a:latin typeface="Söhne"/>
              </a:rPr>
              <a:t>utiliza</a:t>
            </a:r>
            <a:r>
              <a:rPr lang="en-US" sz="1100" b="0" i="0" dirty="0">
                <a:solidFill>
                  <a:schemeClr val="bg1"/>
                </a:solidFill>
                <a:effectLst/>
                <a:latin typeface="Söhne"/>
              </a:rPr>
              <a:t> </a:t>
            </a:r>
            <a:r>
              <a:rPr lang="en-US" sz="1100" b="0" i="0" dirty="0" err="1">
                <a:solidFill>
                  <a:schemeClr val="bg1"/>
                </a:solidFill>
                <a:effectLst/>
                <a:latin typeface="Söhne"/>
              </a:rPr>
              <a:t>aceste</a:t>
            </a:r>
            <a:r>
              <a:rPr lang="en-US" sz="1100" b="0" i="0" dirty="0">
                <a:solidFill>
                  <a:schemeClr val="bg1"/>
                </a:solidFill>
                <a:effectLst/>
                <a:latin typeface="Söhne"/>
              </a:rPr>
              <a:t> </a:t>
            </a:r>
            <a:r>
              <a:rPr lang="en-US" sz="1100" b="0" i="0" dirty="0" err="1">
                <a:solidFill>
                  <a:schemeClr val="bg1"/>
                </a:solidFill>
                <a:effectLst/>
                <a:latin typeface="Söhne"/>
              </a:rPr>
              <a:t>argumente</a:t>
            </a:r>
            <a:r>
              <a:rPr lang="en-US" sz="1100" b="0" i="0" dirty="0">
                <a:solidFill>
                  <a:schemeClr val="bg1"/>
                </a:solidFill>
                <a:effectLst/>
                <a:latin typeface="Söhne"/>
              </a:rPr>
              <a:t> </a:t>
            </a:r>
            <a:r>
              <a:rPr lang="en-US" sz="1100" b="0" i="0" dirty="0" err="1">
                <a:solidFill>
                  <a:schemeClr val="bg1"/>
                </a:solidFill>
                <a:effectLst/>
                <a:latin typeface="Söhne"/>
              </a:rPr>
              <a:t>în</a:t>
            </a:r>
            <a:r>
              <a:rPr lang="en-US" sz="1100" b="0" i="0" dirty="0">
                <a:solidFill>
                  <a:schemeClr val="bg1"/>
                </a:solidFill>
                <a:effectLst/>
                <a:latin typeface="Söhne"/>
              </a:rPr>
              <a:t> mod </a:t>
            </a:r>
            <a:r>
              <a:rPr lang="en-US" sz="1100" b="0" i="0" dirty="0" err="1">
                <a:solidFill>
                  <a:schemeClr val="bg1"/>
                </a:solidFill>
                <a:effectLst/>
                <a:latin typeface="Söhne"/>
              </a:rPr>
              <a:t>corespunzător</a:t>
            </a:r>
            <a:r>
              <a:rPr lang="en-US" sz="1100" b="0" i="0" dirty="0">
                <a:solidFill>
                  <a:schemeClr val="bg1"/>
                </a:solidFill>
                <a:effectLst/>
                <a:latin typeface="Söhne"/>
              </a:rPr>
              <a:t>.</a:t>
            </a:r>
            <a:endParaRPr lang="en-US" sz="1100" dirty="0">
              <a:solidFill>
                <a:schemeClr val="bg1"/>
              </a:solidFill>
            </a:endParaRPr>
          </a:p>
        </p:txBody>
      </p:sp>
      <p:sp>
        <p:nvSpPr>
          <p:cNvPr id="5" name="Rectangle 4"/>
          <p:cNvSpPr/>
          <p:nvPr/>
        </p:nvSpPr>
        <p:spPr>
          <a:xfrm>
            <a:off x="821724" y="3935627"/>
            <a:ext cx="10552671" cy="617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2211" y="2194598"/>
            <a:ext cx="1562184" cy="1562184"/>
          </a:xfrm>
          <a:prstGeom prst="rect">
            <a:avLst/>
          </a:prstGeom>
        </p:spPr>
      </p:pic>
      <p:pic>
        <p:nvPicPr>
          <p:cNvPr id="8" name="Picture 7">
            <a:extLst>
              <a:ext uri="{FF2B5EF4-FFF2-40B4-BE49-F238E27FC236}">
                <a16:creationId xmlns:a16="http://schemas.microsoft.com/office/drawing/2014/main" id="{5E170D6D-EB97-28ED-E625-7342173E965B}"/>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8410136" y="5091188"/>
            <a:ext cx="3070926" cy="1168176"/>
          </a:xfrm>
          <a:prstGeom prst="rect">
            <a:avLst/>
          </a:prstGeom>
        </p:spPr>
      </p:pic>
      <p:sp>
        <p:nvSpPr>
          <p:cNvPr id="3" name="Flowchart: Process 2">
            <a:extLst>
              <a:ext uri="{FF2B5EF4-FFF2-40B4-BE49-F238E27FC236}">
                <a16:creationId xmlns:a16="http://schemas.microsoft.com/office/drawing/2014/main" id="{123C1946-FAF5-5CCC-20E3-E516FAE77716}"/>
              </a:ext>
            </a:extLst>
          </p:cNvPr>
          <p:cNvSpPr/>
          <p:nvPr/>
        </p:nvSpPr>
        <p:spPr>
          <a:xfrm>
            <a:off x="8315025" y="4977204"/>
            <a:ext cx="3261148" cy="1396143"/>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156795054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lowchart: Process 10"/>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a:t>Diferențele </a:t>
            </a:r>
            <a:r>
              <a:rPr lang="en-US" sz="1800"/>
              <a:t>dintre </a:t>
            </a:r>
            <a:br>
              <a:rPr lang="en-US" sz="1800"/>
            </a:br>
            <a:r>
              <a:rPr lang="en-US" sz="1300"/>
              <a:t>limbajele de programare </a:t>
            </a:r>
            <a:br>
              <a:rPr lang="en-US" sz="1300"/>
            </a:br>
            <a:r>
              <a:rPr lang="en-US" sz="1800"/>
              <a:t>moderne și clasice</a:t>
            </a:r>
          </a:p>
        </p:txBody>
      </p:sp>
      <p:sp>
        <p:nvSpPr>
          <p:cNvPr id="9" name="Content Placeholder 8"/>
          <p:cNvSpPr>
            <a:spLocks noGrp="1"/>
          </p:cNvSpPr>
          <p:nvPr>
            <p:ph idx="1"/>
          </p:nvPr>
        </p:nvSpPr>
        <p:spPr>
          <a:xfrm>
            <a:off x="581193" y="2598510"/>
            <a:ext cx="11029615" cy="3678303"/>
          </a:xfrm>
        </p:spPr>
        <p:txBody>
          <a:bodyPr>
            <a:normAutofit/>
          </a:bodyPr>
          <a:lstStyle/>
          <a:p>
            <a:r>
              <a:rPr lang="en-US" sz="2400">
                <a:solidFill>
                  <a:schemeClr val="tx1">
                    <a:lumMod val="50000"/>
                    <a:lumOff val="50000"/>
                  </a:schemeClr>
                </a:solidFill>
              </a:rPr>
              <a:t>[Python] p.exe (6Mb)</a:t>
            </a:r>
          </a:p>
          <a:p>
            <a:r>
              <a:rPr lang="en-US" sz="2400">
                <a:solidFill>
                  <a:schemeClr val="tx1">
                    <a:lumMod val="50000"/>
                    <a:lumOff val="50000"/>
                  </a:schemeClr>
                </a:solidFill>
              </a:rPr>
              <a:t>[C++] fmare.exe (2.74Mb)</a:t>
            </a:r>
          </a:p>
          <a:p>
            <a:r>
              <a:rPr lang="en-US" sz="2400">
                <a:solidFill>
                  <a:schemeClr val="tx1">
                    <a:lumMod val="50000"/>
                    <a:lumOff val="50000"/>
                  </a:schemeClr>
                </a:solidFill>
              </a:rPr>
              <a:t>[C++] mare.exe (930Kb)</a:t>
            </a:r>
          </a:p>
          <a:p>
            <a:r>
              <a:rPr lang="en-US" sz="2400">
                <a:solidFill>
                  <a:schemeClr val="tx1">
                    <a:lumMod val="50000"/>
                    <a:lumOff val="50000"/>
                  </a:schemeClr>
                </a:solidFill>
              </a:rPr>
              <a:t>[VB6.0] mini.exe (16Kb)</a:t>
            </a:r>
          </a:p>
          <a:p>
            <a:r>
              <a:rPr lang="en-US" sz="2400">
                <a:solidFill>
                  <a:schemeClr val="tx1">
                    <a:lumMod val="50000"/>
                    <a:lumOff val="50000"/>
                  </a:schemeClr>
                </a:solidFill>
              </a:rPr>
              <a:t>[C++] minimal.exe (3.5Kb)</a:t>
            </a:r>
          </a:p>
          <a:p>
            <a:r>
              <a:rPr lang="en-US" sz="2400">
                <a:solidFill>
                  <a:schemeClr val="tx1">
                    <a:lumMod val="50000"/>
                    <a:lumOff val="50000"/>
                  </a:schemeClr>
                </a:solidFill>
              </a:rPr>
              <a:t>[FASM] mic.exe (2Kb)</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9881" y="4373633"/>
            <a:ext cx="1905165" cy="1905165"/>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7891" y="1290317"/>
            <a:ext cx="3810000" cy="381000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60197" y="1853130"/>
            <a:ext cx="2584531" cy="2584531"/>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597179" y="5425940"/>
            <a:ext cx="3750111" cy="1088282"/>
          </a:xfrm>
          <a:prstGeom prst="rect">
            <a:avLst/>
          </a:prstGeom>
        </p:spPr>
      </p:pic>
    </p:spTree>
    <p:extLst>
      <p:ext uri="{BB962C8B-B14F-4D97-AF65-F5344CB8AC3E}">
        <p14:creationId xmlns:p14="http://schemas.microsoft.com/office/powerpoint/2010/main" val="360685426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347863" y="1073756"/>
            <a:ext cx="10354541" cy="2766528"/>
          </a:xfrm>
        </p:spPr>
        <p:txBody>
          <a:bodyPr>
            <a:normAutofit fontScale="90000"/>
          </a:bodyPr>
          <a:lstStyle/>
          <a:p>
            <a:r>
              <a:rPr lang="en-US" u="sng" dirty="0"/>
              <a:t>C.6.6</a:t>
            </a:r>
            <a:br>
              <a:rPr lang="en-US" dirty="0"/>
            </a:br>
            <a:r>
              <a:rPr lang="en-US" dirty="0" err="1"/>
              <a:t>Arhitectura</a:t>
            </a:r>
            <a:r>
              <a:rPr lang="en-US" dirty="0"/>
              <a:t> CPU </a:t>
            </a:r>
            <a:r>
              <a:rPr lang="en-US" dirty="0" err="1"/>
              <a:t>și</a:t>
            </a:r>
            <a:r>
              <a:rPr lang="en-US" dirty="0"/>
              <a:t> </a:t>
            </a:r>
            <a:r>
              <a:rPr lang="en-US" dirty="0" err="1"/>
              <a:t>instrucțiunile</a:t>
            </a:r>
            <a:r>
              <a:rPr lang="en-US" dirty="0"/>
              <a:t> de </a:t>
            </a:r>
            <a:r>
              <a:rPr lang="en-US" dirty="0" err="1"/>
              <a:t>bază</a:t>
            </a:r>
            <a:endParaRPr lang="en-US"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413976">
            <a:off x="4050831" y="4762904"/>
            <a:ext cx="972273" cy="1166728"/>
          </a:xfrm>
          <a:prstGeom prst="rect">
            <a:avLst/>
          </a:prstGeom>
        </p:spPr>
      </p:pic>
    </p:spTree>
    <p:extLst>
      <p:ext uri="{BB962C8B-B14F-4D97-AF65-F5344CB8AC3E}">
        <p14:creationId xmlns:p14="http://schemas.microsoft.com/office/powerpoint/2010/main" val="27615886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Secțiune / rol</a:t>
            </a:r>
            <a:br>
              <a:rPr lang="en-US"/>
            </a:br>
            <a:r>
              <a:rPr lang="en-US" sz="2000"/>
              <a:t>Conventie</a:t>
            </a:r>
          </a:p>
        </p:txBody>
      </p:sp>
      <p:sp>
        <p:nvSpPr>
          <p:cNvPr id="3" name="Content Placeholder 2"/>
          <p:cNvSpPr>
            <a:spLocks noGrp="1"/>
          </p:cNvSpPr>
          <p:nvPr>
            <p:ph idx="1"/>
          </p:nvPr>
        </p:nvSpPr>
        <p:spPr>
          <a:xfrm>
            <a:off x="674288" y="2229923"/>
            <a:ext cx="6245915" cy="4146163"/>
          </a:xfrm>
        </p:spPr>
        <p:txBody>
          <a:bodyPr>
            <a:normAutofit fontScale="92500" lnSpcReduction="20000"/>
          </a:bodyPr>
          <a:lstStyle/>
          <a:p>
            <a:r>
              <a:rPr lang="en-US" dirty="0" err="1">
                <a:solidFill>
                  <a:schemeClr val="tx1">
                    <a:lumMod val="50000"/>
                    <a:lumOff val="50000"/>
                  </a:schemeClr>
                </a:solidFill>
              </a:rPr>
              <a:t>Secțiunea</a:t>
            </a:r>
            <a:r>
              <a:rPr lang="en-US" dirty="0">
                <a:solidFill>
                  <a:schemeClr val="tx1">
                    <a:lumMod val="50000"/>
                    <a:lumOff val="50000"/>
                  </a:schemeClr>
                </a:solidFill>
              </a:rPr>
              <a:t> </a:t>
            </a:r>
            <a:r>
              <a:rPr lang="en-US" dirty="0">
                <a:solidFill>
                  <a:schemeClr val="accent5">
                    <a:lumMod val="75000"/>
                  </a:schemeClr>
                </a:solidFill>
              </a:rPr>
              <a:t>.text </a:t>
            </a:r>
            <a:r>
              <a:rPr lang="en-US" dirty="0">
                <a:solidFill>
                  <a:schemeClr val="tx1">
                    <a:lumMod val="50000"/>
                    <a:lumOff val="50000"/>
                  </a:schemeClr>
                </a:solidFill>
              </a:rPr>
              <a:t>este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codul</a:t>
            </a:r>
            <a:r>
              <a:rPr lang="en-US" dirty="0">
                <a:solidFill>
                  <a:schemeClr val="tx1">
                    <a:lumMod val="50000"/>
                    <a:lumOff val="50000"/>
                  </a:schemeClr>
                </a:solidFill>
              </a:rPr>
              <a:t> de </a:t>
            </a:r>
            <a:r>
              <a:rPr lang="en-US" dirty="0" err="1">
                <a:solidFill>
                  <a:schemeClr val="tx1">
                    <a:lumMod val="50000"/>
                    <a:lumOff val="50000"/>
                  </a:schemeClr>
                </a:solidFill>
              </a:rPr>
              <a:t>mașină</a:t>
            </a:r>
            <a:r>
              <a:rPr lang="en-US" dirty="0">
                <a:solidFill>
                  <a:schemeClr val="tx1">
                    <a:lumMod val="50000"/>
                    <a:lumOff val="50000"/>
                  </a:schemeClr>
                </a:solidFill>
              </a:rPr>
              <a:t> real pe care </a:t>
            </a:r>
            <a:r>
              <a:rPr lang="en-US" dirty="0" err="1">
                <a:solidFill>
                  <a:schemeClr val="tx1">
                    <a:lumMod val="50000"/>
                    <a:lumOff val="50000"/>
                  </a:schemeClr>
                </a:solidFill>
              </a:rPr>
              <a:t>îl</a:t>
            </a:r>
            <a:r>
              <a:rPr lang="en-US" dirty="0">
                <a:solidFill>
                  <a:schemeClr val="tx1">
                    <a:lumMod val="50000"/>
                    <a:lumOff val="50000"/>
                  </a:schemeClr>
                </a:solidFill>
              </a:rPr>
              <a:t> </a:t>
            </a:r>
            <a:r>
              <a:rPr lang="en-US" dirty="0" err="1">
                <a:solidFill>
                  <a:schemeClr val="tx1">
                    <a:lumMod val="50000"/>
                    <a:lumOff val="50000"/>
                  </a:schemeClr>
                </a:solidFill>
              </a:rPr>
              <a:t>execută</a:t>
            </a:r>
            <a:r>
              <a:rPr lang="en-US" dirty="0">
                <a:solidFill>
                  <a:schemeClr val="tx1">
                    <a:lumMod val="50000"/>
                    <a:lumOff val="50000"/>
                  </a:schemeClr>
                </a:solidFill>
              </a:rPr>
              <a:t> CPU.</a:t>
            </a:r>
          </a:p>
          <a:p>
            <a:r>
              <a:rPr lang="en-US" dirty="0" err="1">
                <a:solidFill>
                  <a:schemeClr val="tx1">
                    <a:lumMod val="50000"/>
                    <a:lumOff val="50000"/>
                  </a:schemeClr>
                </a:solidFill>
              </a:rPr>
              <a:t>Secțiunea</a:t>
            </a:r>
            <a:r>
              <a:rPr lang="en-US" dirty="0">
                <a:solidFill>
                  <a:schemeClr val="tx1">
                    <a:lumMod val="50000"/>
                    <a:lumOff val="50000"/>
                  </a:schemeClr>
                </a:solidFill>
              </a:rPr>
              <a:t> </a:t>
            </a:r>
            <a:r>
              <a:rPr lang="en-US" dirty="0">
                <a:solidFill>
                  <a:schemeClr val="accent5">
                    <a:lumMod val="75000"/>
                  </a:schemeClr>
                </a:solidFill>
              </a:rPr>
              <a:t>.data </a:t>
            </a:r>
            <a:r>
              <a:rPr lang="en-US" dirty="0" err="1">
                <a:solidFill>
                  <a:schemeClr val="tx1">
                    <a:lumMod val="50000"/>
                    <a:lumOff val="50000"/>
                  </a:schemeClr>
                </a:solidFill>
              </a:rPr>
              <a:t>conține</a:t>
            </a:r>
            <a:r>
              <a:rPr lang="en-US" dirty="0">
                <a:solidFill>
                  <a:schemeClr val="tx1">
                    <a:lumMod val="50000"/>
                    <a:lumOff val="50000"/>
                  </a:schemeClr>
                </a:solidFill>
              </a:rPr>
              <a:t> </a:t>
            </a:r>
            <a:r>
              <a:rPr lang="en-US" dirty="0" err="1">
                <a:solidFill>
                  <a:schemeClr val="tx1">
                    <a:lumMod val="50000"/>
                    <a:lumOff val="50000"/>
                  </a:schemeClr>
                </a:solidFill>
              </a:rPr>
              <a:t>variabile</a:t>
            </a:r>
            <a:r>
              <a:rPr lang="en-US" dirty="0">
                <a:solidFill>
                  <a:schemeClr val="tx1">
                    <a:lumMod val="50000"/>
                    <a:lumOff val="50000"/>
                  </a:schemeClr>
                </a:solidFill>
              </a:rPr>
              <a:t> </a:t>
            </a:r>
            <a:r>
              <a:rPr lang="en-US" dirty="0" err="1">
                <a:solidFill>
                  <a:schemeClr val="tx1">
                    <a:lumMod val="50000"/>
                    <a:lumOff val="50000"/>
                  </a:schemeClr>
                </a:solidFill>
              </a:rPr>
              <a:t>globale</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statice care sunt </a:t>
            </a:r>
            <a:r>
              <a:rPr lang="en-US" dirty="0" err="1">
                <a:solidFill>
                  <a:schemeClr val="tx1">
                    <a:lumMod val="50000"/>
                    <a:lumOff val="50000"/>
                  </a:schemeClr>
                </a:solidFill>
              </a:rPr>
              <a:t>inițializate</a:t>
            </a:r>
            <a:r>
              <a:rPr lang="en-US" dirty="0">
                <a:solidFill>
                  <a:schemeClr val="tx1">
                    <a:lumMod val="50000"/>
                    <a:lumOff val="50000"/>
                  </a:schemeClr>
                </a:solidFill>
              </a:rPr>
              <a:t> de </a:t>
            </a:r>
            <a:r>
              <a:rPr lang="en-US" dirty="0" err="1">
                <a:solidFill>
                  <a:schemeClr val="tx1">
                    <a:lumMod val="50000"/>
                    <a:lumOff val="50000"/>
                  </a:schemeClr>
                </a:solidFill>
              </a:rPr>
              <a:t>programator</a:t>
            </a:r>
            <a:r>
              <a:rPr lang="en-US" dirty="0">
                <a:solidFill>
                  <a:schemeClr val="tx1">
                    <a:lumMod val="50000"/>
                    <a:lumOff val="50000"/>
                  </a:schemeClr>
                </a:solidFill>
              </a:rPr>
              <a:t>.</a:t>
            </a:r>
          </a:p>
          <a:p>
            <a:r>
              <a:rPr lang="en-US" dirty="0" err="1">
                <a:solidFill>
                  <a:schemeClr val="tx1">
                    <a:lumMod val="50000"/>
                    <a:lumOff val="50000"/>
                  </a:schemeClr>
                </a:solidFill>
              </a:rPr>
              <a:t>Secțiunea</a:t>
            </a:r>
            <a:r>
              <a:rPr lang="en-US" dirty="0">
                <a:solidFill>
                  <a:schemeClr val="tx1">
                    <a:lumMod val="50000"/>
                    <a:lumOff val="50000"/>
                  </a:schemeClr>
                </a:solidFill>
              </a:rPr>
              <a:t> </a:t>
            </a:r>
            <a:r>
              <a:rPr lang="en-US" dirty="0">
                <a:solidFill>
                  <a:schemeClr val="accent5">
                    <a:lumMod val="75000"/>
                  </a:schemeClr>
                </a:solidFill>
              </a:rPr>
              <a:t>.</a:t>
            </a:r>
            <a:r>
              <a:rPr lang="en-US" dirty="0" err="1">
                <a:solidFill>
                  <a:schemeClr val="accent5">
                    <a:lumMod val="75000"/>
                  </a:schemeClr>
                </a:solidFill>
              </a:rPr>
              <a:t>rdata</a:t>
            </a:r>
            <a:r>
              <a:rPr lang="en-US" dirty="0">
                <a:solidFill>
                  <a:schemeClr val="accent5">
                    <a:lumMod val="75000"/>
                  </a:schemeClr>
                </a:solidFill>
              </a:rPr>
              <a:t> </a:t>
            </a:r>
            <a:r>
              <a:rPr lang="en-US" dirty="0">
                <a:solidFill>
                  <a:schemeClr val="tx1">
                    <a:lumMod val="50000"/>
                    <a:lumOff val="50000"/>
                  </a:schemeClr>
                </a:solidFill>
              </a:rPr>
              <a:t>(</a:t>
            </a:r>
            <a:r>
              <a:rPr lang="en-US" dirty="0" err="1">
                <a:solidFill>
                  <a:schemeClr val="tx1">
                    <a:lumMod val="50000"/>
                    <a:lumOff val="50000"/>
                  </a:schemeClr>
                </a:solidFill>
              </a:rPr>
              <a:t>în</a:t>
            </a:r>
            <a:r>
              <a:rPr lang="en-US" dirty="0">
                <a:solidFill>
                  <a:schemeClr val="tx1">
                    <a:lumMod val="50000"/>
                    <a:lumOff val="50000"/>
                  </a:schemeClr>
                </a:solidFill>
              </a:rPr>
              <a:t> PE)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a:solidFill>
                  <a:schemeClr val="accent5">
                    <a:lumMod val="75000"/>
                  </a:schemeClr>
                </a:solidFill>
              </a:rPr>
              <a:t>.</a:t>
            </a:r>
            <a:r>
              <a:rPr lang="en-US" dirty="0" err="1">
                <a:solidFill>
                  <a:schemeClr val="accent5">
                    <a:lumMod val="75000"/>
                  </a:schemeClr>
                </a:solidFill>
              </a:rPr>
              <a:t>rodata</a:t>
            </a:r>
            <a:r>
              <a:rPr lang="en-US" dirty="0">
                <a:solidFill>
                  <a:schemeClr val="accent5">
                    <a:lumMod val="75000"/>
                  </a:schemeClr>
                </a:solidFill>
              </a:rPr>
              <a:t> </a:t>
            </a:r>
            <a:r>
              <a:rPr lang="en-US" dirty="0">
                <a:solidFill>
                  <a:schemeClr val="tx1">
                    <a:lumMod val="50000"/>
                    <a:lumOff val="50000"/>
                  </a:schemeClr>
                </a:solidFill>
              </a:rPr>
              <a:t>(</a:t>
            </a:r>
            <a:r>
              <a:rPr lang="en-US" dirty="0" err="1">
                <a:solidFill>
                  <a:schemeClr val="tx1">
                    <a:lumMod val="50000"/>
                    <a:lumOff val="50000"/>
                  </a:schemeClr>
                </a:solidFill>
              </a:rPr>
              <a:t>în</a:t>
            </a:r>
            <a:r>
              <a:rPr lang="en-US" dirty="0">
                <a:solidFill>
                  <a:schemeClr val="tx1">
                    <a:lumMod val="50000"/>
                    <a:lumOff val="50000"/>
                  </a:schemeClr>
                </a:solidFill>
              </a:rPr>
              <a:t> ELF) este </a:t>
            </a:r>
            <a:r>
              <a:rPr lang="en-US" dirty="0" err="1">
                <a:solidFill>
                  <a:schemeClr val="tx1">
                    <a:lumMod val="50000"/>
                    <a:lumOff val="50000"/>
                  </a:schemeClr>
                </a:solidFill>
              </a:rPr>
              <a:t>similară</a:t>
            </a:r>
            <a:r>
              <a:rPr lang="en-US" dirty="0">
                <a:solidFill>
                  <a:schemeClr val="tx1">
                    <a:lumMod val="50000"/>
                    <a:lumOff val="50000"/>
                  </a:schemeClr>
                </a:solidFill>
              </a:rPr>
              <a:t> cu .data, </a:t>
            </a:r>
            <a:r>
              <a:rPr lang="en-US" dirty="0" err="1">
                <a:solidFill>
                  <a:schemeClr val="tx1">
                    <a:lumMod val="50000"/>
                    <a:lumOff val="50000"/>
                  </a:schemeClr>
                </a:solidFill>
              </a:rPr>
              <a:t>dar</a:t>
            </a:r>
            <a:r>
              <a:rPr lang="en-US" dirty="0">
                <a:solidFill>
                  <a:schemeClr val="tx1">
                    <a:lumMod val="50000"/>
                    <a:lumOff val="50000"/>
                  </a:schemeClr>
                </a:solidFill>
              </a:rPr>
              <a:t> este </a:t>
            </a:r>
            <a:r>
              <a:rPr lang="en-US" dirty="0" err="1">
                <a:solidFill>
                  <a:schemeClr val="tx1">
                    <a:lumMod val="50000"/>
                    <a:lumOff val="50000"/>
                  </a:schemeClr>
                </a:solidFill>
              </a:rPr>
              <a:t>doar</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citire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de </a:t>
            </a:r>
            <a:r>
              <a:rPr lang="en-US" dirty="0" err="1">
                <a:solidFill>
                  <a:schemeClr val="tx1">
                    <a:lumMod val="50000"/>
                    <a:lumOff val="50000"/>
                  </a:schemeClr>
                </a:solidFill>
              </a:rPr>
              <a:t>obicei</a:t>
            </a:r>
            <a:r>
              <a:rPr lang="en-US" dirty="0">
                <a:solidFill>
                  <a:schemeClr val="tx1">
                    <a:lumMod val="50000"/>
                    <a:lumOff val="50000"/>
                  </a:schemeClr>
                </a:solidFill>
              </a:rPr>
              <a:t> </a:t>
            </a:r>
            <a:r>
              <a:rPr lang="en-US" dirty="0" err="1">
                <a:solidFill>
                  <a:schemeClr val="tx1">
                    <a:lumMod val="50000"/>
                    <a:lumOff val="50000"/>
                  </a:schemeClr>
                </a:solidFill>
              </a:rPr>
              <a:t>conține</a:t>
            </a:r>
            <a:r>
              <a:rPr lang="en-US" dirty="0">
                <a:solidFill>
                  <a:schemeClr val="tx1">
                    <a:lumMod val="50000"/>
                    <a:lumOff val="50000"/>
                  </a:schemeClr>
                </a:solidFill>
              </a:rPr>
              <a:t> </a:t>
            </a:r>
            <a:r>
              <a:rPr lang="en-US" dirty="0" err="1">
                <a:solidFill>
                  <a:schemeClr val="tx1">
                    <a:lumMod val="50000"/>
                    <a:lumOff val="50000"/>
                  </a:schemeClr>
                </a:solidFill>
              </a:rPr>
              <a:t>constante</a:t>
            </a:r>
            <a:r>
              <a:rPr lang="en-US" dirty="0">
                <a:solidFill>
                  <a:schemeClr val="tx1">
                    <a:lumMod val="50000"/>
                    <a:lumOff val="50000"/>
                  </a:schemeClr>
                </a:solidFill>
              </a:rPr>
              <a:t>.</a:t>
            </a:r>
          </a:p>
          <a:p>
            <a:r>
              <a:rPr lang="en-US" dirty="0" err="1">
                <a:solidFill>
                  <a:schemeClr val="tx1">
                    <a:lumMod val="50000"/>
                    <a:lumOff val="50000"/>
                  </a:schemeClr>
                </a:solidFill>
              </a:rPr>
              <a:t>Secțiunea</a:t>
            </a:r>
            <a:r>
              <a:rPr lang="en-US" dirty="0">
                <a:solidFill>
                  <a:schemeClr val="tx1">
                    <a:lumMod val="50000"/>
                    <a:lumOff val="50000"/>
                  </a:schemeClr>
                </a:solidFill>
              </a:rPr>
              <a:t> </a:t>
            </a:r>
            <a:r>
              <a:rPr lang="en-US" dirty="0">
                <a:solidFill>
                  <a:schemeClr val="accent5">
                    <a:lumMod val="75000"/>
                  </a:schemeClr>
                </a:solidFill>
              </a:rPr>
              <a:t>.</a:t>
            </a:r>
            <a:r>
              <a:rPr lang="en-US" dirty="0" err="1">
                <a:solidFill>
                  <a:schemeClr val="accent5">
                    <a:lumMod val="75000"/>
                  </a:schemeClr>
                </a:solidFill>
              </a:rPr>
              <a:t>bss</a:t>
            </a:r>
            <a:r>
              <a:rPr lang="en-US" dirty="0">
                <a:solidFill>
                  <a:schemeClr val="accent5">
                    <a:lumMod val="75000"/>
                  </a:schemeClr>
                </a:solidFill>
              </a:rPr>
              <a:t> </a:t>
            </a:r>
            <a:r>
              <a:rPr lang="en-US" dirty="0" err="1">
                <a:solidFill>
                  <a:schemeClr val="tx1">
                    <a:lumMod val="50000"/>
                    <a:lumOff val="50000"/>
                  </a:schemeClr>
                </a:solidFill>
              </a:rPr>
              <a:t>deține</a:t>
            </a:r>
            <a:r>
              <a:rPr lang="en-US" dirty="0">
                <a:solidFill>
                  <a:schemeClr val="tx1">
                    <a:lumMod val="50000"/>
                    <a:lumOff val="50000"/>
                  </a:schemeClr>
                </a:solidFill>
              </a:rPr>
              <a:t> </a:t>
            </a:r>
            <a:r>
              <a:rPr lang="en-US" dirty="0" err="1">
                <a:solidFill>
                  <a:schemeClr val="tx1">
                    <a:lumMod val="50000"/>
                    <a:lumOff val="50000"/>
                  </a:schemeClr>
                </a:solidFill>
              </a:rPr>
              <a:t>variabile</a:t>
            </a:r>
            <a:r>
              <a:rPr lang="en-US" dirty="0">
                <a:solidFill>
                  <a:schemeClr val="tx1">
                    <a:lumMod val="50000"/>
                    <a:lumOff val="50000"/>
                  </a:schemeClr>
                </a:solidFill>
              </a:rPr>
              <a:t> care </a:t>
            </a:r>
            <a:r>
              <a:rPr lang="en-US" dirty="0" err="1">
                <a:solidFill>
                  <a:schemeClr val="tx1">
                    <a:lumMod val="50000"/>
                    <a:lumOff val="50000"/>
                  </a:schemeClr>
                </a:solidFill>
              </a:rPr>
              <a:t>încep</a:t>
            </a:r>
            <a:r>
              <a:rPr lang="en-US" dirty="0">
                <a:solidFill>
                  <a:schemeClr val="tx1">
                    <a:lumMod val="50000"/>
                    <a:lumOff val="50000"/>
                  </a:schemeClr>
                </a:solidFill>
              </a:rPr>
              <a:t> </a:t>
            </a:r>
            <a:r>
              <a:rPr lang="en-US" dirty="0" err="1">
                <a:solidFill>
                  <a:schemeClr val="tx1">
                    <a:lumMod val="50000"/>
                    <a:lumOff val="50000"/>
                  </a:schemeClr>
                </a:solidFill>
              </a:rPr>
              <a:t>neinițializate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vor</a:t>
            </a:r>
            <a:r>
              <a:rPr lang="en-US" dirty="0">
                <a:solidFill>
                  <a:schemeClr val="tx1">
                    <a:lumMod val="50000"/>
                    <a:lumOff val="50000"/>
                  </a:schemeClr>
                </a:solidFill>
              </a:rPr>
              <a:t> fi </a:t>
            </a:r>
            <a:r>
              <a:rPr lang="en-US" dirty="0" err="1">
                <a:solidFill>
                  <a:schemeClr val="tx1">
                    <a:lumMod val="50000"/>
                    <a:lumOff val="50000"/>
                  </a:schemeClr>
                </a:solidFill>
              </a:rPr>
              <a:t>inițializate</a:t>
            </a:r>
            <a:r>
              <a:rPr lang="en-US" dirty="0">
                <a:solidFill>
                  <a:schemeClr val="tx1">
                    <a:lumMod val="50000"/>
                    <a:lumOff val="50000"/>
                  </a:schemeClr>
                </a:solidFill>
              </a:rPr>
              <a:t> la zero de </a:t>
            </a:r>
            <a:r>
              <a:rPr lang="en-US" dirty="0" err="1">
                <a:solidFill>
                  <a:schemeClr val="tx1">
                    <a:lumMod val="50000"/>
                    <a:lumOff val="50000"/>
                  </a:schemeClr>
                </a:solidFill>
              </a:rPr>
              <a:t>către</a:t>
            </a:r>
            <a:r>
              <a:rPr lang="en-US" dirty="0">
                <a:solidFill>
                  <a:schemeClr val="tx1">
                    <a:lumMod val="50000"/>
                    <a:lumOff val="50000"/>
                  </a:schemeClr>
                </a:solidFill>
              </a:rPr>
              <a:t> </a:t>
            </a:r>
            <a:r>
              <a:rPr lang="en-US" dirty="0" err="1">
                <a:solidFill>
                  <a:schemeClr val="tx1">
                    <a:lumMod val="50000"/>
                    <a:lumOff val="50000"/>
                  </a:schemeClr>
                </a:solidFill>
              </a:rPr>
              <a:t>sistem</a:t>
            </a:r>
            <a:r>
              <a:rPr lang="en-US" dirty="0">
                <a:solidFill>
                  <a:schemeClr val="tx1">
                    <a:lumMod val="50000"/>
                    <a:lumOff val="50000"/>
                  </a:schemeClr>
                </a:solidFill>
              </a:rPr>
              <a:t> la </a:t>
            </a:r>
            <a:r>
              <a:rPr lang="en-US" dirty="0" err="1">
                <a:solidFill>
                  <a:schemeClr val="tx1">
                    <a:lumMod val="50000"/>
                    <a:lumOff val="50000"/>
                  </a:schemeClr>
                </a:solidFill>
              </a:rPr>
              <a:t>pornirea</a:t>
            </a:r>
            <a:r>
              <a:rPr lang="en-US" dirty="0">
                <a:solidFill>
                  <a:schemeClr val="tx1">
                    <a:lumMod val="50000"/>
                    <a:lumOff val="50000"/>
                  </a:schemeClr>
                </a:solidFill>
              </a:rPr>
              <a:t> </a:t>
            </a:r>
            <a:r>
              <a:rPr lang="en-US" dirty="0" err="1">
                <a:solidFill>
                  <a:schemeClr val="tx1">
                    <a:lumMod val="50000"/>
                    <a:lumOff val="50000"/>
                  </a:schemeClr>
                </a:solidFill>
              </a:rPr>
              <a:t>programului</a:t>
            </a:r>
            <a:r>
              <a:rPr lang="en-US" dirty="0">
                <a:solidFill>
                  <a:schemeClr val="tx1">
                    <a:lumMod val="50000"/>
                    <a:lumOff val="50000"/>
                  </a:schemeClr>
                </a:solidFill>
              </a:rPr>
              <a:t>.</a:t>
            </a:r>
          </a:p>
          <a:p>
            <a:r>
              <a:rPr lang="en-US" dirty="0" err="1">
                <a:solidFill>
                  <a:schemeClr val="tx1">
                    <a:lumMod val="50000"/>
                    <a:lumOff val="50000"/>
                  </a:schemeClr>
                </a:solidFill>
              </a:rPr>
              <a:t>Adnotările</a:t>
            </a:r>
            <a:r>
              <a:rPr lang="en-US" dirty="0">
                <a:solidFill>
                  <a:schemeClr val="tx1">
                    <a:lumMod val="50000"/>
                    <a:lumOff val="50000"/>
                  </a:schemeClr>
                </a:solidFill>
              </a:rPr>
              <a:t> </a:t>
            </a:r>
            <a:r>
              <a:rPr lang="en-US" dirty="0" err="1">
                <a:solidFill>
                  <a:schemeClr val="tx1">
                    <a:lumMod val="50000"/>
                    <a:lumOff val="50000"/>
                  </a:schemeClr>
                </a:solidFill>
              </a:rPr>
              <a:t>scrise</a:t>
            </a:r>
            <a:r>
              <a:rPr lang="en-US" dirty="0">
                <a:solidFill>
                  <a:schemeClr val="tx1">
                    <a:lumMod val="50000"/>
                    <a:lumOff val="50000"/>
                  </a:schemeClr>
                </a:solidFill>
              </a:rPr>
              <a:t> de </a:t>
            </a:r>
            <a:r>
              <a:rPr lang="en-US" dirty="0" err="1">
                <a:solidFill>
                  <a:schemeClr val="tx1">
                    <a:lumMod val="50000"/>
                    <a:lumOff val="50000"/>
                  </a:schemeClr>
                </a:solidFill>
              </a:rPr>
              <a:t>mână</a:t>
            </a:r>
            <a:r>
              <a:rPr lang="en-US" dirty="0">
                <a:solidFill>
                  <a:schemeClr val="tx1">
                    <a:lumMod val="50000"/>
                    <a:lumOff val="50000"/>
                  </a:schemeClr>
                </a:solidFill>
              </a:rPr>
              <a:t> </a:t>
            </a:r>
            <a:r>
              <a:rPr lang="en-US" dirty="0" err="1">
                <a:solidFill>
                  <a:schemeClr val="tx1">
                    <a:lumMod val="50000"/>
                    <a:lumOff val="50000"/>
                  </a:schemeClr>
                </a:solidFill>
              </a:rPr>
              <a:t>sugerează</a:t>
            </a:r>
            <a:r>
              <a:rPr lang="en-US" dirty="0">
                <a:solidFill>
                  <a:schemeClr val="tx1">
                    <a:lumMod val="50000"/>
                    <a:lumOff val="50000"/>
                  </a:schemeClr>
                </a:solidFill>
              </a:rPr>
              <a:t> </a:t>
            </a:r>
            <a:r>
              <a:rPr lang="en-US" dirty="0" err="1">
                <a:solidFill>
                  <a:schemeClr val="tx1">
                    <a:lumMod val="50000"/>
                    <a:lumOff val="50000"/>
                  </a:schemeClr>
                </a:solidFill>
              </a:rPr>
              <a:t>înțelegerea</a:t>
            </a:r>
            <a:r>
              <a:rPr lang="en-US" dirty="0">
                <a:solidFill>
                  <a:schemeClr val="tx1">
                    <a:lumMod val="50000"/>
                    <a:lumOff val="50000"/>
                  </a:schemeClr>
                </a:solidFill>
              </a:rPr>
              <a:t> </a:t>
            </a:r>
            <a:r>
              <a:rPr lang="en-US" dirty="0" err="1">
                <a:solidFill>
                  <a:schemeClr val="tx1">
                    <a:lumMod val="50000"/>
                    <a:lumOff val="50000"/>
                  </a:schemeClr>
                </a:solidFill>
              </a:rPr>
              <a:t>faptului</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a:t>
            </a:r>
            <a:r>
              <a:rPr lang="en-US" dirty="0" err="1">
                <a:solidFill>
                  <a:schemeClr val="tx1">
                    <a:lumMod val="50000"/>
                    <a:lumOff val="50000"/>
                  </a:schemeClr>
                </a:solidFill>
              </a:rPr>
              <a:t>variabilele</a:t>
            </a:r>
            <a:r>
              <a:rPr lang="en-US" dirty="0">
                <a:solidFill>
                  <a:schemeClr val="tx1">
                    <a:lumMod val="50000"/>
                    <a:lumOff val="50000"/>
                  </a:schemeClr>
                </a:solidFill>
              </a:rPr>
              <a:t> </a:t>
            </a:r>
            <a:r>
              <a:rPr lang="en-US" dirty="0" err="1">
                <a:solidFill>
                  <a:schemeClr val="tx1">
                    <a:lumMod val="50000"/>
                    <a:lumOff val="50000"/>
                  </a:schemeClr>
                </a:solidFill>
              </a:rPr>
              <a:t>declarate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secțiunea</a:t>
            </a:r>
            <a:r>
              <a:rPr lang="en-US" dirty="0">
                <a:solidFill>
                  <a:schemeClr val="tx1">
                    <a:lumMod val="50000"/>
                    <a:lumOff val="50000"/>
                  </a:schemeClr>
                </a:solidFill>
              </a:rPr>
              <a:t> </a:t>
            </a:r>
            <a:r>
              <a:rPr lang="en-US" dirty="0">
                <a:solidFill>
                  <a:schemeClr val="accent5">
                    <a:lumMod val="75000"/>
                  </a:schemeClr>
                </a:solidFill>
              </a:rPr>
              <a:t>.</a:t>
            </a:r>
            <a:r>
              <a:rPr lang="en-US" dirty="0" err="1">
                <a:solidFill>
                  <a:schemeClr val="accent5">
                    <a:lumMod val="75000"/>
                  </a:schemeClr>
                </a:solidFill>
              </a:rPr>
              <a:t>bss</a:t>
            </a:r>
            <a:r>
              <a:rPr lang="en-US" dirty="0">
                <a:solidFill>
                  <a:schemeClr val="accent5">
                    <a:lumMod val="75000"/>
                  </a:schemeClr>
                </a:solidFill>
              </a:rPr>
              <a:t> </a:t>
            </a:r>
            <a:r>
              <a:rPr lang="en-US" dirty="0">
                <a:solidFill>
                  <a:schemeClr val="tx1">
                    <a:lumMod val="50000"/>
                    <a:lumOff val="50000"/>
                  </a:schemeClr>
                </a:solidFill>
              </a:rPr>
              <a:t>sunt destinate a fi </a:t>
            </a:r>
            <a:r>
              <a:rPr lang="en-US" dirty="0" err="1">
                <a:solidFill>
                  <a:schemeClr val="tx1">
                    <a:lumMod val="50000"/>
                    <a:lumOff val="50000"/>
                  </a:schemeClr>
                </a:solidFill>
              </a:rPr>
              <a:t>atribuite</a:t>
            </a:r>
            <a:r>
              <a:rPr lang="en-US" dirty="0">
                <a:solidFill>
                  <a:schemeClr val="tx1">
                    <a:lumMod val="50000"/>
                    <a:lumOff val="50000"/>
                  </a:schemeClr>
                </a:solidFill>
              </a:rPr>
              <a:t> </a:t>
            </a:r>
            <a:r>
              <a:rPr lang="en-US" dirty="0" err="1">
                <a:solidFill>
                  <a:schemeClr val="tx1">
                    <a:lumMod val="50000"/>
                    <a:lumOff val="50000"/>
                  </a:schemeClr>
                </a:solidFill>
              </a:rPr>
              <a:t>mai</a:t>
            </a:r>
            <a:r>
              <a:rPr lang="en-US" dirty="0">
                <a:solidFill>
                  <a:schemeClr val="tx1">
                    <a:lumMod val="50000"/>
                    <a:lumOff val="50000"/>
                  </a:schemeClr>
                </a:solidFill>
              </a:rPr>
              <a:t> </a:t>
            </a:r>
            <a:r>
              <a:rPr lang="en-US" dirty="0" err="1">
                <a:solidFill>
                  <a:schemeClr val="tx1">
                    <a:lumMod val="50000"/>
                    <a:lumOff val="50000"/>
                  </a:schemeClr>
                </a:solidFill>
              </a:rPr>
              <a:t>târziu</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execuția</a:t>
            </a:r>
            <a:r>
              <a:rPr lang="en-US" dirty="0">
                <a:solidFill>
                  <a:schemeClr val="tx1">
                    <a:lumMod val="50000"/>
                    <a:lumOff val="50000"/>
                  </a:schemeClr>
                </a:solidFill>
              </a:rPr>
              <a:t> </a:t>
            </a:r>
            <a:r>
              <a:rPr lang="en-US" dirty="0" err="1">
                <a:solidFill>
                  <a:schemeClr val="tx1">
                    <a:lumMod val="50000"/>
                    <a:lumOff val="50000"/>
                  </a:schemeClr>
                </a:solidFill>
              </a:rPr>
              <a:t>programului</a:t>
            </a:r>
            <a:r>
              <a:rPr lang="en-US" dirty="0">
                <a:solidFill>
                  <a:schemeClr val="tx1">
                    <a:lumMod val="50000"/>
                    <a:lumOff val="50000"/>
                  </a:schemeClr>
                </a:solidFill>
              </a:rPr>
              <a:t>.  </a:t>
            </a:r>
          </a:p>
          <a:p>
            <a:r>
              <a:rPr lang="en-US" dirty="0" err="1">
                <a:solidFill>
                  <a:schemeClr val="tx1">
                    <a:lumMod val="50000"/>
                    <a:lumOff val="50000"/>
                  </a:schemeClr>
                </a:solidFill>
              </a:rPr>
              <a:t>Variabila</a:t>
            </a:r>
            <a:r>
              <a:rPr lang="en-US" dirty="0">
                <a:solidFill>
                  <a:schemeClr val="tx1">
                    <a:lumMod val="50000"/>
                    <a:lumOff val="50000"/>
                  </a:schemeClr>
                </a:solidFill>
              </a:rPr>
              <a:t> din </a:t>
            </a:r>
            <a:r>
              <a:rPr lang="en-US" dirty="0">
                <a:solidFill>
                  <a:schemeClr val="accent5">
                    <a:lumMod val="75000"/>
                  </a:schemeClr>
                </a:solidFill>
              </a:rPr>
              <a:t>.data </a:t>
            </a:r>
            <a:r>
              <a:rPr lang="en-US" dirty="0">
                <a:solidFill>
                  <a:schemeClr val="tx1">
                    <a:lumMod val="50000"/>
                    <a:lumOff val="50000"/>
                  </a:schemeClr>
                </a:solidFill>
              </a:rPr>
              <a:t>este </a:t>
            </a:r>
            <a:r>
              <a:rPr lang="en-US" dirty="0" err="1">
                <a:solidFill>
                  <a:schemeClr val="tx1">
                    <a:lumMod val="50000"/>
                    <a:lumOff val="50000"/>
                  </a:schemeClr>
                </a:solidFill>
              </a:rPr>
              <a:t>inițializată</a:t>
            </a:r>
            <a:r>
              <a:rPr lang="en-US" dirty="0">
                <a:solidFill>
                  <a:schemeClr val="tx1">
                    <a:lumMod val="50000"/>
                    <a:lumOff val="50000"/>
                  </a:schemeClr>
                </a:solidFill>
              </a:rPr>
              <a:t> </a:t>
            </a:r>
            <a:r>
              <a:rPr lang="en-US" dirty="0" err="1">
                <a:solidFill>
                  <a:schemeClr val="tx1">
                    <a:lumMod val="50000"/>
                    <a:lumOff val="50000"/>
                  </a:schemeClr>
                </a:solidFill>
              </a:rPr>
              <a:t>imediat</a:t>
            </a:r>
            <a:r>
              <a:rPr lang="en-US" dirty="0">
                <a:solidFill>
                  <a:schemeClr val="tx1">
                    <a:lumMod val="50000"/>
                    <a:lumOff val="50000"/>
                  </a:schemeClr>
                </a:solidFill>
              </a:rPr>
              <a:t>, </a:t>
            </a:r>
            <a:r>
              <a:rPr lang="en-US" dirty="0" err="1">
                <a:solidFill>
                  <a:schemeClr val="tx1">
                    <a:lumMod val="50000"/>
                    <a:lumOff val="50000"/>
                  </a:schemeClr>
                </a:solidFill>
              </a:rPr>
              <a:t>iar</a:t>
            </a:r>
            <a:r>
              <a:rPr lang="en-US" dirty="0">
                <a:solidFill>
                  <a:schemeClr val="tx1">
                    <a:lumMod val="50000"/>
                    <a:lumOff val="50000"/>
                  </a:schemeClr>
                </a:solidFill>
              </a:rPr>
              <a:t> </a:t>
            </a:r>
            <a:r>
              <a:rPr lang="en-US" dirty="0" err="1">
                <a:solidFill>
                  <a:schemeClr val="tx1">
                    <a:lumMod val="50000"/>
                    <a:lumOff val="50000"/>
                  </a:schemeClr>
                </a:solidFill>
              </a:rPr>
              <a:t>variabila</a:t>
            </a:r>
            <a:r>
              <a:rPr lang="en-US" dirty="0">
                <a:solidFill>
                  <a:schemeClr val="tx1">
                    <a:lumMod val="50000"/>
                    <a:lumOff val="50000"/>
                  </a:schemeClr>
                </a:solidFill>
              </a:rPr>
              <a:t> din </a:t>
            </a:r>
            <a:r>
              <a:rPr lang="en-US" dirty="0">
                <a:solidFill>
                  <a:schemeClr val="accent5">
                    <a:lumMod val="75000"/>
                  </a:schemeClr>
                </a:solidFill>
              </a:rPr>
              <a:t>.</a:t>
            </a:r>
            <a:r>
              <a:rPr lang="en-US" dirty="0" err="1">
                <a:solidFill>
                  <a:schemeClr val="accent5">
                    <a:lumMod val="75000"/>
                  </a:schemeClr>
                </a:solidFill>
              </a:rPr>
              <a:t>rdata</a:t>
            </a:r>
            <a:r>
              <a:rPr lang="en-US" dirty="0">
                <a:solidFill>
                  <a:schemeClr val="tx1">
                    <a:lumMod val="50000"/>
                    <a:lumOff val="50000"/>
                  </a:schemeClr>
                </a:solidFill>
              </a:rPr>
              <a:t>/</a:t>
            </a:r>
            <a:r>
              <a:rPr lang="en-US" dirty="0">
                <a:solidFill>
                  <a:schemeClr val="accent5">
                    <a:lumMod val="75000"/>
                  </a:schemeClr>
                </a:solidFill>
              </a:rPr>
              <a:t>.</a:t>
            </a:r>
            <a:r>
              <a:rPr lang="en-US" dirty="0" err="1">
                <a:solidFill>
                  <a:schemeClr val="accent5">
                    <a:lumMod val="75000"/>
                  </a:schemeClr>
                </a:solidFill>
              </a:rPr>
              <a:t>rodata</a:t>
            </a:r>
            <a:r>
              <a:rPr lang="en-US" dirty="0">
                <a:solidFill>
                  <a:schemeClr val="accent5">
                    <a:lumMod val="75000"/>
                  </a:schemeClr>
                </a:solidFill>
              </a:rPr>
              <a:t> </a:t>
            </a:r>
            <a:r>
              <a:rPr lang="en-US" dirty="0">
                <a:solidFill>
                  <a:schemeClr val="tx1">
                    <a:lumMod val="50000"/>
                    <a:lumOff val="50000"/>
                  </a:schemeClr>
                </a:solidFill>
              </a:rPr>
              <a:t>este </a:t>
            </a:r>
            <a:r>
              <a:rPr lang="en-US" dirty="0" err="1">
                <a:solidFill>
                  <a:schemeClr val="tx1">
                    <a:lumMod val="50000"/>
                    <a:lumOff val="50000"/>
                  </a:schemeClr>
                </a:solidFill>
              </a:rPr>
              <a:t>atât</a:t>
            </a:r>
            <a:r>
              <a:rPr lang="en-US" dirty="0">
                <a:solidFill>
                  <a:schemeClr val="tx1">
                    <a:lumMod val="50000"/>
                    <a:lumOff val="50000"/>
                  </a:schemeClr>
                </a:solidFill>
              </a:rPr>
              <a:t> </a:t>
            </a:r>
            <a:r>
              <a:rPr lang="en-US" dirty="0" err="1">
                <a:solidFill>
                  <a:schemeClr val="tx1">
                    <a:lumMod val="50000"/>
                    <a:lumOff val="50000"/>
                  </a:schemeClr>
                </a:solidFill>
              </a:rPr>
              <a:t>inițializată</a:t>
            </a:r>
            <a:r>
              <a:rPr lang="en-US" dirty="0">
                <a:solidFill>
                  <a:schemeClr val="tx1">
                    <a:lumMod val="50000"/>
                    <a:lumOff val="50000"/>
                  </a:schemeClr>
                </a:solidFill>
              </a:rPr>
              <a:t>, </a:t>
            </a:r>
            <a:r>
              <a:rPr lang="en-US" dirty="0" err="1">
                <a:solidFill>
                  <a:schemeClr val="tx1">
                    <a:lumMod val="50000"/>
                    <a:lumOff val="50000"/>
                  </a:schemeClr>
                </a:solidFill>
              </a:rPr>
              <a:t>cât</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marcată</a:t>
            </a:r>
            <a:r>
              <a:rPr lang="en-US" dirty="0">
                <a:solidFill>
                  <a:schemeClr val="tx1">
                    <a:lumMod val="50000"/>
                    <a:lumOff val="50000"/>
                  </a:schemeClr>
                </a:solidFill>
              </a:rPr>
              <a:t> ca </a:t>
            </a:r>
            <a:r>
              <a:rPr lang="en-US" dirty="0" err="1">
                <a:solidFill>
                  <a:schemeClr val="tx1">
                    <a:lumMod val="50000"/>
                    <a:lumOff val="50000"/>
                  </a:schemeClr>
                </a:solidFill>
              </a:rPr>
              <a:t>finală</a:t>
            </a:r>
            <a:r>
              <a:rPr lang="en-US" dirty="0">
                <a:solidFill>
                  <a:schemeClr val="tx1">
                    <a:lumMod val="50000"/>
                    <a:lumOff val="50000"/>
                  </a:schemeClr>
                </a:solidFill>
              </a:rPr>
              <a:t>, </a:t>
            </a:r>
            <a:r>
              <a:rPr lang="en-US" dirty="0" err="1">
                <a:solidFill>
                  <a:schemeClr val="tx1">
                    <a:lumMod val="50000"/>
                    <a:lumOff val="50000"/>
                  </a:schemeClr>
                </a:solidFill>
              </a:rPr>
              <a:t>ceea</a:t>
            </a:r>
            <a:r>
              <a:rPr lang="en-US" dirty="0">
                <a:solidFill>
                  <a:schemeClr val="tx1">
                    <a:lumMod val="50000"/>
                    <a:lumOff val="50000"/>
                  </a:schemeClr>
                </a:solidFill>
              </a:rPr>
              <a:t> </a:t>
            </a:r>
            <a:r>
              <a:rPr lang="en-US" dirty="0" err="1">
                <a:solidFill>
                  <a:schemeClr val="tx1">
                    <a:lumMod val="50000"/>
                    <a:lumOff val="50000"/>
                  </a:schemeClr>
                </a:solidFill>
              </a:rPr>
              <a:t>ce</a:t>
            </a:r>
            <a:r>
              <a:rPr lang="en-US" dirty="0">
                <a:solidFill>
                  <a:schemeClr val="tx1">
                    <a:lumMod val="50000"/>
                    <a:lumOff val="50000"/>
                  </a:schemeClr>
                </a:solidFill>
              </a:rPr>
              <a:t> </a:t>
            </a:r>
            <a:r>
              <a:rPr lang="en-US" dirty="0" err="1">
                <a:solidFill>
                  <a:schemeClr val="tx1">
                    <a:lumMod val="50000"/>
                    <a:lumOff val="50000"/>
                  </a:schemeClr>
                </a:solidFill>
              </a:rPr>
              <a:t>sugerează</a:t>
            </a:r>
            <a:r>
              <a:rPr lang="en-US" dirty="0">
                <a:solidFill>
                  <a:schemeClr val="tx1">
                    <a:lumMod val="50000"/>
                    <a:lumOff val="50000"/>
                  </a:schemeClr>
                </a:solidFill>
              </a:rPr>
              <a:t> </a:t>
            </a:r>
            <a:r>
              <a:rPr lang="en-US" dirty="0" err="1">
                <a:solidFill>
                  <a:schemeClr val="tx1">
                    <a:lumMod val="50000"/>
                    <a:lumOff val="50000"/>
                  </a:schemeClr>
                </a:solidFill>
              </a:rPr>
              <a:t>că</a:t>
            </a:r>
            <a:r>
              <a:rPr lang="en-US" dirty="0">
                <a:solidFill>
                  <a:schemeClr val="tx1">
                    <a:lumMod val="50000"/>
                    <a:lumOff val="50000"/>
                  </a:schemeClr>
                </a:solidFill>
              </a:rPr>
              <a:t> nu </a:t>
            </a:r>
            <a:r>
              <a:rPr lang="en-US" dirty="0" err="1">
                <a:solidFill>
                  <a:schemeClr val="tx1">
                    <a:lumMod val="50000"/>
                    <a:lumOff val="50000"/>
                  </a:schemeClr>
                </a:solidFill>
              </a:rPr>
              <a:t>poate</a:t>
            </a:r>
            <a:r>
              <a:rPr lang="en-US" dirty="0">
                <a:solidFill>
                  <a:schemeClr val="tx1">
                    <a:lumMod val="50000"/>
                    <a:lumOff val="50000"/>
                  </a:schemeClr>
                </a:solidFill>
              </a:rPr>
              <a:t> fi </a:t>
            </a:r>
            <a:r>
              <a:rPr lang="en-US" dirty="0" err="1">
                <a:solidFill>
                  <a:schemeClr val="tx1">
                    <a:lumMod val="50000"/>
                    <a:lumOff val="50000"/>
                  </a:schemeClr>
                </a:solidFill>
              </a:rPr>
              <a:t>modificată</a:t>
            </a:r>
            <a:r>
              <a:rPr lang="en-US" dirty="0">
                <a:solidFill>
                  <a:schemeClr val="tx1">
                    <a:lumMod val="50000"/>
                    <a:lumOff val="50000"/>
                  </a:schemeClr>
                </a:solidFill>
              </a:rPr>
              <a:t> </a:t>
            </a:r>
            <a:r>
              <a:rPr lang="en-US" dirty="0" err="1">
                <a:solidFill>
                  <a:schemeClr val="tx1">
                    <a:lumMod val="50000"/>
                    <a:lumOff val="50000"/>
                  </a:schemeClr>
                </a:solidFill>
              </a:rPr>
              <a:t>după</a:t>
            </a:r>
            <a:r>
              <a:rPr lang="en-US" dirty="0">
                <a:solidFill>
                  <a:schemeClr val="tx1">
                    <a:lumMod val="50000"/>
                    <a:lumOff val="50000"/>
                  </a:schemeClr>
                </a:solidFill>
              </a:rPr>
              <a:t> </a:t>
            </a:r>
            <a:r>
              <a:rPr lang="en-US" dirty="0" err="1">
                <a:solidFill>
                  <a:schemeClr val="tx1">
                    <a:lumMod val="50000"/>
                    <a:lumOff val="50000"/>
                  </a:schemeClr>
                </a:solidFill>
              </a:rPr>
              <a:t>atribuirea</a:t>
            </a:r>
            <a:r>
              <a:rPr lang="en-US" dirty="0">
                <a:solidFill>
                  <a:schemeClr val="tx1">
                    <a:lumMod val="50000"/>
                    <a:lumOff val="50000"/>
                  </a:schemeClr>
                </a:solidFill>
              </a:rPr>
              <a:t> </a:t>
            </a:r>
            <a:r>
              <a:rPr lang="en-US" dirty="0" err="1">
                <a:solidFill>
                  <a:schemeClr val="tx1">
                    <a:lumMod val="50000"/>
                    <a:lumOff val="50000"/>
                  </a:schemeClr>
                </a:solidFill>
              </a:rPr>
              <a:t>inițială</a:t>
            </a:r>
            <a:r>
              <a:rPr lang="en-US" dirty="0">
                <a:solidFill>
                  <a:schemeClr val="tx1">
                    <a:lumMod val="50000"/>
                    <a:lumOff val="50000"/>
                  </a:schemeClr>
                </a:solidFill>
              </a:rPr>
              <a:t>, </a:t>
            </a:r>
            <a:r>
              <a:rPr lang="en-US" dirty="0" err="1">
                <a:solidFill>
                  <a:schemeClr val="tx1">
                    <a:lumMod val="50000"/>
                    <a:lumOff val="50000"/>
                  </a:schemeClr>
                </a:solidFill>
              </a:rPr>
              <a:t>fiind</a:t>
            </a:r>
            <a:r>
              <a:rPr lang="en-US" dirty="0">
                <a:solidFill>
                  <a:schemeClr val="tx1">
                    <a:lumMod val="50000"/>
                    <a:lumOff val="50000"/>
                  </a:schemeClr>
                </a:solidFill>
              </a:rPr>
              <a:t> </a:t>
            </a:r>
            <a:r>
              <a:rPr lang="en-US" dirty="0" err="1">
                <a:solidFill>
                  <a:schemeClr val="tx1">
                    <a:lumMod val="50000"/>
                    <a:lumOff val="50000"/>
                  </a:schemeClr>
                </a:solidFill>
              </a:rPr>
              <a:t>astfel</a:t>
            </a:r>
            <a:r>
              <a:rPr lang="en-US" dirty="0">
                <a:solidFill>
                  <a:schemeClr val="tx1">
                    <a:lumMod val="50000"/>
                    <a:lumOff val="50000"/>
                  </a:schemeClr>
                </a:solidFill>
              </a:rPr>
              <a:t> </a:t>
            </a:r>
            <a:r>
              <a:rPr lang="en-US" dirty="0" err="1">
                <a:solidFill>
                  <a:schemeClr val="tx1">
                    <a:lumMod val="50000"/>
                    <a:lumOff val="50000"/>
                  </a:schemeClr>
                </a:solidFill>
              </a:rPr>
              <a:t>plasată</a:t>
            </a:r>
            <a:r>
              <a:rPr lang="en-US" dirty="0">
                <a:solidFill>
                  <a:schemeClr val="tx1">
                    <a:lumMod val="50000"/>
                    <a:lumOff val="50000"/>
                  </a:schemeClr>
                </a:solidFill>
              </a:rPr>
              <a:t> </a:t>
            </a:r>
            <a:r>
              <a:rPr lang="en-US" dirty="0" err="1">
                <a:solidFill>
                  <a:schemeClr val="tx1">
                    <a:lumMod val="50000"/>
                    <a:lumOff val="50000"/>
                  </a:schemeClr>
                </a:solidFill>
              </a:rPr>
              <a:t>într</a:t>
            </a:r>
            <a:r>
              <a:rPr lang="en-US" dirty="0">
                <a:solidFill>
                  <a:schemeClr val="tx1">
                    <a:lumMod val="50000"/>
                    <a:lumOff val="50000"/>
                  </a:schemeClr>
                </a:solidFill>
              </a:rPr>
              <a:t>-o </a:t>
            </a:r>
            <a:r>
              <a:rPr lang="en-US" dirty="0" err="1">
                <a:solidFill>
                  <a:schemeClr val="tx1">
                    <a:lumMod val="50000"/>
                    <a:lumOff val="50000"/>
                  </a:schemeClr>
                </a:solidFill>
              </a:rPr>
              <a:t>secțiune</a:t>
            </a:r>
            <a:r>
              <a:rPr lang="en-US" dirty="0">
                <a:solidFill>
                  <a:schemeClr val="tx1">
                    <a:lumMod val="50000"/>
                    <a:lumOff val="50000"/>
                  </a:schemeClr>
                </a:solidFill>
              </a:rPr>
              <a:t> </a:t>
            </a:r>
            <a:r>
              <a:rPr lang="en-US" dirty="0" err="1">
                <a:solidFill>
                  <a:schemeClr val="tx1">
                    <a:lumMod val="50000"/>
                    <a:lumOff val="50000"/>
                  </a:schemeClr>
                </a:solidFill>
              </a:rPr>
              <a:t>doar</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citire</a:t>
            </a:r>
            <a:r>
              <a:rPr lang="en-US" dirty="0">
                <a:solidFill>
                  <a:schemeClr val="tx1">
                    <a:lumMod val="50000"/>
                    <a:lumOff val="50000"/>
                  </a:schemeClr>
                </a:solidFill>
              </a:rPr>
              <a:t>.</a:t>
            </a:r>
          </a:p>
        </p:txBody>
      </p:sp>
      <p:sp>
        <p:nvSpPr>
          <p:cNvPr id="6" name="Content Placeholder 2"/>
          <p:cNvSpPr txBox="1">
            <a:spLocks/>
          </p:cNvSpPr>
          <p:nvPr/>
        </p:nvSpPr>
        <p:spPr>
          <a:xfrm>
            <a:off x="7414054" y="2071787"/>
            <a:ext cx="4196753" cy="4304299"/>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sz="1700">
                <a:solidFill>
                  <a:schemeClr val="accent5">
                    <a:lumMod val="75000"/>
                  </a:schemeClr>
                </a:solidFill>
              </a:rPr>
              <a:t>.text: </a:t>
            </a:r>
            <a:r>
              <a:rPr lang="en-US" sz="1600">
                <a:solidFill>
                  <a:schemeClr val="tx1">
                    <a:lumMod val="50000"/>
                    <a:lumOff val="50000"/>
                  </a:schemeClr>
                </a:solidFill>
              </a:rPr>
              <a:t>Cod executabil (asamblare).</a:t>
            </a:r>
          </a:p>
          <a:p>
            <a:pPr marL="0" indent="0">
              <a:buFont typeface="Wingdings 2" panose="05020102010507070707" pitchFamily="18" charset="2"/>
              <a:buNone/>
            </a:pPr>
            <a:endParaRPr lang="en-US" sz="1600">
              <a:solidFill>
                <a:schemeClr val="tx1">
                  <a:lumMod val="50000"/>
                  <a:lumOff val="50000"/>
                </a:schemeClr>
              </a:solidFill>
            </a:endParaRPr>
          </a:p>
          <a:p>
            <a:pPr marL="0" indent="0">
              <a:buFont typeface="Wingdings 2" panose="05020102010507070707" pitchFamily="18" charset="2"/>
              <a:buNone/>
            </a:pPr>
            <a:r>
              <a:rPr lang="en-US" sz="1700">
                <a:solidFill>
                  <a:schemeClr val="accent5">
                    <a:lumMod val="75000"/>
                  </a:schemeClr>
                </a:solidFill>
              </a:rPr>
              <a:t>.data: </a:t>
            </a:r>
            <a:r>
              <a:rPr lang="en-US" sz="1600">
                <a:solidFill>
                  <a:schemeClr val="tx1">
                    <a:lumMod val="50000"/>
                    <a:lumOff val="50000"/>
                  </a:schemeClr>
                </a:solidFill>
              </a:rPr>
              <a:t>Date inițiale (acces citire/scriere).</a:t>
            </a:r>
          </a:p>
          <a:p>
            <a:r>
              <a:rPr lang="en-US" sz="1600">
                <a:solidFill>
                  <a:schemeClr val="tx1">
                    <a:lumMod val="50000"/>
                    <a:lumOff val="50000"/>
                  </a:schemeClr>
                </a:solidFill>
              </a:rPr>
              <a:t>int x = 98</a:t>
            </a:r>
          </a:p>
          <a:p>
            <a:pPr marL="0" indent="0">
              <a:buFont typeface="Wingdings 2" panose="05020102010507070707" pitchFamily="18" charset="2"/>
              <a:buNone/>
            </a:pPr>
            <a:endParaRPr lang="en-US" sz="1700">
              <a:solidFill>
                <a:schemeClr val="accent5">
                  <a:lumMod val="75000"/>
                </a:schemeClr>
              </a:solidFill>
            </a:endParaRPr>
          </a:p>
          <a:p>
            <a:pPr marL="0" indent="0">
              <a:buFont typeface="Wingdings 2" panose="05020102010507070707" pitchFamily="18" charset="2"/>
              <a:buNone/>
            </a:pPr>
            <a:r>
              <a:rPr lang="en-US" sz="1700">
                <a:solidFill>
                  <a:schemeClr val="accent5">
                    <a:lumMod val="75000"/>
                  </a:schemeClr>
                </a:solidFill>
              </a:rPr>
              <a:t>.rdata</a:t>
            </a:r>
            <a:r>
              <a:rPr lang="en-US" sz="1600">
                <a:solidFill>
                  <a:schemeClr val="tx1">
                    <a:lumMod val="50000"/>
                    <a:lumOff val="50000"/>
                  </a:schemeClr>
                </a:solidFill>
              </a:rPr>
              <a:t>/</a:t>
            </a:r>
            <a:r>
              <a:rPr lang="en-US" sz="1700">
                <a:solidFill>
                  <a:schemeClr val="accent5">
                    <a:lumMod val="75000"/>
                  </a:schemeClr>
                </a:solidFill>
              </a:rPr>
              <a:t>.rodata: </a:t>
            </a:r>
            <a:r>
              <a:rPr lang="en-US" sz="1600">
                <a:solidFill>
                  <a:schemeClr val="tx1">
                    <a:lumMod val="50000"/>
                    <a:lumOff val="50000"/>
                  </a:schemeClr>
                </a:solidFill>
              </a:rPr>
              <a:t>Date inițializate (doar acces pentru citire).</a:t>
            </a:r>
          </a:p>
          <a:p>
            <a:r>
              <a:rPr lang="en-US" sz="1600">
                <a:solidFill>
                  <a:schemeClr val="tx1">
                    <a:lumMod val="50000"/>
                    <a:lumOff val="50000"/>
                  </a:schemeClr>
                </a:solidFill>
              </a:rPr>
              <a:t>final int x = 98</a:t>
            </a:r>
          </a:p>
          <a:p>
            <a:pPr marL="0" indent="0">
              <a:buFont typeface="Wingdings 2" panose="05020102010507070707" pitchFamily="18" charset="2"/>
              <a:buNone/>
            </a:pPr>
            <a:endParaRPr lang="en-US" sz="1700">
              <a:solidFill>
                <a:schemeClr val="accent5">
                  <a:lumMod val="75000"/>
                </a:schemeClr>
              </a:solidFill>
            </a:endParaRPr>
          </a:p>
          <a:p>
            <a:pPr marL="0" indent="0">
              <a:buFont typeface="Wingdings 2" panose="05020102010507070707" pitchFamily="18" charset="2"/>
              <a:buNone/>
            </a:pPr>
            <a:r>
              <a:rPr lang="en-US" sz="1700">
                <a:solidFill>
                  <a:schemeClr val="accent5">
                    <a:lumMod val="75000"/>
                  </a:schemeClr>
                </a:solidFill>
              </a:rPr>
              <a:t>.bss: </a:t>
            </a:r>
            <a:r>
              <a:rPr lang="en-US" sz="1600">
                <a:solidFill>
                  <a:schemeClr val="tx1">
                    <a:lumMod val="50000"/>
                    <a:lumOff val="50000"/>
                  </a:schemeClr>
                </a:solidFill>
              </a:rPr>
              <a:t>date neinițializate (acces de citire/scriere).</a:t>
            </a:r>
          </a:p>
          <a:p>
            <a:r>
              <a:rPr lang="en-US" sz="1600">
                <a:solidFill>
                  <a:schemeClr val="tx1">
                    <a:lumMod val="50000"/>
                    <a:lumOff val="50000"/>
                  </a:schemeClr>
                </a:solidFill>
              </a:rPr>
              <a:t>int x (cu o nota „alocați mai târziu”)</a:t>
            </a:r>
          </a:p>
        </p:txBody>
      </p:sp>
      <p:sp>
        <p:nvSpPr>
          <p:cNvPr id="8" name="Rectangle 7"/>
          <p:cNvSpPr/>
          <p:nvPr/>
        </p:nvSpPr>
        <p:spPr>
          <a:xfrm flipH="1">
            <a:off x="7143229" y="1013254"/>
            <a:ext cx="91655" cy="56870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Process 8"/>
          <p:cNvSpPr/>
          <p:nvPr/>
        </p:nvSpPr>
        <p:spPr>
          <a:xfrm>
            <a:off x="7414054" y="2199304"/>
            <a:ext cx="4121454" cy="42240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0" name="Flowchart: Process 9"/>
          <p:cNvSpPr/>
          <p:nvPr/>
        </p:nvSpPr>
        <p:spPr>
          <a:xfrm>
            <a:off x="7414054" y="2959543"/>
            <a:ext cx="4121454" cy="42240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1" name="Flowchart: Process 10"/>
          <p:cNvSpPr/>
          <p:nvPr/>
        </p:nvSpPr>
        <p:spPr>
          <a:xfrm>
            <a:off x="7414054" y="4117773"/>
            <a:ext cx="4121454" cy="652454"/>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2" name="Flowchart: Process 11"/>
          <p:cNvSpPr/>
          <p:nvPr/>
        </p:nvSpPr>
        <p:spPr>
          <a:xfrm>
            <a:off x="7414054" y="5499660"/>
            <a:ext cx="4121454" cy="42240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310141545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5068" y="768086"/>
            <a:ext cx="5489053" cy="5810611"/>
          </a:xfrm>
          <a:prstGeom prst="rect">
            <a:avLst/>
          </a:prstGeom>
        </p:spPr>
      </p:pic>
      <p:sp>
        <p:nvSpPr>
          <p:cNvPr id="23" name="Flowchart: Process 22"/>
          <p:cNvSpPr/>
          <p:nvPr/>
        </p:nvSpPr>
        <p:spPr>
          <a:xfrm>
            <a:off x="6259519" y="63080"/>
            <a:ext cx="5831567" cy="6677529"/>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1" name="Flowchart: Process 20"/>
          <p:cNvSpPr/>
          <p:nvPr/>
        </p:nvSpPr>
        <p:spPr>
          <a:xfrm>
            <a:off x="117181" y="63081"/>
            <a:ext cx="6024127" cy="6677529"/>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grpSp>
        <p:nvGrpSpPr>
          <p:cNvPr id="9" name="Group 8"/>
          <p:cNvGrpSpPr/>
          <p:nvPr/>
        </p:nvGrpSpPr>
        <p:grpSpPr>
          <a:xfrm>
            <a:off x="8129231" y="3439888"/>
            <a:ext cx="697381" cy="467006"/>
            <a:chOff x="8049424" y="3180682"/>
            <a:chExt cx="697381" cy="467006"/>
          </a:xfrm>
        </p:grpSpPr>
        <p:sp>
          <p:nvSpPr>
            <p:cNvPr id="6" name="Right Arrow 5"/>
            <p:cNvSpPr/>
            <p:nvPr/>
          </p:nvSpPr>
          <p:spPr>
            <a:xfrm rot="12951826">
              <a:off x="8049424" y="3180682"/>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7" name="Oval 6"/>
            <p:cNvSpPr/>
            <p:nvPr/>
          </p:nvSpPr>
          <p:spPr>
            <a:xfrm>
              <a:off x="8282847" y="3204439"/>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2</a:t>
              </a:r>
            </a:p>
          </p:txBody>
        </p:sp>
      </p:grpSp>
      <p:sp>
        <p:nvSpPr>
          <p:cNvPr id="8" name="Rectangle 7"/>
          <p:cNvSpPr/>
          <p:nvPr/>
        </p:nvSpPr>
        <p:spPr>
          <a:xfrm>
            <a:off x="163519" y="63082"/>
            <a:ext cx="6096000" cy="6940874"/>
          </a:xfrm>
          <a:prstGeom prst="rect">
            <a:avLst/>
          </a:prstGeom>
        </p:spPr>
        <p:txBody>
          <a:bodyPr>
            <a:spAutoFit/>
          </a:bodyPr>
          <a:lstStyle/>
          <a:p>
            <a:pPr>
              <a:lnSpc>
                <a:spcPct val="107000"/>
              </a:lnSpc>
            </a:pP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PE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GUI</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4.0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entry</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start</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include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'INCLUDE/win32a.inc'</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section</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'.data'</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data</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readable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writeable</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hFile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dd</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bytesRead</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dd</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fileName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db</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'C:\\test.txt'</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fileBuffer</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db</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256</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dup</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i="1">
                <a:solidFill>
                  <a:srgbClr val="93A1A1"/>
                </a:solidFill>
                <a:latin typeface="Consolas" panose="020B0609020204030204" pitchFamily="49" charset="0"/>
                <a:ea typeface="Times New Roman" panose="02020603050405020304" pitchFamily="18" charset="0"/>
                <a:cs typeface="Times New Roman" panose="02020603050405020304" pitchFamily="18" charset="0"/>
              </a:rPr>
              <a:t>; buffer pentru continut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messageTitle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db</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'File Content'</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errorTitle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db</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'Error'</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errorMsg</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db</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'The file could not be opened.'</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formatMessageBuffer</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db</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256</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dup</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section</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'.blabla'</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code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readable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executable</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start</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invoke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CreateFile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fileName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GENERIC_READ</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FILE_SHARE_READ</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OPEN_EXISTING</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FILE_ATTRIBUTE_NORMAL</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mov</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hFile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eax</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cmp</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eax</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INVALID_HANDLE_VALUE</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jne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read_file</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jmp</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display_error</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read_file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invoke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ReadFile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hFile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fileBuffer</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256</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bytesRead</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invoke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CloseHandle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hFile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cmp</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dword </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bytesRead</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jne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display_message</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jmp</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display_error</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display_message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invoke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MessageBox</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NULL</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fileBuffer</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messageTitle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MB_OK</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859900"/>
                </a:solidFill>
                <a:latin typeface="Consolas" panose="020B0609020204030204" pitchFamily="49" charset="0"/>
                <a:ea typeface="Times New Roman" panose="02020603050405020304" pitchFamily="18" charset="0"/>
                <a:cs typeface="Times New Roman" panose="02020603050405020304" pitchFamily="18" charset="0"/>
              </a:rPr>
              <a:t>jmp</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finished</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display_error</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invoke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GetLastError</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invoke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FormatMessage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FORMAT_MESSAGE_FROM_SYSTEM</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CB4B16"/>
                </a:solidFill>
                <a:latin typeface="Consolas" panose="020B0609020204030204" pitchFamily="49" charset="0"/>
                <a:ea typeface="Times New Roman" panose="02020603050405020304" pitchFamily="18" charset="0"/>
                <a:cs typeface="Times New Roman" panose="02020603050405020304" pitchFamily="18" charset="0"/>
              </a:rPr>
              <a:t>eax</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formatMessageBuffer</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256</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invoke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MessageBox</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NULL</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formatMessageBuffer</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errorTitle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MB_OK</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finished</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invoke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ExitProcess</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0</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section</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'.idata'</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data</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readable</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writeable</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library</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kernel32</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'KERNEL32.DLL'</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user32</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'USER32.DLL'</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kernel32</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CreateFile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'CreateFileA'</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ReadFile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'ReadFile'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CloseHandle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'CloseHandle'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GetLastError</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'GetLastError'</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FormatMessage</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'FormatMessageA'</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ExitProcess</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'ExitProcess'</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endParaRPr lang="en-US" sz="8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68BD2"/>
                </a:solidFill>
                <a:latin typeface="Consolas" panose="020B0609020204030204" pitchFamily="49" charset="0"/>
                <a:ea typeface="Times New Roman" panose="02020603050405020304" pitchFamily="18" charset="0"/>
                <a:cs typeface="Times New Roman" panose="02020603050405020304" pitchFamily="18" charset="0"/>
              </a:rPr>
              <a:t>import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user32</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B58900"/>
                </a:solidFill>
                <a:latin typeface="Consolas" panose="020B0609020204030204" pitchFamily="49" charset="0"/>
                <a:ea typeface="Times New Roman" panose="02020603050405020304" pitchFamily="18" charset="0"/>
                <a:cs typeface="Times New Roman" panose="02020603050405020304" pitchFamily="18" charset="0"/>
              </a:rPr>
              <a:t>MessageBox</a:t>
            </a:r>
            <a:r>
              <a:rPr lang="en-US" sz="800">
                <a:solidFill>
                  <a:srgbClr val="586E75"/>
                </a:solidFill>
                <a:latin typeface="Consolas" panose="020B0609020204030204" pitchFamily="49" charset="0"/>
                <a:ea typeface="Times New Roman" panose="02020603050405020304" pitchFamily="18" charset="0"/>
                <a:cs typeface="Times New Roman" panose="02020603050405020304" pitchFamily="18" charset="0"/>
              </a:rPr>
              <a:t>,</a:t>
            </a:r>
            <a:r>
              <a:rPr lang="en-US" sz="800">
                <a:solidFill>
                  <a:srgbClr val="657B83"/>
                </a:solidFill>
                <a:latin typeface="Consolas" panose="020B0609020204030204" pitchFamily="49" charset="0"/>
                <a:ea typeface="Times New Roman" panose="02020603050405020304" pitchFamily="18" charset="0"/>
                <a:cs typeface="Times New Roman" panose="02020603050405020304" pitchFamily="18" charset="0"/>
              </a:rPr>
              <a:t> </a:t>
            </a:r>
            <a:r>
              <a:rPr lang="en-US" sz="800">
                <a:solidFill>
                  <a:srgbClr val="2AA198"/>
                </a:solidFill>
                <a:latin typeface="Consolas" panose="020B0609020204030204" pitchFamily="49" charset="0"/>
                <a:ea typeface="Times New Roman" panose="02020603050405020304" pitchFamily="18" charset="0"/>
                <a:cs typeface="Times New Roman" panose="02020603050405020304" pitchFamily="18" charset="0"/>
              </a:rPr>
              <a:t>'MessageBoxA'</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19" name="Group 18"/>
          <p:cNvGrpSpPr/>
          <p:nvPr/>
        </p:nvGrpSpPr>
        <p:grpSpPr>
          <a:xfrm>
            <a:off x="2651951" y="1900242"/>
            <a:ext cx="754553" cy="443249"/>
            <a:chOff x="2583989" y="1855492"/>
            <a:chExt cx="754553" cy="443249"/>
          </a:xfrm>
        </p:grpSpPr>
        <p:sp>
          <p:nvSpPr>
            <p:cNvPr id="17" name="Right Arrow 16"/>
            <p:cNvSpPr/>
            <p:nvPr/>
          </p:nvSpPr>
          <p:spPr>
            <a:xfrm rot="10800000">
              <a:off x="2583989" y="1936768"/>
              <a:ext cx="581192" cy="268343"/>
            </a:xfrm>
            <a:prstGeom prst="rightArrow">
              <a:avLst>
                <a:gd name="adj1" fmla="val 50000"/>
                <a:gd name="adj2" fmla="val 80341"/>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ndParaRPr>
            </a:p>
          </p:txBody>
        </p:sp>
        <p:sp>
          <p:nvSpPr>
            <p:cNvPr id="18" name="Oval 17"/>
            <p:cNvSpPr/>
            <p:nvPr/>
          </p:nvSpPr>
          <p:spPr>
            <a:xfrm>
              <a:off x="2874584" y="1855492"/>
              <a:ext cx="463958" cy="443249"/>
            </a:xfrm>
            <a:prstGeom prst="ellipse">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Calibri" panose="020F0502020204030204"/>
                </a:rPr>
                <a:t>1</a:t>
              </a:r>
            </a:p>
          </p:txBody>
        </p:sp>
      </p:gr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7979" y="393663"/>
            <a:ext cx="1562184" cy="1562184"/>
          </a:xfrm>
          <a:prstGeom prst="rect">
            <a:avLst/>
          </a:prstGeom>
        </p:spPr>
      </p:pic>
      <p:sp>
        <p:nvSpPr>
          <p:cNvPr id="24" name="Rectangle 23"/>
          <p:cNvSpPr/>
          <p:nvPr/>
        </p:nvSpPr>
        <p:spPr>
          <a:xfrm>
            <a:off x="6431638" y="230917"/>
            <a:ext cx="4378506" cy="461665"/>
          </a:xfrm>
          <a:prstGeom prst="rect">
            <a:avLst/>
          </a:prstGeom>
        </p:spPr>
        <p:txBody>
          <a:bodyPr wrap="none">
            <a:spAutoFit/>
          </a:bodyPr>
          <a:lstStyle/>
          <a:p>
            <a:r>
              <a:rPr lang="en-US" sz="2400">
                <a:solidFill>
                  <a:schemeClr val="tx1">
                    <a:lumMod val="50000"/>
                    <a:lumOff val="50000"/>
                  </a:schemeClr>
                </a:solidFill>
              </a:rPr>
              <a:t>Definire sectiuni din </a:t>
            </a:r>
            <a:r>
              <a:rPr lang="en-US" sz="2400">
                <a:solidFill>
                  <a:srgbClr val="C00000"/>
                </a:solidFill>
              </a:rPr>
              <a:t>.text </a:t>
            </a:r>
            <a:r>
              <a:rPr lang="en-US" sz="2400">
                <a:solidFill>
                  <a:schemeClr val="tx1">
                    <a:lumMod val="50000"/>
                    <a:lumOff val="50000"/>
                  </a:schemeClr>
                </a:solidFill>
              </a:rPr>
              <a:t>in </a:t>
            </a:r>
            <a:r>
              <a:rPr lang="en-US" sz="2400">
                <a:solidFill>
                  <a:srgbClr val="C00000"/>
                </a:solidFill>
              </a:rPr>
              <a:t>.orice</a:t>
            </a:r>
          </a:p>
        </p:txBody>
      </p:sp>
    </p:spTree>
    <p:extLst>
      <p:ext uri="{BB962C8B-B14F-4D97-AF65-F5344CB8AC3E}">
        <p14:creationId xmlns:p14="http://schemas.microsoft.com/office/powerpoint/2010/main" val="32927110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6827108" y="571262"/>
            <a:ext cx="5029200" cy="1304450"/>
          </a:xfrm>
          <a:custGeom>
            <a:avLst/>
            <a:gdLst>
              <a:gd name="connsiteX0" fmla="*/ 0 w 586946"/>
              <a:gd name="connsiteY0" fmla="*/ 97826 h 1268157"/>
              <a:gd name="connsiteX1" fmla="*/ 97826 w 586946"/>
              <a:gd name="connsiteY1" fmla="*/ 0 h 1268157"/>
              <a:gd name="connsiteX2" fmla="*/ 489120 w 586946"/>
              <a:gd name="connsiteY2" fmla="*/ 0 h 1268157"/>
              <a:gd name="connsiteX3" fmla="*/ 586946 w 586946"/>
              <a:gd name="connsiteY3" fmla="*/ 97826 h 1268157"/>
              <a:gd name="connsiteX4" fmla="*/ 586946 w 586946"/>
              <a:gd name="connsiteY4" fmla="*/ 1170331 h 1268157"/>
              <a:gd name="connsiteX5" fmla="*/ 489120 w 586946"/>
              <a:gd name="connsiteY5" fmla="*/ 1268157 h 1268157"/>
              <a:gd name="connsiteX6" fmla="*/ 97826 w 586946"/>
              <a:gd name="connsiteY6" fmla="*/ 1268157 h 1268157"/>
              <a:gd name="connsiteX7" fmla="*/ 0 w 586946"/>
              <a:gd name="connsiteY7" fmla="*/ 1170331 h 1268157"/>
              <a:gd name="connsiteX8" fmla="*/ 0 w 586946"/>
              <a:gd name="connsiteY8" fmla="*/ 97826 h 1268157"/>
              <a:gd name="connsiteX0" fmla="*/ 0 w 1859692"/>
              <a:gd name="connsiteY0" fmla="*/ 25424 h 1288431"/>
              <a:gd name="connsiteX1" fmla="*/ 1370572 w 1859692"/>
              <a:gd name="connsiteY1" fmla="*/ 20274 h 1288431"/>
              <a:gd name="connsiteX2" fmla="*/ 1761866 w 1859692"/>
              <a:gd name="connsiteY2" fmla="*/ 20274 h 1288431"/>
              <a:gd name="connsiteX3" fmla="*/ 1859692 w 1859692"/>
              <a:gd name="connsiteY3" fmla="*/ 118100 h 1288431"/>
              <a:gd name="connsiteX4" fmla="*/ 1859692 w 1859692"/>
              <a:gd name="connsiteY4" fmla="*/ 1190605 h 1288431"/>
              <a:gd name="connsiteX5" fmla="*/ 1761866 w 1859692"/>
              <a:gd name="connsiteY5" fmla="*/ 1288431 h 1288431"/>
              <a:gd name="connsiteX6" fmla="*/ 1370572 w 1859692"/>
              <a:gd name="connsiteY6" fmla="*/ 1288431 h 1288431"/>
              <a:gd name="connsiteX7" fmla="*/ 1272746 w 1859692"/>
              <a:gd name="connsiteY7" fmla="*/ 1190605 h 1288431"/>
              <a:gd name="connsiteX8" fmla="*/ 0 w 1859692"/>
              <a:gd name="connsiteY8" fmla="*/ 25424 h 1288431"/>
              <a:gd name="connsiteX0" fmla="*/ 0 w 1859692"/>
              <a:gd name="connsiteY0" fmla="*/ 25424 h 1288431"/>
              <a:gd name="connsiteX1" fmla="*/ 1370572 w 1859692"/>
              <a:gd name="connsiteY1" fmla="*/ 20274 h 1288431"/>
              <a:gd name="connsiteX2" fmla="*/ 1761866 w 1859692"/>
              <a:gd name="connsiteY2" fmla="*/ 20274 h 1288431"/>
              <a:gd name="connsiteX3" fmla="*/ 1859692 w 1859692"/>
              <a:gd name="connsiteY3" fmla="*/ 118100 h 1288431"/>
              <a:gd name="connsiteX4" fmla="*/ 1859692 w 1859692"/>
              <a:gd name="connsiteY4" fmla="*/ 1190605 h 1288431"/>
              <a:gd name="connsiteX5" fmla="*/ 1761866 w 1859692"/>
              <a:gd name="connsiteY5" fmla="*/ 1288431 h 1288431"/>
              <a:gd name="connsiteX6" fmla="*/ 1370572 w 1859692"/>
              <a:gd name="connsiteY6" fmla="*/ 1288431 h 1288431"/>
              <a:gd name="connsiteX7" fmla="*/ 1303638 w 1859692"/>
              <a:gd name="connsiteY7" fmla="*/ 962005 h 1288431"/>
              <a:gd name="connsiteX8" fmla="*/ 0 w 1859692"/>
              <a:gd name="connsiteY8" fmla="*/ 25424 h 1288431"/>
              <a:gd name="connsiteX0" fmla="*/ 0 w 5029200"/>
              <a:gd name="connsiteY0" fmla="*/ 25424 h 1288431"/>
              <a:gd name="connsiteX1" fmla="*/ 1370572 w 5029200"/>
              <a:gd name="connsiteY1" fmla="*/ 20274 h 1288431"/>
              <a:gd name="connsiteX2" fmla="*/ 1761866 w 5029200"/>
              <a:gd name="connsiteY2" fmla="*/ 20274 h 1288431"/>
              <a:gd name="connsiteX3" fmla="*/ 5029200 w 5029200"/>
              <a:gd name="connsiteY3" fmla="*/ 31603 h 1288431"/>
              <a:gd name="connsiteX4" fmla="*/ 1859692 w 5029200"/>
              <a:gd name="connsiteY4" fmla="*/ 1190605 h 1288431"/>
              <a:gd name="connsiteX5" fmla="*/ 1761866 w 5029200"/>
              <a:gd name="connsiteY5" fmla="*/ 1288431 h 1288431"/>
              <a:gd name="connsiteX6" fmla="*/ 1370572 w 5029200"/>
              <a:gd name="connsiteY6" fmla="*/ 1288431 h 1288431"/>
              <a:gd name="connsiteX7" fmla="*/ 1303638 w 5029200"/>
              <a:gd name="connsiteY7" fmla="*/ 962005 h 1288431"/>
              <a:gd name="connsiteX8" fmla="*/ 0 w 5029200"/>
              <a:gd name="connsiteY8" fmla="*/ 25424 h 1288431"/>
              <a:gd name="connsiteX0" fmla="*/ 0 w 5029200"/>
              <a:gd name="connsiteY0" fmla="*/ 25424 h 1304450"/>
              <a:gd name="connsiteX1" fmla="*/ 1370572 w 5029200"/>
              <a:gd name="connsiteY1" fmla="*/ 20274 h 1304450"/>
              <a:gd name="connsiteX2" fmla="*/ 1761866 w 5029200"/>
              <a:gd name="connsiteY2" fmla="*/ 20274 h 1304450"/>
              <a:gd name="connsiteX3" fmla="*/ 5029200 w 5029200"/>
              <a:gd name="connsiteY3" fmla="*/ 31603 h 1304450"/>
              <a:gd name="connsiteX4" fmla="*/ 5010665 w 5029200"/>
              <a:gd name="connsiteY4" fmla="*/ 1277103 h 1304450"/>
              <a:gd name="connsiteX5" fmla="*/ 1761866 w 5029200"/>
              <a:gd name="connsiteY5" fmla="*/ 1288431 h 1304450"/>
              <a:gd name="connsiteX6" fmla="*/ 1370572 w 5029200"/>
              <a:gd name="connsiteY6" fmla="*/ 1288431 h 1304450"/>
              <a:gd name="connsiteX7" fmla="*/ 1303638 w 5029200"/>
              <a:gd name="connsiteY7" fmla="*/ 962005 h 1304450"/>
              <a:gd name="connsiteX8" fmla="*/ 0 w 5029200"/>
              <a:gd name="connsiteY8" fmla="*/ 25424 h 130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29200" h="1304450">
                <a:moveTo>
                  <a:pt x="0" y="25424"/>
                </a:moveTo>
                <a:cubicBezTo>
                  <a:pt x="0" y="-28604"/>
                  <a:pt x="1316544" y="20274"/>
                  <a:pt x="1370572" y="20274"/>
                </a:cubicBezTo>
                <a:lnTo>
                  <a:pt x="1761866" y="20274"/>
                </a:lnTo>
                <a:lnTo>
                  <a:pt x="5029200" y="31603"/>
                </a:lnTo>
                <a:lnTo>
                  <a:pt x="5010665" y="1277103"/>
                </a:lnTo>
                <a:cubicBezTo>
                  <a:pt x="5010665" y="1331131"/>
                  <a:pt x="1815894" y="1288431"/>
                  <a:pt x="1761866" y="1288431"/>
                </a:cubicBezTo>
                <a:lnTo>
                  <a:pt x="1370572" y="1288431"/>
                </a:lnTo>
                <a:cubicBezTo>
                  <a:pt x="1316544" y="1288431"/>
                  <a:pt x="1303638" y="1016033"/>
                  <a:pt x="1303638" y="962005"/>
                </a:cubicBezTo>
                <a:cubicBezTo>
                  <a:pt x="1303638" y="604503"/>
                  <a:pt x="0" y="382926"/>
                  <a:pt x="0" y="2542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283473" y="1013254"/>
            <a:ext cx="45719" cy="37193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Process 6"/>
          <p:cNvSpPr/>
          <p:nvPr/>
        </p:nvSpPr>
        <p:spPr>
          <a:xfrm>
            <a:off x="469981" y="1963894"/>
            <a:ext cx="11287473" cy="4677863"/>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Tabelul de Instrucțiuni x86 </a:t>
            </a:r>
            <a:br>
              <a:rPr lang="en-US"/>
            </a:br>
            <a:r>
              <a:rPr lang="en-US" sz="2000"/>
              <a:t>Instrucțiunile opcode pentru arhitectura x86</a:t>
            </a:r>
          </a:p>
        </p:txBody>
      </p:sp>
      <p:sp>
        <p:nvSpPr>
          <p:cNvPr id="3" name="Content Placeholder 2"/>
          <p:cNvSpPr>
            <a:spLocks noGrp="1"/>
          </p:cNvSpPr>
          <p:nvPr>
            <p:ph idx="1"/>
          </p:nvPr>
        </p:nvSpPr>
        <p:spPr>
          <a:xfrm>
            <a:off x="469981" y="2044572"/>
            <a:ext cx="6919359" cy="2570677"/>
          </a:xfrm>
        </p:spPr>
        <p:txBody>
          <a:bodyPr>
            <a:normAutofit fontScale="77500" lnSpcReduction="20000"/>
          </a:bodyPr>
          <a:lstStyle/>
          <a:p>
            <a:r>
              <a:rPr lang="en-US" dirty="0" err="1">
                <a:solidFill>
                  <a:schemeClr val="tx1">
                    <a:lumMod val="50000"/>
                    <a:lumOff val="50000"/>
                  </a:schemeClr>
                </a:solidFill>
              </a:rPr>
              <a:t>Crearea</a:t>
            </a:r>
            <a:r>
              <a:rPr lang="en-US" dirty="0">
                <a:solidFill>
                  <a:schemeClr val="tx1">
                    <a:lumMod val="50000"/>
                    <a:lumOff val="50000"/>
                  </a:schemeClr>
                </a:solidFill>
              </a:rPr>
              <a:t> </a:t>
            </a:r>
            <a:r>
              <a:rPr lang="en-US" dirty="0" err="1">
                <a:solidFill>
                  <a:schemeClr val="tx1">
                    <a:lumMod val="50000"/>
                    <a:lumOff val="50000"/>
                  </a:schemeClr>
                </a:solidFill>
              </a:rPr>
              <a:t>unui</a:t>
            </a:r>
            <a:r>
              <a:rPr lang="en-US" dirty="0">
                <a:solidFill>
                  <a:schemeClr val="tx1">
                    <a:lumMod val="50000"/>
                    <a:lumOff val="50000"/>
                  </a:schemeClr>
                </a:solidFill>
              </a:rPr>
              <a:t> </a:t>
            </a:r>
            <a:r>
              <a:rPr lang="en-US" dirty="0" err="1">
                <a:solidFill>
                  <a:schemeClr val="tx1">
                    <a:lumMod val="50000"/>
                    <a:lumOff val="50000"/>
                  </a:schemeClr>
                </a:solidFill>
              </a:rPr>
              <a:t>tabel</a:t>
            </a:r>
            <a:r>
              <a:rPr lang="en-US" dirty="0">
                <a:solidFill>
                  <a:schemeClr val="tx1">
                    <a:lumMod val="50000"/>
                    <a:lumOff val="50000"/>
                  </a:schemeClr>
                </a:solidFill>
              </a:rPr>
              <a:t> </a:t>
            </a:r>
            <a:r>
              <a:rPr lang="en-US" dirty="0" err="1">
                <a:solidFill>
                  <a:schemeClr val="tx1">
                    <a:lumMod val="50000"/>
                    <a:lumOff val="50000"/>
                  </a:schemeClr>
                </a:solidFill>
              </a:rPr>
              <a:t>detaliat</a:t>
            </a:r>
            <a:r>
              <a:rPr lang="en-US" dirty="0">
                <a:solidFill>
                  <a:schemeClr val="tx1">
                    <a:lumMod val="50000"/>
                    <a:lumOff val="50000"/>
                  </a:schemeClr>
                </a:solidFill>
              </a:rPr>
              <a:t> cu </a:t>
            </a:r>
            <a:r>
              <a:rPr lang="en-US" dirty="0" err="1">
                <a:solidFill>
                  <a:schemeClr val="tx1">
                    <a:lumMod val="50000"/>
                    <a:lumOff val="50000"/>
                  </a:schemeClr>
                </a:solidFill>
              </a:rPr>
              <a:t>instrucțiunile</a:t>
            </a:r>
            <a:r>
              <a:rPr lang="en-US" dirty="0">
                <a:solidFill>
                  <a:schemeClr val="tx1">
                    <a:lumMod val="50000"/>
                    <a:lumOff val="50000"/>
                  </a:schemeClr>
                </a:solidFill>
              </a:rPr>
              <a:t> x86, care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includă</a:t>
            </a:r>
            <a:r>
              <a:rPr lang="en-US" dirty="0">
                <a:solidFill>
                  <a:schemeClr val="tx1">
                    <a:lumMod val="50000"/>
                    <a:lumOff val="50000"/>
                  </a:schemeClr>
                </a:solidFill>
              </a:rPr>
              <a:t> opcode-urile, </a:t>
            </a:r>
            <a:r>
              <a:rPr lang="en-US" dirty="0" err="1">
                <a:solidFill>
                  <a:schemeClr val="tx1">
                    <a:lumMod val="50000"/>
                    <a:lumOff val="50000"/>
                  </a:schemeClr>
                </a:solidFill>
              </a:rPr>
              <a:t>modurile</a:t>
            </a:r>
            <a:r>
              <a:rPr lang="en-US" dirty="0">
                <a:solidFill>
                  <a:schemeClr val="tx1">
                    <a:lumMod val="50000"/>
                    <a:lumOff val="50000"/>
                  </a:schemeClr>
                </a:solidFill>
              </a:rPr>
              <a:t> de </a:t>
            </a:r>
            <a:r>
              <a:rPr lang="en-US" dirty="0" err="1">
                <a:solidFill>
                  <a:schemeClr val="tx1">
                    <a:lumMod val="50000"/>
                    <a:lumOff val="50000"/>
                  </a:schemeClr>
                </a:solidFill>
              </a:rPr>
              <a:t>adresare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efectele</a:t>
            </a:r>
            <a:r>
              <a:rPr lang="en-US" dirty="0">
                <a:solidFill>
                  <a:schemeClr val="tx1">
                    <a:lumMod val="50000"/>
                    <a:lumOff val="50000"/>
                  </a:schemeClr>
                </a:solidFill>
              </a:rPr>
              <a:t> </a:t>
            </a:r>
            <a:r>
              <a:rPr lang="en-US" dirty="0" err="1">
                <a:solidFill>
                  <a:schemeClr val="tx1">
                    <a:lumMod val="50000"/>
                    <a:lumOff val="50000"/>
                  </a:schemeClr>
                </a:solidFill>
              </a:rPr>
              <a:t>asupra</a:t>
            </a:r>
            <a:r>
              <a:rPr lang="en-US" dirty="0">
                <a:solidFill>
                  <a:schemeClr val="tx1">
                    <a:lumMod val="50000"/>
                    <a:lumOff val="50000"/>
                  </a:schemeClr>
                </a:solidFill>
              </a:rPr>
              <a:t> </a:t>
            </a:r>
            <a:r>
              <a:rPr lang="en-US" dirty="0" err="1">
                <a:solidFill>
                  <a:schemeClr val="tx1">
                    <a:lumMod val="50000"/>
                    <a:lumOff val="50000"/>
                  </a:schemeClr>
                </a:solidFill>
              </a:rPr>
              <a:t>flagurilor</a:t>
            </a:r>
            <a:r>
              <a:rPr lang="en-US" dirty="0">
                <a:solidFill>
                  <a:schemeClr val="tx1">
                    <a:lumMod val="50000"/>
                    <a:lumOff val="50000"/>
                  </a:schemeClr>
                </a:solidFill>
              </a:rPr>
              <a:t>, este o </a:t>
            </a:r>
            <a:r>
              <a:rPr lang="en-US" dirty="0" err="1">
                <a:solidFill>
                  <a:schemeClr val="tx1">
                    <a:lumMod val="50000"/>
                    <a:lumOff val="50000"/>
                  </a:schemeClr>
                </a:solidFill>
              </a:rPr>
              <a:t>sarcină</a:t>
            </a:r>
            <a:r>
              <a:rPr lang="en-US" dirty="0">
                <a:solidFill>
                  <a:schemeClr val="tx1">
                    <a:lumMod val="50000"/>
                    <a:lumOff val="50000"/>
                  </a:schemeClr>
                </a:solidFill>
              </a:rPr>
              <a:t> </a:t>
            </a:r>
            <a:r>
              <a:rPr lang="en-US" dirty="0" err="1">
                <a:solidFill>
                  <a:schemeClr val="tx1">
                    <a:lumMod val="50000"/>
                    <a:lumOff val="50000"/>
                  </a:schemeClr>
                </a:solidFill>
              </a:rPr>
              <a:t>vastă</a:t>
            </a:r>
            <a:r>
              <a:rPr lang="en-US" dirty="0">
                <a:solidFill>
                  <a:schemeClr val="tx1">
                    <a:lumMod val="50000"/>
                    <a:lumOff val="50000"/>
                  </a:schemeClr>
                </a:solidFill>
              </a:rPr>
              <a:t> </a:t>
            </a:r>
            <a:r>
              <a:rPr lang="en-US" dirty="0" err="1">
                <a:solidFill>
                  <a:schemeClr val="tx1">
                    <a:lumMod val="50000"/>
                    <a:lumOff val="50000"/>
                  </a:schemeClr>
                </a:solidFill>
              </a:rPr>
              <a:t>datorită</a:t>
            </a:r>
            <a:r>
              <a:rPr lang="en-US" dirty="0">
                <a:solidFill>
                  <a:schemeClr val="tx1">
                    <a:lumMod val="50000"/>
                    <a:lumOff val="50000"/>
                  </a:schemeClr>
                </a:solidFill>
              </a:rPr>
              <a:t> </a:t>
            </a:r>
            <a:r>
              <a:rPr lang="en-US" dirty="0" err="1">
                <a:solidFill>
                  <a:schemeClr val="tx1">
                    <a:lumMod val="50000"/>
                    <a:lumOff val="50000"/>
                  </a:schemeClr>
                </a:solidFill>
              </a:rPr>
              <a:t>numărului</a:t>
            </a:r>
            <a:r>
              <a:rPr lang="en-US" dirty="0">
                <a:solidFill>
                  <a:schemeClr val="tx1">
                    <a:lumMod val="50000"/>
                    <a:lumOff val="50000"/>
                  </a:schemeClr>
                </a:solidFill>
              </a:rPr>
              <a:t> mare de </a:t>
            </a:r>
            <a:r>
              <a:rPr lang="en-US" dirty="0" err="1">
                <a:solidFill>
                  <a:schemeClr val="tx1">
                    <a:lumMod val="50000"/>
                    <a:lumOff val="50000"/>
                  </a:schemeClr>
                </a:solidFill>
              </a:rPr>
              <a:t>instrucțiuni</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complexității</a:t>
            </a:r>
            <a:r>
              <a:rPr lang="en-US" dirty="0">
                <a:solidFill>
                  <a:schemeClr val="tx1">
                    <a:lumMod val="50000"/>
                    <a:lumOff val="50000"/>
                  </a:schemeClr>
                </a:solidFill>
              </a:rPr>
              <a:t> </a:t>
            </a:r>
            <a:r>
              <a:rPr lang="en-US" dirty="0" err="1">
                <a:solidFill>
                  <a:schemeClr val="tx1">
                    <a:lumMod val="50000"/>
                    <a:lumOff val="50000"/>
                  </a:schemeClr>
                </a:solidFill>
              </a:rPr>
              <a:t>arhitecturii</a:t>
            </a:r>
            <a:r>
              <a:rPr lang="en-US" dirty="0">
                <a:solidFill>
                  <a:schemeClr val="tx1">
                    <a:lumMod val="50000"/>
                    <a:lumOff val="50000"/>
                  </a:schemeClr>
                </a:solidFill>
              </a:rPr>
              <a:t> x86. </a:t>
            </a:r>
            <a:r>
              <a:rPr lang="en-US" dirty="0" err="1">
                <a:solidFill>
                  <a:schemeClr val="tx1">
                    <a:lumMod val="50000"/>
                    <a:lumOff val="50000"/>
                  </a:schemeClr>
                </a:solidFill>
              </a:rPr>
              <a:t>Totuși</a:t>
            </a:r>
            <a:r>
              <a:rPr lang="en-US" dirty="0">
                <a:solidFill>
                  <a:schemeClr val="tx1">
                    <a:lumMod val="50000"/>
                    <a:lumOff val="50000"/>
                  </a:schemeClr>
                </a:solidFill>
              </a:rPr>
              <a:t>, </a:t>
            </a:r>
            <a:r>
              <a:rPr lang="en-US" dirty="0" err="1">
                <a:solidFill>
                  <a:schemeClr val="tx1">
                    <a:lumMod val="50000"/>
                    <a:lumOff val="50000"/>
                  </a:schemeClr>
                </a:solidFill>
              </a:rPr>
              <a:t>voi</a:t>
            </a:r>
            <a:r>
              <a:rPr lang="en-US" dirty="0">
                <a:solidFill>
                  <a:schemeClr val="tx1">
                    <a:lumMod val="50000"/>
                    <a:lumOff val="50000"/>
                  </a:schemeClr>
                </a:solidFill>
              </a:rPr>
              <a:t> </a:t>
            </a:r>
            <a:r>
              <a:rPr lang="en-US" dirty="0" err="1">
                <a:solidFill>
                  <a:schemeClr val="tx1">
                    <a:lumMod val="50000"/>
                    <a:lumOff val="50000"/>
                  </a:schemeClr>
                </a:solidFill>
              </a:rPr>
              <a:t>oferi</a:t>
            </a:r>
            <a:r>
              <a:rPr lang="en-US" dirty="0">
                <a:solidFill>
                  <a:schemeClr val="tx1">
                    <a:lumMod val="50000"/>
                    <a:lumOff val="50000"/>
                  </a:schemeClr>
                </a:solidFill>
              </a:rPr>
              <a:t> un </a:t>
            </a:r>
            <a:r>
              <a:rPr lang="en-US" dirty="0" err="1">
                <a:solidFill>
                  <a:schemeClr val="tx1">
                    <a:lumMod val="50000"/>
                    <a:lumOff val="50000"/>
                  </a:schemeClr>
                </a:solidFill>
              </a:rPr>
              <a:t>exemplu</a:t>
            </a:r>
            <a:r>
              <a:rPr lang="en-US" dirty="0">
                <a:solidFill>
                  <a:schemeClr val="tx1">
                    <a:lumMod val="50000"/>
                    <a:lumOff val="50000"/>
                  </a:schemeClr>
                </a:solidFill>
              </a:rPr>
              <a:t> de format </a:t>
            </a:r>
            <a:r>
              <a:rPr lang="en-US" dirty="0" err="1">
                <a:solidFill>
                  <a:schemeClr val="tx1">
                    <a:lumMod val="50000"/>
                    <a:lumOff val="50000"/>
                  </a:schemeClr>
                </a:solidFill>
              </a:rPr>
              <a:t>pentru</a:t>
            </a:r>
            <a:r>
              <a:rPr lang="en-US" dirty="0">
                <a:solidFill>
                  <a:schemeClr val="tx1">
                    <a:lumMod val="50000"/>
                    <a:lumOff val="50000"/>
                  </a:schemeClr>
                </a:solidFill>
              </a:rPr>
              <a:t> un </a:t>
            </a:r>
            <a:r>
              <a:rPr lang="en-US" dirty="0" err="1">
                <a:solidFill>
                  <a:schemeClr val="tx1">
                    <a:lumMod val="50000"/>
                    <a:lumOff val="50000"/>
                  </a:schemeClr>
                </a:solidFill>
              </a:rPr>
              <a:t>astfel</a:t>
            </a:r>
            <a:r>
              <a:rPr lang="en-US" dirty="0">
                <a:solidFill>
                  <a:schemeClr val="tx1">
                    <a:lumMod val="50000"/>
                    <a:lumOff val="50000"/>
                  </a:schemeClr>
                </a:solidFill>
              </a:rPr>
              <a:t> de </a:t>
            </a:r>
            <a:r>
              <a:rPr lang="en-US" dirty="0" err="1">
                <a:solidFill>
                  <a:schemeClr val="tx1">
                    <a:lumMod val="50000"/>
                    <a:lumOff val="50000"/>
                  </a:schemeClr>
                </a:solidFill>
              </a:rPr>
              <a:t>tabel</a:t>
            </a:r>
            <a:r>
              <a:rPr lang="en-US" dirty="0">
                <a:solidFill>
                  <a:schemeClr val="tx1">
                    <a:lumMod val="50000"/>
                    <a:lumOff val="50000"/>
                  </a:schemeClr>
                </a:solidFill>
              </a:rPr>
              <a:t>, care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acopere</a:t>
            </a:r>
            <a:r>
              <a:rPr lang="en-US" dirty="0">
                <a:solidFill>
                  <a:schemeClr val="tx1">
                    <a:lumMod val="50000"/>
                    <a:lumOff val="50000"/>
                  </a:schemeClr>
                </a:solidFill>
              </a:rPr>
              <a:t> </a:t>
            </a:r>
            <a:r>
              <a:rPr lang="en-US" dirty="0" err="1">
                <a:solidFill>
                  <a:schemeClr val="tx1">
                    <a:lumMod val="50000"/>
                    <a:lumOff val="50000"/>
                  </a:schemeClr>
                </a:solidFill>
              </a:rPr>
              <a:t>câteva</a:t>
            </a:r>
            <a:r>
              <a:rPr lang="en-US" dirty="0">
                <a:solidFill>
                  <a:schemeClr val="tx1">
                    <a:lumMod val="50000"/>
                    <a:lumOff val="50000"/>
                  </a:schemeClr>
                </a:solidFill>
              </a:rPr>
              <a:t> </a:t>
            </a:r>
            <a:r>
              <a:rPr lang="en-US" dirty="0" err="1">
                <a:solidFill>
                  <a:schemeClr val="tx1">
                    <a:lumMod val="50000"/>
                    <a:lumOff val="50000"/>
                  </a:schemeClr>
                </a:solidFill>
              </a:rPr>
              <a:t>instrucțiuni</a:t>
            </a:r>
            <a:r>
              <a:rPr lang="en-US" dirty="0">
                <a:solidFill>
                  <a:schemeClr val="tx1">
                    <a:lumMod val="50000"/>
                    <a:lumOff val="50000"/>
                  </a:schemeClr>
                </a:solidFill>
              </a:rPr>
              <a:t> de </a:t>
            </a:r>
            <a:r>
              <a:rPr lang="en-US" dirty="0" err="1">
                <a:solidFill>
                  <a:schemeClr val="tx1">
                    <a:lumMod val="50000"/>
                    <a:lumOff val="50000"/>
                  </a:schemeClr>
                </a:solidFill>
              </a:rPr>
              <a:t>bază</a:t>
            </a:r>
            <a:r>
              <a:rPr lang="en-US" dirty="0">
                <a:solidFill>
                  <a:schemeClr val="tx1">
                    <a:lumMod val="50000"/>
                    <a:lumOff val="50000"/>
                  </a:schemeClr>
                </a:solidFill>
              </a:rPr>
              <a:t>. </a:t>
            </a:r>
            <a:r>
              <a:rPr lang="en-US" dirty="0" err="1">
                <a:solidFill>
                  <a:schemeClr val="tx1">
                    <a:lumMod val="50000"/>
                    <a:lumOff val="50000"/>
                  </a:schemeClr>
                </a:solidFill>
              </a:rPr>
              <a:t>Acest</a:t>
            </a:r>
            <a:r>
              <a:rPr lang="en-US" dirty="0">
                <a:solidFill>
                  <a:schemeClr val="tx1">
                    <a:lumMod val="50000"/>
                    <a:lumOff val="50000"/>
                  </a:schemeClr>
                </a:solidFill>
              </a:rPr>
              <a:t> </a:t>
            </a:r>
            <a:r>
              <a:rPr lang="en-US" dirty="0" err="1">
                <a:solidFill>
                  <a:schemeClr val="tx1">
                    <a:lumMod val="50000"/>
                    <a:lumOff val="50000"/>
                  </a:schemeClr>
                </a:solidFill>
              </a:rPr>
              <a:t>exemplu</a:t>
            </a:r>
            <a:r>
              <a:rPr lang="en-US" dirty="0">
                <a:solidFill>
                  <a:schemeClr val="tx1">
                    <a:lumMod val="50000"/>
                    <a:lumOff val="50000"/>
                  </a:schemeClr>
                </a:solidFill>
              </a:rPr>
              <a:t> </a:t>
            </a:r>
            <a:r>
              <a:rPr lang="en-US" dirty="0" err="1">
                <a:solidFill>
                  <a:schemeClr val="tx1">
                    <a:lumMod val="50000"/>
                    <a:lumOff val="50000"/>
                  </a:schemeClr>
                </a:solidFill>
              </a:rPr>
              <a:t>poate</a:t>
            </a:r>
            <a:r>
              <a:rPr lang="en-US" dirty="0">
                <a:solidFill>
                  <a:schemeClr val="tx1">
                    <a:lumMod val="50000"/>
                    <a:lumOff val="50000"/>
                  </a:schemeClr>
                </a:solidFill>
              </a:rPr>
              <a:t> </a:t>
            </a:r>
            <a:r>
              <a:rPr lang="en-US" dirty="0" err="1">
                <a:solidFill>
                  <a:schemeClr val="tx1">
                    <a:lumMod val="50000"/>
                    <a:lumOff val="50000"/>
                  </a:schemeClr>
                </a:solidFill>
              </a:rPr>
              <a:t>servi</a:t>
            </a:r>
            <a:r>
              <a:rPr lang="en-US" dirty="0">
                <a:solidFill>
                  <a:schemeClr val="tx1">
                    <a:lumMod val="50000"/>
                    <a:lumOff val="50000"/>
                  </a:schemeClr>
                </a:solidFill>
              </a:rPr>
              <a:t> ca </a:t>
            </a:r>
            <a:r>
              <a:rPr lang="en-US" dirty="0" err="1">
                <a:solidFill>
                  <a:schemeClr val="tx1">
                    <a:lumMod val="50000"/>
                    <a:lumOff val="50000"/>
                  </a:schemeClr>
                </a:solidFill>
              </a:rPr>
              <a:t>punct</a:t>
            </a:r>
            <a:r>
              <a:rPr lang="en-US" dirty="0">
                <a:solidFill>
                  <a:schemeClr val="tx1">
                    <a:lumMod val="50000"/>
                    <a:lumOff val="50000"/>
                  </a:schemeClr>
                </a:solidFill>
              </a:rPr>
              <a:t> de </a:t>
            </a:r>
            <a:r>
              <a:rPr lang="en-US" dirty="0" err="1">
                <a:solidFill>
                  <a:schemeClr val="tx1">
                    <a:lumMod val="50000"/>
                    <a:lumOff val="50000"/>
                  </a:schemeClr>
                </a:solidFill>
              </a:rPr>
              <a:t>plecare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elaborarea</a:t>
            </a:r>
            <a:r>
              <a:rPr lang="en-US" dirty="0">
                <a:solidFill>
                  <a:schemeClr val="tx1">
                    <a:lumMod val="50000"/>
                    <a:lumOff val="50000"/>
                  </a:schemeClr>
                </a:solidFill>
              </a:rPr>
              <a:t> </a:t>
            </a:r>
            <a:r>
              <a:rPr lang="en-US" dirty="0" err="1">
                <a:solidFill>
                  <a:schemeClr val="tx1">
                    <a:lumMod val="50000"/>
                    <a:lumOff val="50000"/>
                  </a:schemeClr>
                </a:solidFill>
              </a:rPr>
              <a:t>unui</a:t>
            </a:r>
            <a:r>
              <a:rPr lang="en-US" dirty="0">
                <a:solidFill>
                  <a:schemeClr val="tx1">
                    <a:lumMod val="50000"/>
                    <a:lumOff val="50000"/>
                  </a:schemeClr>
                </a:solidFill>
              </a:rPr>
              <a:t> material </a:t>
            </a:r>
            <a:r>
              <a:rPr lang="en-US" dirty="0" err="1">
                <a:solidFill>
                  <a:schemeClr val="tx1">
                    <a:lumMod val="50000"/>
                    <a:lumOff val="50000"/>
                  </a:schemeClr>
                </a:solidFill>
              </a:rPr>
              <a:t>educațional</a:t>
            </a:r>
            <a:r>
              <a:rPr lang="en-US" dirty="0">
                <a:solidFill>
                  <a:schemeClr val="tx1">
                    <a:lumMod val="50000"/>
                    <a:lumOff val="50000"/>
                  </a:schemeClr>
                </a:solidFill>
              </a:rPr>
              <a:t> </a:t>
            </a:r>
            <a:r>
              <a:rPr lang="en-US" dirty="0" err="1">
                <a:solidFill>
                  <a:schemeClr val="tx1">
                    <a:lumMod val="50000"/>
                    <a:lumOff val="50000"/>
                  </a:schemeClr>
                </a:solidFill>
              </a:rPr>
              <a:t>mai</a:t>
            </a:r>
            <a:r>
              <a:rPr lang="en-US" dirty="0">
                <a:solidFill>
                  <a:schemeClr val="tx1">
                    <a:lumMod val="50000"/>
                    <a:lumOff val="50000"/>
                  </a:schemeClr>
                </a:solidFill>
              </a:rPr>
              <a:t> </a:t>
            </a:r>
            <a:r>
              <a:rPr lang="en-US" dirty="0" err="1">
                <a:solidFill>
                  <a:schemeClr val="tx1">
                    <a:lumMod val="50000"/>
                    <a:lumOff val="50000"/>
                  </a:schemeClr>
                </a:solidFill>
              </a:rPr>
              <a:t>cuprinzător</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un curs de </a:t>
            </a:r>
            <a:r>
              <a:rPr lang="en-US" dirty="0" err="1">
                <a:solidFill>
                  <a:schemeClr val="tx1">
                    <a:lumMod val="50000"/>
                    <a:lumOff val="50000"/>
                  </a:schemeClr>
                </a:solidFill>
              </a:rPr>
              <a:t>inginerie</a:t>
            </a:r>
            <a:r>
              <a:rPr lang="en-US" dirty="0">
                <a:solidFill>
                  <a:schemeClr val="tx1">
                    <a:lumMod val="50000"/>
                    <a:lumOff val="50000"/>
                  </a:schemeClr>
                </a:solidFill>
              </a:rPr>
              <a:t> </a:t>
            </a:r>
            <a:r>
              <a:rPr lang="en-US" dirty="0" err="1">
                <a:solidFill>
                  <a:schemeClr val="tx1">
                    <a:lumMod val="50000"/>
                    <a:lumOff val="50000"/>
                  </a:schemeClr>
                </a:solidFill>
              </a:rPr>
              <a:t>inversă</a:t>
            </a:r>
            <a:r>
              <a:rPr lang="en-US" dirty="0">
                <a:solidFill>
                  <a:schemeClr val="tx1">
                    <a:lumMod val="50000"/>
                    <a:lumOff val="50000"/>
                  </a:schemeClr>
                </a:solidFill>
              </a:rPr>
              <a:t>.</a:t>
            </a:r>
          </a:p>
          <a:p>
            <a:r>
              <a:rPr lang="en-US" dirty="0" err="1">
                <a:solidFill>
                  <a:schemeClr val="tx1">
                    <a:lumMod val="50000"/>
                    <a:lumOff val="50000"/>
                  </a:schemeClr>
                </a:solidFill>
              </a:rPr>
              <a:t>Acest</a:t>
            </a:r>
            <a:r>
              <a:rPr lang="en-US" dirty="0">
                <a:solidFill>
                  <a:schemeClr val="tx1">
                    <a:lumMod val="50000"/>
                    <a:lumOff val="50000"/>
                  </a:schemeClr>
                </a:solidFill>
              </a:rPr>
              <a:t> </a:t>
            </a:r>
            <a:r>
              <a:rPr lang="en-US" dirty="0" err="1">
                <a:solidFill>
                  <a:schemeClr val="tx1">
                    <a:lumMod val="50000"/>
                    <a:lumOff val="50000"/>
                  </a:schemeClr>
                </a:solidFill>
              </a:rPr>
              <a:t>tabel</a:t>
            </a:r>
            <a:r>
              <a:rPr lang="en-US" dirty="0">
                <a:solidFill>
                  <a:schemeClr val="tx1">
                    <a:lumMod val="50000"/>
                    <a:lumOff val="50000"/>
                  </a:schemeClr>
                </a:solidFill>
              </a:rPr>
              <a:t> este </a:t>
            </a:r>
            <a:r>
              <a:rPr lang="en-US" dirty="0" err="1">
                <a:solidFill>
                  <a:schemeClr val="tx1">
                    <a:lumMod val="50000"/>
                    <a:lumOff val="50000"/>
                  </a:schemeClr>
                </a:solidFill>
              </a:rPr>
              <a:t>doar</a:t>
            </a:r>
            <a:r>
              <a:rPr lang="en-US" dirty="0">
                <a:solidFill>
                  <a:schemeClr val="tx1">
                    <a:lumMod val="50000"/>
                    <a:lumOff val="50000"/>
                  </a:schemeClr>
                </a:solidFill>
              </a:rPr>
              <a:t> un </a:t>
            </a:r>
            <a:r>
              <a:rPr lang="en-US" dirty="0" err="1">
                <a:solidFill>
                  <a:schemeClr val="tx1">
                    <a:lumMod val="50000"/>
                    <a:lumOff val="50000"/>
                  </a:schemeClr>
                </a:solidFill>
              </a:rPr>
              <a:t>exemplu</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acoperă</a:t>
            </a:r>
            <a:r>
              <a:rPr lang="en-US" dirty="0">
                <a:solidFill>
                  <a:schemeClr val="tx1">
                    <a:lumMod val="50000"/>
                    <a:lumOff val="50000"/>
                  </a:schemeClr>
                </a:solidFill>
              </a:rPr>
              <a:t> o </a:t>
            </a:r>
            <a:r>
              <a:rPr lang="en-US" dirty="0" err="1">
                <a:solidFill>
                  <a:schemeClr val="tx1">
                    <a:lumMod val="50000"/>
                    <a:lumOff val="50000"/>
                  </a:schemeClr>
                </a:solidFill>
              </a:rPr>
              <a:t>mică</a:t>
            </a:r>
            <a:r>
              <a:rPr lang="en-US" dirty="0">
                <a:solidFill>
                  <a:schemeClr val="tx1">
                    <a:lumMod val="50000"/>
                    <a:lumOff val="50000"/>
                  </a:schemeClr>
                </a:solidFill>
              </a:rPr>
              <a:t> </a:t>
            </a:r>
            <a:r>
              <a:rPr lang="en-US" dirty="0" err="1">
                <a:solidFill>
                  <a:schemeClr val="tx1">
                    <a:lumMod val="50000"/>
                    <a:lumOff val="50000"/>
                  </a:schemeClr>
                </a:solidFill>
              </a:rPr>
              <a:t>parte</a:t>
            </a:r>
            <a:r>
              <a:rPr lang="en-US" dirty="0">
                <a:solidFill>
                  <a:schemeClr val="tx1">
                    <a:lumMod val="50000"/>
                    <a:lumOff val="50000"/>
                  </a:schemeClr>
                </a:solidFill>
              </a:rPr>
              <a:t> din </a:t>
            </a:r>
            <a:r>
              <a:rPr lang="en-US" dirty="0" err="1">
                <a:solidFill>
                  <a:schemeClr val="tx1">
                    <a:lumMod val="50000"/>
                    <a:lumOff val="50000"/>
                  </a:schemeClr>
                </a:solidFill>
              </a:rPr>
              <a:t>setul</a:t>
            </a:r>
            <a:r>
              <a:rPr lang="en-US" dirty="0">
                <a:solidFill>
                  <a:schemeClr val="tx1">
                    <a:lumMod val="50000"/>
                    <a:lumOff val="50000"/>
                  </a:schemeClr>
                </a:solidFill>
              </a:rPr>
              <a:t> de </a:t>
            </a:r>
            <a:r>
              <a:rPr lang="en-US" dirty="0" err="1">
                <a:solidFill>
                  <a:schemeClr val="tx1">
                    <a:lumMod val="50000"/>
                    <a:lumOff val="50000"/>
                  </a:schemeClr>
                </a:solidFill>
              </a:rPr>
              <a:t>instrucțiuni</a:t>
            </a:r>
            <a:r>
              <a:rPr lang="en-US" dirty="0">
                <a:solidFill>
                  <a:schemeClr val="tx1">
                    <a:lumMod val="50000"/>
                    <a:lumOff val="50000"/>
                  </a:schemeClr>
                </a:solidFill>
              </a:rPr>
              <a:t> x86. </a:t>
            </a:r>
            <a:r>
              <a:rPr lang="en-US" dirty="0" err="1">
                <a:solidFill>
                  <a:schemeClr val="tx1">
                    <a:lumMod val="50000"/>
                    <a:lumOff val="50000"/>
                  </a:schemeClr>
                </a:solidFill>
              </a:rPr>
              <a:t>Pentru</a:t>
            </a:r>
            <a:r>
              <a:rPr lang="en-US" dirty="0">
                <a:solidFill>
                  <a:schemeClr val="tx1">
                    <a:lumMod val="50000"/>
                    <a:lumOff val="50000"/>
                  </a:schemeClr>
                </a:solidFill>
              </a:rPr>
              <a:t> o </a:t>
            </a:r>
            <a:r>
              <a:rPr lang="en-US" dirty="0" err="1">
                <a:solidFill>
                  <a:schemeClr val="tx1">
                    <a:lumMod val="50000"/>
                    <a:lumOff val="50000"/>
                  </a:schemeClr>
                </a:solidFill>
              </a:rPr>
              <a:t>listă</a:t>
            </a:r>
            <a:r>
              <a:rPr lang="en-US" dirty="0">
                <a:solidFill>
                  <a:schemeClr val="tx1">
                    <a:lumMod val="50000"/>
                    <a:lumOff val="50000"/>
                  </a:schemeClr>
                </a:solidFill>
              </a:rPr>
              <a:t> </a:t>
            </a:r>
            <a:r>
              <a:rPr lang="en-US" dirty="0" err="1">
                <a:solidFill>
                  <a:schemeClr val="tx1">
                    <a:lumMod val="50000"/>
                    <a:lumOff val="50000"/>
                  </a:schemeClr>
                </a:solidFill>
              </a:rPr>
              <a:t>completă</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detalii</a:t>
            </a:r>
            <a:r>
              <a:rPr lang="en-US" dirty="0">
                <a:solidFill>
                  <a:schemeClr val="tx1">
                    <a:lumMod val="50000"/>
                    <a:lumOff val="50000"/>
                  </a:schemeClr>
                </a:solidFill>
              </a:rPr>
              <a:t> </a:t>
            </a:r>
            <a:r>
              <a:rPr lang="en-US" dirty="0" err="1">
                <a:solidFill>
                  <a:schemeClr val="tx1">
                    <a:lumMod val="50000"/>
                    <a:lumOff val="50000"/>
                  </a:schemeClr>
                </a:solidFill>
              </a:rPr>
              <a:t>despre</a:t>
            </a:r>
            <a:r>
              <a:rPr lang="en-US" dirty="0">
                <a:solidFill>
                  <a:schemeClr val="tx1">
                    <a:lumMod val="50000"/>
                    <a:lumOff val="50000"/>
                  </a:schemeClr>
                </a:solidFill>
              </a:rPr>
              <a:t> </a:t>
            </a:r>
            <a:r>
              <a:rPr lang="en-US" dirty="0" err="1">
                <a:solidFill>
                  <a:schemeClr val="tx1">
                    <a:lumMod val="50000"/>
                    <a:lumOff val="50000"/>
                  </a:schemeClr>
                </a:solidFill>
              </a:rPr>
              <a:t>fiecare</a:t>
            </a:r>
            <a:r>
              <a:rPr lang="en-US" dirty="0">
                <a:solidFill>
                  <a:schemeClr val="tx1">
                    <a:lumMod val="50000"/>
                    <a:lumOff val="50000"/>
                  </a:schemeClr>
                </a:solidFill>
              </a:rPr>
              <a:t> </a:t>
            </a:r>
            <a:r>
              <a:rPr lang="en-US" dirty="0" err="1">
                <a:solidFill>
                  <a:schemeClr val="tx1">
                    <a:lumMod val="50000"/>
                    <a:lumOff val="50000"/>
                  </a:schemeClr>
                </a:solidFill>
              </a:rPr>
              <a:t>instrucțiune</a:t>
            </a:r>
            <a:r>
              <a:rPr lang="en-US" dirty="0">
                <a:solidFill>
                  <a:schemeClr val="tx1">
                    <a:lumMod val="50000"/>
                    <a:lumOff val="50000"/>
                  </a:schemeClr>
                </a:solidFill>
              </a:rPr>
              <a:t>, </a:t>
            </a:r>
            <a:r>
              <a:rPr lang="en-US" dirty="0" err="1">
                <a:solidFill>
                  <a:schemeClr val="tx1">
                    <a:lumMod val="50000"/>
                    <a:lumOff val="50000"/>
                  </a:schemeClr>
                </a:solidFill>
              </a:rPr>
              <a:t>inclusiv</a:t>
            </a:r>
            <a:r>
              <a:rPr lang="en-US" dirty="0">
                <a:solidFill>
                  <a:schemeClr val="tx1">
                    <a:lumMod val="50000"/>
                    <a:lumOff val="50000"/>
                  </a:schemeClr>
                </a:solidFill>
              </a:rPr>
              <a:t> </a:t>
            </a:r>
            <a:r>
              <a:rPr lang="en-US" dirty="0" err="1">
                <a:solidFill>
                  <a:schemeClr val="tx1">
                    <a:lumMod val="50000"/>
                    <a:lumOff val="50000"/>
                  </a:schemeClr>
                </a:solidFill>
              </a:rPr>
              <a:t>modurile</a:t>
            </a:r>
            <a:r>
              <a:rPr lang="en-US" dirty="0">
                <a:solidFill>
                  <a:schemeClr val="tx1">
                    <a:lumMod val="50000"/>
                    <a:lumOff val="50000"/>
                  </a:schemeClr>
                </a:solidFill>
              </a:rPr>
              <a:t> de </a:t>
            </a:r>
            <a:r>
              <a:rPr lang="en-US" dirty="0" err="1">
                <a:solidFill>
                  <a:schemeClr val="tx1">
                    <a:lumMod val="50000"/>
                    <a:lumOff val="50000"/>
                  </a:schemeClr>
                </a:solidFill>
              </a:rPr>
              <a:t>adresare</a:t>
            </a:r>
            <a:r>
              <a:rPr lang="en-US" dirty="0">
                <a:solidFill>
                  <a:schemeClr val="tx1">
                    <a:lumMod val="50000"/>
                    <a:lumOff val="50000"/>
                  </a:schemeClr>
                </a:solidFill>
              </a:rPr>
              <a:t> </a:t>
            </a:r>
            <a:r>
              <a:rPr lang="en-US" dirty="0" err="1">
                <a:solidFill>
                  <a:schemeClr val="tx1">
                    <a:lumMod val="50000"/>
                    <a:lumOff val="50000"/>
                  </a:schemeClr>
                </a:solidFill>
              </a:rPr>
              <a:t>detaliate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efectele</a:t>
            </a:r>
            <a:r>
              <a:rPr lang="en-US" dirty="0">
                <a:solidFill>
                  <a:schemeClr val="tx1">
                    <a:lumMod val="50000"/>
                    <a:lumOff val="50000"/>
                  </a:schemeClr>
                </a:solidFill>
              </a:rPr>
              <a:t> </a:t>
            </a:r>
            <a:r>
              <a:rPr lang="en-US" dirty="0" err="1">
                <a:solidFill>
                  <a:schemeClr val="tx1">
                    <a:lumMod val="50000"/>
                    <a:lumOff val="50000"/>
                  </a:schemeClr>
                </a:solidFill>
              </a:rPr>
              <a:t>exacte</a:t>
            </a:r>
            <a:r>
              <a:rPr lang="en-US" dirty="0">
                <a:solidFill>
                  <a:schemeClr val="tx1">
                    <a:lumMod val="50000"/>
                    <a:lumOff val="50000"/>
                  </a:schemeClr>
                </a:solidFill>
              </a:rPr>
              <a:t> </a:t>
            </a:r>
            <a:r>
              <a:rPr lang="en-US" dirty="0" err="1">
                <a:solidFill>
                  <a:schemeClr val="tx1">
                    <a:lumMod val="50000"/>
                    <a:lumOff val="50000"/>
                  </a:schemeClr>
                </a:solidFill>
              </a:rPr>
              <a:t>asupra</a:t>
            </a:r>
            <a:r>
              <a:rPr lang="en-US" dirty="0">
                <a:solidFill>
                  <a:schemeClr val="tx1">
                    <a:lumMod val="50000"/>
                    <a:lumOff val="50000"/>
                  </a:schemeClr>
                </a:solidFill>
              </a:rPr>
              <a:t> </a:t>
            </a:r>
            <a:r>
              <a:rPr lang="en-US" dirty="0" err="1">
                <a:solidFill>
                  <a:schemeClr val="tx1">
                    <a:lumMod val="50000"/>
                    <a:lumOff val="50000"/>
                  </a:schemeClr>
                </a:solidFill>
              </a:rPr>
              <a:t>flagurilor</a:t>
            </a:r>
            <a:r>
              <a:rPr lang="en-US" dirty="0">
                <a:solidFill>
                  <a:schemeClr val="tx1">
                    <a:lumMod val="50000"/>
                    <a:lumOff val="50000"/>
                  </a:schemeClr>
                </a:solidFill>
              </a:rPr>
              <a:t>, este </a:t>
            </a:r>
            <a:r>
              <a:rPr lang="en-US" dirty="0" err="1">
                <a:solidFill>
                  <a:schemeClr val="tx1">
                    <a:lumMod val="50000"/>
                    <a:lumOff val="50000"/>
                  </a:schemeClr>
                </a:solidFill>
              </a:rPr>
              <a:t>recomandat</a:t>
            </a:r>
            <a:r>
              <a:rPr lang="en-US" dirty="0">
                <a:solidFill>
                  <a:schemeClr val="tx1">
                    <a:lumMod val="50000"/>
                    <a:lumOff val="50000"/>
                  </a:schemeClr>
                </a:solidFill>
              </a:rPr>
              <a:t> </a:t>
            </a:r>
            <a:r>
              <a:rPr lang="en-US" dirty="0" err="1">
                <a:solidFill>
                  <a:schemeClr val="tx1">
                    <a:lumMod val="50000"/>
                    <a:lumOff val="50000"/>
                  </a:schemeClr>
                </a:solidFill>
              </a:rPr>
              <a:t>să</a:t>
            </a:r>
            <a:r>
              <a:rPr lang="en-US" dirty="0">
                <a:solidFill>
                  <a:schemeClr val="tx1">
                    <a:lumMod val="50000"/>
                    <a:lumOff val="50000"/>
                  </a:schemeClr>
                </a:solidFill>
              </a:rPr>
              <a:t> </a:t>
            </a:r>
            <a:r>
              <a:rPr lang="en-US" dirty="0" err="1">
                <a:solidFill>
                  <a:schemeClr val="tx1">
                    <a:lumMod val="50000"/>
                    <a:lumOff val="50000"/>
                  </a:schemeClr>
                </a:solidFill>
              </a:rPr>
              <a:t>consultați</a:t>
            </a:r>
            <a:r>
              <a:rPr lang="en-US" dirty="0">
                <a:solidFill>
                  <a:schemeClr val="tx1">
                    <a:lumMod val="50000"/>
                    <a:lumOff val="50000"/>
                  </a:schemeClr>
                </a:solidFill>
              </a:rPr>
              <a:t> </a:t>
            </a:r>
            <a:r>
              <a:rPr lang="en-US" dirty="0" err="1">
                <a:solidFill>
                  <a:schemeClr val="tx1">
                    <a:lumMod val="50000"/>
                    <a:lumOff val="50000"/>
                  </a:schemeClr>
                </a:solidFill>
              </a:rPr>
              <a:t>documentația</a:t>
            </a:r>
            <a:r>
              <a:rPr lang="en-US" dirty="0">
                <a:solidFill>
                  <a:schemeClr val="tx1">
                    <a:lumMod val="50000"/>
                    <a:lumOff val="50000"/>
                  </a:schemeClr>
                </a:solidFill>
              </a:rPr>
              <a:t> </a:t>
            </a:r>
            <a:r>
              <a:rPr lang="en-US" dirty="0" err="1">
                <a:solidFill>
                  <a:schemeClr val="tx1">
                    <a:lumMod val="50000"/>
                    <a:lumOff val="50000"/>
                  </a:schemeClr>
                </a:solidFill>
              </a:rPr>
              <a:t>oficială</a:t>
            </a:r>
            <a:r>
              <a:rPr lang="en-US" dirty="0">
                <a:solidFill>
                  <a:schemeClr val="tx1">
                    <a:lumMod val="50000"/>
                    <a:lumOff val="50000"/>
                  </a:schemeClr>
                </a:solidFill>
              </a:rPr>
              <a:t> a </a:t>
            </a:r>
            <a:r>
              <a:rPr lang="en-US" dirty="0" err="1">
                <a:solidFill>
                  <a:schemeClr val="tx1">
                    <a:lumMod val="50000"/>
                    <a:lumOff val="50000"/>
                  </a:schemeClr>
                </a:solidFill>
              </a:rPr>
              <a:t>producătorului</a:t>
            </a:r>
            <a:r>
              <a:rPr lang="en-US" dirty="0">
                <a:solidFill>
                  <a:schemeClr val="tx1">
                    <a:lumMod val="50000"/>
                    <a:lumOff val="50000"/>
                  </a:schemeClr>
                </a:solidFill>
              </a:rPr>
              <a:t> de </a:t>
            </a:r>
            <a:r>
              <a:rPr lang="en-US" dirty="0" err="1">
                <a:solidFill>
                  <a:schemeClr val="tx1">
                    <a:lumMod val="50000"/>
                    <a:lumOff val="50000"/>
                  </a:schemeClr>
                </a:solidFill>
              </a:rPr>
              <a:t>procesor</a:t>
            </a:r>
            <a:r>
              <a:rPr lang="en-US" dirty="0">
                <a:solidFill>
                  <a:schemeClr val="tx1">
                    <a:lumMod val="50000"/>
                    <a:lumOff val="50000"/>
                  </a:schemeClr>
                </a:solidFill>
              </a:rPr>
              <a:t> (de </a:t>
            </a:r>
            <a:r>
              <a:rPr lang="en-US" dirty="0" err="1">
                <a:solidFill>
                  <a:schemeClr val="tx1">
                    <a:lumMod val="50000"/>
                    <a:lumOff val="50000"/>
                  </a:schemeClr>
                </a:solidFill>
              </a:rPr>
              <a:t>exemplu</a:t>
            </a:r>
            <a:r>
              <a:rPr lang="en-US" dirty="0">
                <a:solidFill>
                  <a:schemeClr val="tx1">
                    <a:lumMod val="50000"/>
                    <a:lumOff val="50000"/>
                  </a:schemeClr>
                </a:solidFill>
              </a:rPr>
              <a:t>, </a:t>
            </a:r>
            <a:r>
              <a:rPr lang="en-US" dirty="0" err="1">
                <a:solidFill>
                  <a:schemeClr val="tx1">
                    <a:lumMod val="50000"/>
                    <a:lumOff val="50000"/>
                  </a:schemeClr>
                </a:solidFill>
              </a:rPr>
              <a:t>manualele</a:t>
            </a:r>
            <a:r>
              <a:rPr lang="en-US" dirty="0">
                <a:solidFill>
                  <a:schemeClr val="tx1">
                    <a:lumMod val="50000"/>
                    <a:lumOff val="50000"/>
                  </a:schemeClr>
                </a:solidFill>
              </a:rPr>
              <a:t> de la Intel </a:t>
            </a:r>
            <a:r>
              <a:rPr lang="en-US" dirty="0" err="1">
                <a:solidFill>
                  <a:schemeClr val="tx1">
                    <a:lumMod val="50000"/>
                    <a:lumOff val="50000"/>
                  </a:schemeClr>
                </a:solidFill>
              </a:rPr>
              <a:t>sau</a:t>
            </a:r>
            <a:r>
              <a:rPr lang="en-US" dirty="0">
                <a:solidFill>
                  <a:schemeClr val="tx1">
                    <a:lumMod val="50000"/>
                    <a:lumOff val="50000"/>
                  </a:schemeClr>
                </a:solidFill>
              </a:rPr>
              <a:t> AMD)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err="1">
                <a:solidFill>
                  <a:schemeClr val="tx1">
                    <a:lumMod val="50000"/>
                    <a:lumOff val="50000"/>
                  </a:schemeClr>
                </a:solidFill>
              </a:rPr>
              <a:t>alte</a:t>
            </a:r>
            <a:r>
              <a:rPr lang="en-US" dirty="0">
                <a:solidFill>
                  <a:schemeClr val="tx1">
                    <a:lumMod val="50000"/>
                    <a:lumOff val="50000"/>
                  </a:schemeClr>
                </a:solidFill>
              </a:rPr>
              <a:t> </a:t>
            </a:r>
            <a:r>
              <a:rPr lang="en-US" dirty="0" err="1">
                <a:solidFill>
                  <a:schemeClr val="tx1">
                    <a:lumMod val="50000"/>
                    <a:lumOff val="50000"/>
                  </a:schemeClr>
                </a:solidFill>
              </a:rPr>
              <a:t>resurse</a:t>
            </a:r>
            <a:r>
              <a:rPr lang="en-US" dirty="0">
                <a:solidFill>
                  <a:schemeClr val="tx1">
                    <a:lumMod val="50000"/>
                    <a:lumOff val="50000"/>
                  </a:schemeClr>
                </a:solidFill>
              </a:rPr>
              <a:t> </a:t>
            </a:r>
            <a:r>
              <a:rPr lang="en-US" dirty="0" err="1">
                <a:solidFill>
                  <a:schemeClr val="tx1">
                    <a:lumMod val="50000"/>
                    <a:lumOff val="50000"/>
                  </a:schemeClr>
                </a:solidFill>
              </a:rPr>
              <a:t>specializate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arhitectura</a:t>
            </a:r>
            <a:r>
              <a:rPr lang="en-US" dirty="0">
                <a:solidFill>
                  <a:schemeClr val="tx1">
                    <a:lumMod val="50000"/>
                    <a:lumOff val="50000"/>
                  </a:schemeClr>
                </a:solidFill>
              </a:rPr>
              <a:t> x86. </a:t>
            </a:r>
            <a:r>
              <a:rPr lang="en-US" dirty="0" err="1">
                <a:solidFill>
                  <a:schemeClr val="tx1">
                    <a:lumMod val="50000"/>
                    <a:lumOff val="50000"/>
                  </a:schemeClr>
                </a:solidFill>
              </a:rPr>
              <a:t>Aceste</a:t>
            </a:r>
            <a:r>
              <a:rPr lang="en-US" dirty="0">
                <a:solidFill>
                  <a:schemeClr val="tx1">
                    <a:lumMod val="50000"/>
                    <a:lumOff val="50000"/>
                  </a:schemeClr>
                </a:solidFill>
              </a:rPr>
              <a:t> </a:t>
            </a:r>
            <a:r>
              <a:rPr lang="en-US" dirty="0" err="1">
                <a:solidFill>
                  <a:schemeClr val="tx1">
                    <a:lumMod val="50000"/>
                    <a:lumOff val="50000"/>
                  </a:schemeClr>
                </a:solidFill>
              </a:rPr>
              <a:t>resurse</a:t>
            </a:r>
            <a:r>
              <a:rPr lang="en-US" dirty="0">
                <a:solidFill>
                  <a:schemeClr val="tx1">
                    <a:lumMod val="50000"/>
                    <a:lumOff val="50000"/>
                  </a:schemeClr>
                </a:solidFill>
              </a:rPr>
              <a:t> </a:t>
            </a:r>
            <a:r>
              <a:rPr lang="en-US" dirty="0" err="1">
                <a:solidFill>
                  <a:schemeClr val="tx1">
                    <a:lumMod val="50000"/>
                    <a:lumOff val="50000"/>
                  </a:schemeClr>
                </a:solidFill>
              </a:rPr>
              <a:t>vor</a:t>
            </a:r>
            <a:r>
              <a:rPr lang="en-US" dirty="0">
                <a:solidFill>
                  <a:schemeClr val="tx1">
                    <a:lumMod val="50000"/>
                    <a:lumOff val="50000"/>
                  </a:schemeClr>
                </a:solidFill>
              </a:rPr>
              <a:t> </a:t>
            </a:r>
            <a:r>
              <a:rPr lang="en-US" dirty="0" err="1">
                <a:solidFill>
                  <a:schemeClr val="tx1">
                    <a:lumMod val="50000"/>
                    <a:lumOff val="50000"/>
                  </a:schemeClr>
                </a:solidFill>
              </a:rPr>
              <a:t>oferi</a:t>
            </a:r>
            <a:r>
              <a:rPr lang="en-US" dirty="0">
                <a:solidFill>
                  <a:schemeClr val="tx1">
                    <a:lumMod val="50000"/>
                    <a:lumOff val="50000"/>
                  </a:schemeClr>
                </a:solidFill>
              </a:rPr>
              <a:t> </a:t>
            </a:r>
            <a:r>
              <a:rPr lang="en-US" dirty="0" err="1">
                <a:solidFill>
                  <a:schemeClr val="tx1">
                    <a:lumMod val="50000"/>
                    <a:lumOff val="50000"/>
                  </a:schemeClr>
                </a:solidFill>
              </a:rPr>
              <a:t>informațiile</a:t>
            </a:r>
            <a:r>
              <a:rPr lang="en-US" dirty="0">
                <a:solidFill>
                  <a:schemeClr val="tx1">
                    <a:lumMod val="50000"/>
                    <a:lumOff val="50000"/>
                  </a:schemeClr>
                </a:solidFill>
              </a:rPr>
              <a:t> </a:t>
            </a:r>
            <a:r>
              <a:rPr lang="en-US" dirty="0" err="1">
                <a:solidFill>
                  <a:schemeClr val="tx1">
                    <a:lumMod val="50000"/>
                    <a:lumOff val="50000"/>
                  </a:schemeClr>
                </a:solidFill>
              </a:rPr>
              <a:t>necesare</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 </a:t>
            </a:r>
            <a:r>
              <a:rPr lang="en-US" dirty="0" err="1">
                <a:solidFill>
                  <a:schemeClr val="tx1">
                    <a:lumMod val="50000"/>
                    <a:lumOff val="50000"/>
                  </a:schemeClr>
                </a:solidFill>
              </a:rPr>
              <a:t>înțelege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profunzime</a:t>
            </a:r>
            <a:r>
              <a:rPr lang="en-US" dirty="0">
                <a:solidFill>
                  <a:schemeClr val="tx1">
                    <a:lumMod val="50000"/>
                    <a:lumOff val="50000"/>
                  </a:schemeClr>
                </a:solidFill>
              </a:rPr>
              <a:t> </a:t>
            </a:r>
            <a:r>
              <a:rPr lang="en-US" dirty="0" err="1">
                <a:solidFill>
                  <a:schemeClr val="tx1">
                    <a:lumMod val="50000"/>
                    <a:lumOff val="50000"/>
                  </a:schemeClr>
                </a:solidFill>
              </a:rPr>
              <a:t>modul</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care </a:t>
            </a:r>
            <a:r>
              <a:rPr lang="en-US" dirty="0" err="1">
                <a:solidFill>
                  <a:schemeClr val="tx1">
                    <a:lumMod val="50000"/>
                    <a:lumOff val="50000"/>
                  </a:schemeClr>
                </a:solidFill>
              </a:rPr>
              <a:t>instrucțiunile</a:t>
            </a:r>
            <a:r>
              <a:rPr lang="en-US" dirty="0">
                <a:solidFill>
                  <a:schemeClr val="tx1">
                    <a:lumMod val="50000"/>
                    <a:lumOff val="50000"/>
                  </a:schemeClr>
                </a:solidFill>
              </a:rPr>
              <a:t> x86 </a:t>
            </a:r>
            <a:r>
              <a:rPr lang="en-US" dirty="0" err="1">
                <a:solidFill>
                  <a:schemeClr val="tx1">
                    <a:lumMod val="50000"/>
                    <a:lumOff val="50000"/>
                  </a:schemeClr>
                </a:solidFill>
              </a:rPr>
              <a:t>interacționează</a:t>
            </a:r>
            <a:r>
              <a:rPr lang="en-US" dirty="0">
                <a:solidFill>
                  <a:schemeClr val="tx1">
                    <a:lumMod val="50000"/>
                    <a:lumOff val="50000"/>
                  </a:schemeClr>
                </a:solidFill>
              </a:rPr>
              <a:t> cu hardware-</a:t>
            </a:r>
            <a:r>
              <a:rPr lang="en-US" dirty="0" err="1">
                <a:solidFill>
                  <a:schemeClr val="tx1">
                    <a:lumMod val="50000"/>
                    <a:lumOff val="50000"/>
                  </a:schemeClr>
                </a:solidFill>
              </a:rPr>
              <a:t>ul</a:t>
            </a:r>
            <a:r>
              <a:rPr lang="en-US" dirty="0">
                <a:solidFill>
                  <a:schemeClr val="tx1">
                    <a:lumMod val="50000"/>
                    <a:lumOff val="50000"/>
                  </a:schemeClr>
                </a:solidFill>
              </a:rPr>
              <a:t> </a:t>
            </a:r>
            <a:r>
              <a:rPr lang="en-US" dirty="0" err="1">
                <a:solidFill>
                  <a:schemeClr val="tx1">
                    <a:lumMod val="50000"/>
                    <a:lumOff val="50000"/>
                  </a:schemeClr>
                </a:solidFill>
              </a:rPr>
              <a:t>computerului</a:t>
            </a:r>
            <a:r>
              <a:rPr lang="en-US" dirty="0">
                <a:solidFill>
                  <a:schemeClr val="tx1">
                    <a:lumMod val="50000"/>
                    <a:lumOff val="50000"/>
                  </a:schemeClr>
                </a:solidFill>
              </a:rPr>
              <a:t>.</a:t>
            </a:r>
          </a:p>
        </p:txBody>
      </p:sp>
      <p:sp>
        <p:nvSpPr>
          <p:cNvPr id="4" name="Rectangle 3"/>
          <p:cNvSpPr/>
          <p:nvPr/>
        </p:nvSpPr>
        <p:spPr>
          <a:xfrm>
            <a:off x="7475838" y="1484054"/>
            <a:ext cx="4134970" cy="3046988"/>
          </a:xfrm>
          <a:prstGeom prst="rect">
            <a:avLst/>
          </a:prstGeom>
        </p:spPr>
        <p:txBody>
          <a:bodyPr wrap="square">
            <a:spAutoFit/>
          </a:bodyPr>
          <a:lstStyle/>
          <a:p>
            <a:r>
              <a:rPr lang="en-US" sz="1200" b="1">
                <a:solidFill>
                  <a:schemeClr val="bg1"/>
                </a:solidFill>
              </a:rPr>
              <a:t>Note:</a:t>
            </a:r>
          </a:p>
          <a:p>
            <a:endParaRPr lang="en-US" sz="1200" b="1">
              <a:solidFill>
                <a:schemeClr val="bg1"/>
              </a:solidFill>
            </a:endParaRPr>
          </a:p>
          <a:p>
            <a:endParaRPr lang="en-US" sz="1200">
              <a:solidFill>
                <a:schemeClr val="tx1">
                  <a:lumMod val="50000"/>
                  <a:lumOff val="50000"/>
                </a:schemeClr>
              </a:solidFill>
            </a:endParaRPr>
          </a:p>
          <a:p>
            <a:pPr>
              <a:buFont typeface="Arial" panose="020B0604020202020204" pitchFamily="34" charset="0"/>
              <a:buChar char="•"/>
            </a:pPr>
            <a:r>
              <a:rPr lang="en-US" sz="1200" b="1">
                <a:solidFill>
                  <a:schemeClr val="tx1">
                    <a:lumMod val="50000"/>
                    <a:lumOff val="50000"/>
                  </a:schemeClr>
                </a:solidFill>
              </a:rPr>
              <a:t>Opcode</a:t>
            </a:r>
            <a:r>
              <a:rPr lang="en-US" sz="1200">
                <a:solidFill>
                  <a:schemeClr val="tx1">
                    <a:lumMod val="50000"/>
                    <a:lumOff val="50000"/>
                  </a:schemeClr>
                </a:solidFill>
              </a:rPr>
              <a:t>: Codul operației. Unele instrucțiuni au mai multe opcode-uri în funcție de modul de adresare sau de dimensiunea operandului.</a:t>
            </a:r>
          </a:p>
          <a:p>
            <a:pPr>
              <a:buFont typeface="Arial" panose="020B0604020202020204" pitchFamily="34" charset="0"/>
              <a:buChar char="•"/>
            </a:pPr>
            <a:endParaRPr lang="en-US" sz="1200">
              <a:solidFill>
                <a:schemeClr val="tx1">
                  <a:lumMod val="50000"/>
                  <a:lumOff val="50000"/>
                </a:schemeClr>
              </a:solidFill>
            </a:endParaRPr>
          </a:p>
          <a:p>
            <a:pPr>
              <a:buFont typeface="Arial" panose="020B0604020202020204" pitchFamily="34" charset="0"/>
              <a:buChar char="•"/>
            </a:pPr>
            <a:r>
              <a:rPr lang="en-US" sz="1200" b="1">
                <a:solidFill>
                  <a:schemeClr val="tx1">
                    <a:lumMod val="50000"/>
                    <a:lumOff val="50000"/>
                  </a:schemeClr>
                </a:solidFill>
              </a:rPr>
              <a:t>Moduri de Adresare</a:t>
            </a:r>
            <a:r>
              <a:rPr lang="en-US" sz="1200">
                <a:solidFill>
                  <a:schemeClr val="tx1">
                    <a:lumMod val="50000"/>
                    <a:lumOff val="50000"/>
                  </a:schemeClr>
                </a:solidFill>
              </a:rPr>
              <a:t>: Indică cum sunt specificați operanzii (e.g., direct în instrucțiune, prin registre, prin adrese de memorie).</a:t>
            </a:r>
          </a:p>
          <a:p>
            <a:pPr>
              <a:buFont typeface="Arial" panose="020B0604020202020204" pitchFamily="34" charset="0"/>
              <a:buChar char="•"/>
            </a:pPr>
            <a:endParaRPr lang="en-US" sz="1200">
              <a:solidFill>
                <a:schemeClr val="tx1">
                  <a:lumMod val="50000"/>
                  <a:lumOff val="50000"/>
                </a:schemeClr>
              </a:solidFill>
            </a:endParaRPr>
          </a:p>
          <a:p>
            <a:pPr>
              <a:buFont typeface="Arial" panose="020B0604020202020204" pitchFamily="34" charset="0"/>
              <a:buChar char="•"/>
            </a:pPr>
            <a:r>
              <a:rPr lang="en-US" sz="1200" b="1">
                <a:solidFill>
                  <a:schemeClr val="tx1">
                    <a:lumMod val="50000"/>
                    <a:lumOff val="50000"/>
                  </a:schemeClr>
                </a:solidFill>
              </a:rPr>
              <a:t>Efecte Asupra Flagurilor</a:t>
            </a:r>
            <a:r>
              <a:rPr lang="en-US" sz="1200">
                <a:solidFill>
                  <a:schemeClr val="tx1">
                    <a:lumMod val="50000"/>
                    <a:lumOff val="50000"/>
                  </a:schemeClr>
                </a:solidFill>
              </a:rPr>
              <a:t>: Indică care flaguri din registrul EFLAGS sunt modificate de execuția instrucțiunii.</a:t>
            </a:r>
          </a:p>
          <a:p>
            <a:pPr>
              <a:buFont typeface="Arial" panose="020B0604020202020204" pitchFamily="34" charset="0"/>
              <a:buChar char="•"/>
            </a:pPr>
            <a:endParaRPr lang="en-US" sz="1200">
              <a:solidFill>
                <a:schemeClr val="tx1">
                  <a:lumMod val="50000"/>
                  <a:lumOff val="50000"/>
                </a:schemeClr>
              </a:solidFill>
            </a:endParaRPr>
          </a:p>
          <a:p>
            <a:pPr>
              <a:buFont typeface="Arial" panose="020B0604020202020204" pitchFamily="34" charset="0"/>
              <a:buChar char="•"/>
            </a:pPr>
            <a:r>
              <a:rPr lang="en-US" sz="1200" b="1">
                <a:solidFill>
                  <a:schemeClr val="tx1">
                    <a:lumMod val="50000"/>
                    <a:lumOff val="50000"/>
                  </a:schemeClr>
                </a:solidFill>
              </a:rPr>
              <a:t>Descriere</a:t>
            </a:r>
            <a:r>
              <a:rPr lang="en-US" sz="1200">
                <a:solidFill>
                  <a:schemeClr val="tx1">
                    <a:lumMod val="50000"/>
                    <a:lumOff val="50000"/>
                  </a:schemeClr>
                </a:solidFill>
              </a:rPr>
              <a:t>: O scurtă explicație a operației efectuate de instrucțiune.</a:t>
            </a:r>
          </a:p>
        </p:txBody>
      </p:sp>
      <p:graphicFrame>
        <p:nvGraphicFramePr>
          <p:cNvPr id="5" name="Table 4"/>
          <p:cNvGraphicFramePr>
            <a:graphicFrameLocks noGrp="1"/>
          </p:cNvGraphicFramePr>
          <p:nvPr>
            <p:extLst>
              <p:ext uri="{D42A27DB-BD31-4B8C-83A1-F6EECF244321}">
                <p14:modId xmlns:p14="http://schemas.microsoft.com/office/powerpoint/2010/main" val="1448645684"/>
              </p:ext>
            </p:extLst>
          </p:nvPr>
        </p:nvGraphicFramePr>
        <p:xfrm>
          <a:off x="884538" y="4728874"/>
          <a:ext cx="10638139" cy="1762120"/>
        </p:xfrm>
        <a:graphic>
          <a:graphicData uri="http://schemas.openxmlformats.org/drawingml/2006/table">
            <a:tbl>
              <a:tblPr/>
              <a:tblGrid>
                <a:gridCol w="750406">
                  <a:extLst>
                    <a:ext uri="{9D8B030D-6E8A-4147-A177-3AD203B41FA5}">
                      <a16:colId xmlns:a16="http://schemas.microsoft.com/office/drawing/2014/main" val="20000"/>
                    </a:ext>
                  </a:extLst>
                </a:gridCol>
                <a:gridCol w="655819">
                  <a:extLst>
                    <a:ext uri="{9D8B030D-6E8A-4147-A177-3AD203B41FA5}">
                      <a16:colId xmlns:a16="http://schemas.microsoft.com/office/drawing/2014/main" val="20001"/>
                    </a:ext>
                  </a:extLst>
                </a:gridCol>
                <a:gridCol w="1305333">
                  <a:extLst>
                    <a:ext uri="{9D8B030D-6E8A-4147-A177-3AD203B41FA5}">
                      <a16:colId xmlns:a16="http://schemas.microsoft.com/office/drawing/2014/main" val="20002"/>
                    </a:ext>
                  </a:extLst>
                </a:gridCol>
                <a:gridCol w="1532346">
                  <a:extLst>
                    <a:ext uri="{9D8B030D-6E8A-4147-A177-3AD203B41FA5}">
                      <a16:colId xmlns:a16="http://schemas.microsoft.com/office/drawing/2014/main" val="20003"/>
                    </a:ext>
                  </a:extLst>
                </a:gridCol>
                <a:gridCol w="6394235">
                  <a:extLst>
                    <a:ext uri="{9D8B030D-6E8A-4147-A177-3AD203B41FA5}">
                      <a16:colId xmlns:a16="http://schemas.microsoft.com/office/drawing/2014/main" val="20004"/>
                    </a:ext>
                  </a:extLst>
                </a:gridCol>
              </a:tblGrid>
              <a:tr h="121498">
                <a:tc>
                  <a:txBody>
                    <a:bodyPr/>
                    <a:lstStyle/>
                    <a:p>
                      <a:r>
                        <a:rPr lang="en-US" sz="1000">
                          <a:solidFill>
                            <a:schemeClr val="bg1"/>
                          </a:solidFill>
                        </a:rPr>
                        <a:t>Mnemonic</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1000">
                          <a:solidFill>
                            <a:schemeClr val="bg1"/>
                          </a:solidFill>
                        </a:rPr>
                        <a:t>Opcode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1000">
                          <a:solidFill>
                            <a:schemeClr val="bg1"/>
                          </a:solidFill>
                        </a:rPr>
                        <a:t>Moduri de Adresare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1000">
                          <a:solidFill>
                            <a:schemeClr val="bg1"/>
                          </a:solidFill>
                        </a:rPr>
                        <a:t>Efecte Asupra Flagurilor</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1000">
                          <a:solidFill>
                            <a:schemeClr val="bg1"/>
                          </a:solidFill>
                        </a:rPr>
                        <a:t>Descriere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10000"/>
                  </a:ext>
                </a:extLst>
              </a:tr>
              <a:tr h="121498">
                <a:tc>
                  <a:txBody>
                    <a:bodyPr/>
                    <a:lstStyle/>
                    <a:p>
                      <a:r>
                        <a:rPr lang="en-US" sz="1000"/>
                        <a:t>MOV</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Diverse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Registru, Memorie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Niciunul</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Transferă date între registri sau între registru și memorie fără a modifica flagurile.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162823">
                <a:tc>
                  <a:txBody>
                    <a:bodyPr/>
                    <a:lstStyle/>
                    <a:p>
                      <a:r>
                        <a:rPr lang="en-US" sz="1000"/>
                        <a:t>ADD</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03</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Registru, Memorie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CF, ZF, SF, OF, PF, AF</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err="1"/>
                        <a:t>Adună</a:t>
                      </a:r>
                      <a:r>
                        <a:rPr lang="en-US" sz="1000" dirty="0"/>
                        <a:t> </a:t>
                      </a:r>
                      <a:r>
                        <a:rPr lang="en-US" sz="1000" dirty="0" err="1"/>
                        <a:t>doi</a:t>
                      </a:r>
                      <a:r>
                        <a:rPr lang="en-US" sz="1000" dirty="0"/>
                        <a:t> </a:t>
                      </a:r>
                      <a:r>
                        <a:rPr lang="en-US" sz="1000" dirty="0" err="1"/>
                        <a:t>operanzi</a:t>
                      </a:r>
                      <a:r>
                        <a:rPr lang="en-US" sz="1000" dirty="0"/>
                        <a:t> </a:t>
                      </a:r>
                      <a:r>
                        <a:rPr lang="en-US" sz="1000" dirty="0" err="1"/>
                        <a:t>și</a:t>
                      </a:r>
                      <a:r>
                        <a:rPr lang="en-US" sz="1000" dirty="0"/>
                        <a:t> </a:t>
                      </a:r>
                      <a:r>
                        <a:rPr lang="en-US" sz="1000" dirty="0" err="1"/>
                        <a:t>stochează</a:t>
                      </a:r>
                      <a:r>
                        <a:rPr lang="en-US" sz="1000" dirty="0"/>
                        <a:t> </a:t>
                      </a:r>
                      <a:r>
                        <a:rPr lang="en-US" sz="1000" dirty="0" err="1"/>
                        <a:t>rezultatul</a:t>
                      </a:r>
                      <a:r>
                        <a:rPr lang="en-US" sz="1000" dirty="0"/>
                        <a:t> </a:t>
                      </a:r>
                      <a:r>
                        <a:rPr lang="en-US" sz="1000" dirty="0" err="1"/>
                        <a:t>în</a:t>
                      </a:r>
                      <a:r>
                        <a:rPr lang="en-US" sz="1000" dirty="0"/>
                        <a:t> </a:t>
                      </a:r>
                      <a:r>
                        <a:rPr lang="en-US" sz="1000" dirty="0" err="1"/>
                        <a:t>operandul</a:t>
                      </a:r>
                      <a:r>
                        <a:rPr lang="en-US" sz="1000" dirty="0"/>
                        <a:t> </a:t>
                      </a:r>
                      <a:r>
                        <a:rPr lang="en-US" sz="1000" dirty="0" err="1"/>
                        <a:t>destinatar</a:t>
                      </a:r>
                      <a:r>
                        <a:rPr lang="en-US" sz="1000" dirty="0"/>
                        <a:t>, </a:t>
                      </a:r>
                      <a:r>
                        <a:rPr lang="en-US" sz="1000" dirty="0" err="1"/>
                        <a:t>actualizând</a:t>
                      </a:r>
                      <a:r>
                        <a:rPr lang="en-US" sz="1000" dirty="0"/>
                        <a:t> </a:t>
                      </a:r>
                      <a:r>
                        <a:rPr lang="en-US" sz="1000" dirty="0" err="1"/>
                        <a:t>flagurile</a:t>
                      </a:r>
                      <a:r>
                        <a:rPr lang="en-US" sz="1000" dirty="0"/>
                        <a:t> de stare.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162823">
                <a:tc>
                  <a:txBody>
                    <a:bodyPr/>
                    <a:lstStyle/>
                    <a:p>
                      <a:r>
                        <a:rPr lang="en-US" sz="1000"/>
                        <a:t>SUB</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2D</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Registru, Memorie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CF, ZF, SF, OF, PF, AF</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err="1"/>
                        <a:t>Scade</a:t>
                      </a:r>
                      <a:r>
                        <a:rPr lang="en-US" sz="1000" dirty="0"/>
                        <a:t> </a:t>
                      </a:r>
                      <a:r>
                        <a:rPr lang="en-US" sz="1000" dirty="0" err="1"/>
                        <a:t>operandul</a:t>
                      </a:r>
                      <a:r>
                        <a:rPr lang="en-US" sz="1000" dirty="0"/>
                        <a:t> </a:t>
                      </a:r>
                      <a:r>
                        <a:rPr lang="en-US" sz="1000" dirty="0" err="1"/>
                        <a:t>sursă</a:t>
                      </a:r>
                      <a:r>
                        <a:rPr lang="en-US" sz="1000" dirty="0"/>
                        <a:t> din </a:t>
                      </a:r>
                      <a:r>
                        <a:rPr lang="en-US" sz="1000" dirty="0" err="1"/>
                        <a:t>operandul</a:t>
                      </a:r>
                      <a:r>
                        <a:rPr lang="en-US" sz="1000" dirty="0"/>
                        <a:t> </a:t>
                      </a:r>
                      <a:r>
                        <a:rPr lang="en-US" sz="1000" dirty="0" err="1"/>
                        <a:t>destinatar</a:t>
                      </a:r>
                      <a:r>
                        <a:rPr lang="en-US" sz="1000" dirty="0"/>
                        <a:t> </a:t>
                      </a:r>
                      <a:r>
                        <a:rPr lang="en-US" sz="1000" dirty="0" err="1"/>
                        <a:t>și</a:t>
                      </a:r>
                      <a:r>
                        <a:rPr lang="en-US" sz="1000" dirty="0"/>
                        <a:t> </a:t>
                      </a:r>
                      <a:r>
                        <a:rPr lang="en-US" sz="1000" dirty="0" err="1"/>
                        <a:t>stochează</a:t>
                      </a:r>
                      <a:r>
                        <a:rPr lang="en-US" sz="1000" dirty="0"/>
                        <a:t> </a:t>
                      </a:r>
                      <a:r>
                        <a:rPr lang="en-US" sz="1000" dirty="0" err="1"/>
                        <a:t>rezultatul</a:t>
                      </a:r>
                      <a:r>
                        <a:rPr lang="en-US" sz="1000" dirty="0"/>
                        <a:t> </a:t>
                      </a:r>
                      <a:r>
                        <a:rPr lang="en-US" sz="1000" dirty="0" err="1"/>
                        <a:t>în</a:t>
                      </a:r>
                      <a:r>
                        <a:rPr lang="en-US" sz="1000" dirty="0"/>
                        <a:t> </a:t>
                      </a:r>
                      <a:r>
                        <a:rPr lang="en-US" sz="1000" dirty="0" err="1"/>
                        <a:t>destinatar</a:t>
                      </a:r>
                      <a:r>
                        <a:rPr lang="en-US" sz="1000" dirty="0"/>
                        <a:t>, </a:t>
                      </a:r>
                      <a:r>
                        <a:rPr lang="en-US" sz="1000" dirty="0" err="1"/>
                        <a:t>actualizând</a:t>
                      </a:r>
                      <a:r>
                        <a:rPr lang="en-US" sz="1000" dirty="0"/>
                        <a:t> </a:t>
                      </a:r>
                      <a:r>
                        <a:rPr lang="en-US" sz="1000" dirty="0" err="1"/>
                        <a:t>flagurile</a:t>
                      </a:r>
                      <a:r>
                        <a:rPr lang="en-US" sz="1000" dirty="0"/>
                        <a:t> de stare.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162823">
                <a:tc>
                  <a:txBody>
                    <a:bodyPr/>
                    <a:lstStyle/>
                    <a:p>
                      <a:r>
                        <a:rPr lang="en-US" sz="1000"/>
                        <a:t>CMP</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3D</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Registru, Memorie</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ZF, SF, OF, PF, CF, AF</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err="1"/>
                        <a:t>Compară</a:t>
                      </a:r>
                      <a:r>
                        <a:rPr lang="en-US" sz="1000" dirty="0"/>
                        <a:t> </a:t>
                      </a:r>
                      <a:r>
                        <a:rPr lang="en-US" sz="1000" dirty="0" err="1"/>
                        <a:t>doi</a:t>
                      </a:r>
                      <a:r>
                        <a:rPr lang="en-US" sz="1000" dirty="0"/>
                        <a:t> </a:t>
                      </a:r>
                      <a:r>
                        <a:rPr lang="en-US" sz="1000" dirty="0" err="1"/>
                        <a:t>operanzi</a:t>
                      </a:r>
                      <a:r>
                        <a:rPr lang="en-US" sz="1000" dirty="0"/>
                        <a:t> </a:t>
                      </a:r>
                      <a:r>
                        <a:rPr lang="en-US" sz="1000" dirty="0" err="1"/>
                        <a:t>prin</a:t>
                      </a:r>
                      <a:r>
                        <a:rPr lang="en-US" sz="1000" dirty="0"/>
                        <a:t> </a:t>
                      </a:r>
                      <a:r>
                        <a:rPr lang="en-US" sz="1000" dirty="0" err="1"/>
                        <a:t>scădere</a:t>
                      </a:r>
                      <a:r>
                        <a:rPr lang="en-US" sz="1000" dirty="0"/>
                        <a:t> </a:t>
                      </a:r>
                      <a:r>
                        <a:rPr lang="en-US" sz="1000" dirty="0" err="1"/>
                        <a:t>și</a:t>
                      </a:r>
                      <a:r>
                        <a:rPr lang="en-US" sz="1000" dirty="0"/>
                        <a:t> </a:t>
                      </a:r>
                      <a:r>
                        <a:rPr lang="en-US" sz="1000" dirty="0" err="1"/>
                        <a:t>setează</a:t>
                      </a:r>
                      <a:r>
                        <a:rPr lang="en-US" sz="1000" dirty="0"/>
                        <a:t> </a:t>
                      </a:r>
                      <a:r>
                        <a:rPr lang="en-US" sz="1000" dirty="0" err="1"/>
                        <a:t>flagurile</a:t>
                      </a:r>
                      <a:r>
                        <a:rPr lang="en-US" sz="1000" dirty="0"/>
                        <a:t> de stare </a:t>
                      </a:r>
                      <a:r>
                        <a:rPr lang="en-US" sz="1000" dirty="0" err="1"/>
                        <a:t>în</a:t>
                      </a:r>
                      <a:r>
                        <a:rPr lang="en-US" sz="1000" dirty="0"/>
                        <a:t> </a:t>
                      </a:r>
                      <a:r>
                        <a:rPr lang="en-US" sz="1000" dirty="0" err="1"/>
                        <a:t>consecință</a:t>
                      </a:r>
                      <a:r>
                        <a:rPr lang="en-US" sz="1000" dirty="0"/>
                        <a:t> </a:t>
                      </a:r>
                      <a:r>
                        <a:rPr lang="en-US" sz="1000" dirty="0" err="1"/>
                        <a:t>fără</a:t>
                      </a:r>
                      <a:r>
                        <a:rPr lang="en-US" sz="1000" dirty="0"/>
                        <a:t> a </a:t>
                      </a:r>
                      <a:r>
                        <a:rPr lang="en-US" sz="1000" dirty="0" err="1"/>
                        <a:t>stochea</a:t>
                      </a:r>
                      <a:r>
                        <a:rPr lang="en-US" sz="1000" dirty="0"/>
                        <a:t> </a:t>
                      </a:r>
                      <a:r>
                        <a:rPr lang="en-US" sz="1000" dirty="0" err="1"/>
                        <a:t>rezultatul</a:t>
                      </a:r>
                      <a:r>
                        <a:rPr lang="en-US" sz="1000" dirty="0"/>
                        <a:t>.</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r h="121498">
                <a:tc>
                  <a:txBody>
                    <a:bodyPr/>
                    <a:lstStyle/>
                    <a:p>
                      <a:r>
                        <a:rPr lang="en-US" sz="1000"/>
                        <a:t>JMP</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E9</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Direct, Indirect</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Niciunul</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err="1"/>
                        <a:t>Efectuează</a:t>
                      </a:r>
                      <a:r>
                        <a:rPr lang="en-US" sz="1000" dirty="0"/>
                        <a:t> un salt </a:t>
                      </a:r>
                      <a:r>
                        <a:rPr lang="en-US" sz="1000" dirty="0" err="1"/>
                        <a:t>necondiționat</a:t>
                      </a:r>
                      <a:r>
                        <a:rPr lang="en-US" sz="1000" dirty="0"/>
                        <a:t> la adresa </a:t>
                      </a:r>
                      <a:r>
                        <a:rPr lang="en-US" sz="1000" dirty="0" err="1"/>
                        <a:t>specificată</a:t>
                      </a:r>
                      <a:r>
                        <a:rPr lang="en-US" sz="1000" dirty="0"/>
                        <a:t> </a:t>
                      </a:r>
                      <a:r>
                        <a:rPr lang="en-US" sz="1000" dirty="0" err="1"/>
                        <a:t>sau</a:t>
                      </a:r>
                      <a:r>
                        <a:rPr lang="en-US" sz="1000" dirty="0"/>
                        <a:t> la </a:t>
                      </a:r>
                      <a:r>
                        <a:rPr lang="en-US" sz="1000" dirty="0" err="1"/>
                        <a:t>cea</a:t>
                      </a:r>
                      <a:r>
                        <a:rPr lang="en-US" sz="1000" dirty="0"/>
                        <a:t> </a:t>
                      </a:r>
                      <a:r>
                        <a:rPr lang="en-US" sz="1000" dirty="0" err="1"/>
                        <a:t>calculată</a:t>
                      </a:r>
                      <a:r>
                        <a:rPr lang="en-US" sz="1000" dirty="0"/>
                        <a:t>.</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5"/>
                  </a:ext>
                </a:extLst>
              </a:tr>
              <a:tr h="121498">
                <a:tc>
                  <a:txBody>
                    <a:bodyPr/>
                    <a:lstStyle/>
                    <a:p>
                      <a:r>
                        <a:rPr lang="en-US" sz="1000"/>
                        <a:t>JE/JZ</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74</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Direct, Indirect</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Utilizează ZF</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err="1"/>
                        <a:t>Efectuează</a:t>
                      </a:r>
                      <a:r>
                        <a:rPr lang="en-US" sz="1000" dirty="0"/>
                        <a:t> salt la adresa </a:t>
                      </a:r>
                      <a:r>
                        <a:rPr lang="en-US" sz="1000" dirty="0" err="1"/>
                        <a:t>specificată</a:t>
                      </a:r>
                      <a:r>
                        <a:rPr lang="en-US" sz="1000" dirty="0"/>
                        <a:t> </a:t>
                      </a:r>
                      <a:r>
                        <a:rPr lang="en-US" sz="1000" dirty="0" err="1"/>
                        <a:t>dacă</a:t>
                      </a:r>
                      <a:r>
                        <a:rPr lang="en-US" sz="1000" dirty="0"/>
                        <a:t> </a:t>
                      </a:r>
                      <a:r>
                        <a:rPr lang="en-US" sz="1000" dirty="0" err="1"/>
                        <a:t>flagul</a:t>
                      </a:r>
                      <a:r>
                        <a:rPr lang="en-US" sz="1000" dirty="0"/>
                        <a:t> ZF este </a:t>
                      </a:r>
                      <a:r>
                        <a:rPr lang="en-US" sz="1000" dirty="0" err="1"/>
                        <a:t>setat</a:t>
                      </a:r>
                      <a:r>
                        <a:rPr lang="en-US" sz="1000" dirty="0"/>
                        <a:t> (</a:t>
                      </a:r>
                      <a:r>
                        <a:rPr lang="en-US" sz="1000" dirty="0" err="1"/>
                        <a:t>egalitate</a:t>
                      </a:r>
                      <a:r>
                        <a:rPr lang="en-US" sz="1000" dirty="0"/>
                        <a:t> </a:t>
                      </a:r>
                      <a:r>
                        <a:rPr lang="en-US" sz="1000" dirty="0" err="1"/>
                        <a:t>sau</a:t>
                      </a:r>
                      <a:r>
                        <a:rPr lang="en-US" sz="1000" dirty="0"/>
                        <a:t> zero).</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6"/>
                  </a:ext>
                </a:extLst>
              </a:tr>
              <a:tr h="121498">
                <a:tc>
                  <a:txBody>
                    <a:bodyPr/>
                    <a:lstStyle/>
                    <a:p>
                      <a:r>
                        <a:rPr lang="en-US" sz="1000"/>
                        <a:t>JNE/JNZ</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75</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Direct, Indirect</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Utilizează ZF</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err="1"/>
                        <a:t>Efectuează</a:t>
                      </a:r>
                      <a:r>
                        <a:rPr lang="en-US" sz="1000" dirty="0"/>
                        <a:t> salt la adresa </a:t>
                      </a:r>
                      <a:r>
                        <a:rPr lang="en-US" sz="1000" dirty="0" err="1"/>
                        <a:t>specificată</a:t>
                      </a:r>
                      <a:r>
                        <a:rPr lang="en-US" sz="1000" dirty="0"/>
                        <a:t> </a:t>
                      </a:r>
                      <a:r>
                        <a:rPr lang="en-US" sz="1000" dirty="0" err="1"/>
                        <a:t>dacă</a:t>
                      </a:r>
                      <a:r>
                        <a:rPr lang="en-US" sz="1000" dirty="0"/>
                        <a:t> </a:t>
                      </a:r>
                      <a:r>
                        <a:rPr lang="en-US" sz="1000" dirty="0" err="1"/>
                        <a:t>flagul</a:t>
                      </a:r>
                      <a:r>
                        <a:rPr lang="en-US" sz="1000" dirty="0"/>
                        <a:t> ZF nu este </a:t>
                      </a:r>
                      <a:r>
                        <a:rPr lang="en-US" sz="1000" dirty="0" err="1"/>
                        <a:t>setat</a:t>
                      </a:r>
                      <a:r>
                        <a:rPr lang="en-US" sz="1000" dirty="0"/>
                        <a:t> (nu este egal </a:t>
                      </a:r>
                      <a:r>
                        <a:rPr lang="en-US" sz="1000" dirty="0" err="1"/>
                        <a:t>sau</a:t>
                      </a:r>
                      <a:r>
                        <a:rPr lang="en-US" sz="1000" dirty="0"/>
                        <a:t> nu este zero).</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7"/>
                  </a:ext>
                </a:extLst>
              </a:tr>
              <a:tr h="121498">
                <a:tc>
                  <a:txBody>
                    <a:bodyPr/>
                    <a:lstStyle/>
                    <a:p>
                      <a:r>
                        <a:rPr lang="en-US" sz="1000"/>
                        <a:t>CALL</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E8</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Direct, Indirect</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Niciunul</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err="1"/>
                        <a:t>Apelază</a:t>
                      </a:r>
                      <a:r>
                        <a:rPr lang="en-US" sz="1000" dirty="0"/>
                        <a:t> o </a:t>
                      </a:r>
                      <a:r>
                        <a:rPr lang="en-US" sz="1000" dirty="0" err="1"/>
                        <a:t>subrutină</a:t>
                      </a:r>
                      <a:r>
                        <a:rPr lang="en-US" sz="1000" dirty="0"/>
                        <a:t> la adresa </a:t>
                      </a:r>
                      <a:r>
                        <a:rPr lang="en-US" sz="1000" dirty="0" err="1"/>
                        <a:t>specificată</a:t>
                      </a:r>
                      <a:r>
                        <a:rPr lang="en-US" sz="1000" dirty="0"/>
                        <a:t> </a:t>
                      </a:r>
                      <a:r>
                        <a:rPr lang="en-US" sz="1000" dirty="0" err="1"/>
                        <a:t>și</a:t>
                      </a:r>
                      <a:r>
                        <a:rPr lang="en-US" sz="1000" dirty="0"/>
                        <a:t> </a:t>
                      </a:r>
                      <a:r>
                        <a:rPr lang="en-US" sz="1000" dirty="0" err="1"/>
                        <a:t>pune</a:t>
                      </a:r>
                      <a:r>
                        <a:rPr lang="en-US" sz="1000" dirty="0"/>
                        <a:t> adresa de </a:t>
                      </a:r>
                      <a:r>
                        <a:rPr lang="en-US" sz="1000" dirty="0" err="1"/>
                        <a:t>retur</a:t>
                      </a:r>
                      <a:r>
                        <a:rPr lang="en-US" sz="1000" dirty="0"/>
                        <a:t> pe </a:t>
                      </a:r>
                      <a:r>
                        <a:rPr lang="en-US" sz="1000" dirty="0" err="1"/>
                        <a:t>stivă</a:t>
                      </a:r>
                      <a:r>
                        <a:rPr lang="en-US" sz="1000" dirty="0"/>
                        <a:t>.</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8"/>
                  </a:ext>
                </a:extLst>
              </a:tr>
              <a:tr h="121498">
                <a:tc>
                  <a:txBody>
                    <a:bodyPr/>
                    <a:lstStyle/>
                    <a:p>
                      <a:r>
                        <a:rPr lang="en-US" sz="1000"/>
                        <a:t>RET</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C3</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N/A</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a:t>Niciunul</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err="1"/>
                        <a:t>Întoarce</a:t>
                      </a:r>
                      <a:r>
                        <a:rPr lang="en-US" sz="1000" dirty="0"/>
                        <a:t> </a:t>
                      </a:r>
                      <a:r>
                        <a:rPr lang="en-US" sz="1000" dirty="0" err="1"/>
                        <a:t>execuția</a:t>
                      </a:r>
                      <a:r>
                        <a:rPr lang="en-US" sz="1000" dirty="0"/>
                        <a:t> la adresa de pe </a:t>
                      </a:r>
                      <a:r>
                        <a:rPr lang="en-US" sz="1000" dirty="0" err="1"/>
                        <a:t>vârful</a:t>
                      </a:r>
                      <a:r>
                        <a:rPr lang="en-US" sz="1000" dirty="0"/>
                        <a:t> </a:t>
                      </a:r>
                      <a:r>
                        <a:rPr lang="en-US" sz="1000" dirty="0" err="1"/>
                        <a:t>stivei</a:t>
                      </a:r>
                      <a:r>
                        <a:rPr lang="en-US" sz="1000" dirty="0"/>
                        <a:t>.</a:t>
                      </a:r>
                    </a:p>
                  </a:txBody>
                  <a:tcPr marL="23812" marR="23812" marT="11906" marB="1190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9"/>
                  </a:ext>
                </a:extLst>
              </a:tr>
            </a:tbl>
          </a:graphicData>
        </a:graphic>
      </p:graphicFrame>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22381" y="661241"/>
            <a:ext cx="2827300" cy="1054715"/>
          </a:xfrm>
          <a:prstGeom prst="rect">
            <a:avLst/>
          </a:prstGeom>
          <a:solidFill>
            <a:schemeClr val="bg1"/>
          </a:solidFill>
        </p:spPr>
      </p:pic>
    </p:spTree>
    <p:extLst>
      <p:ext uri="{BB962C8B-B14F-4D97-AF65-F5344CB8AC3E}">
        <p14:creationId xmlns:p14="http://schemas.microsoft.com/office/powerpoint/2010/main" val="3015954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a:extLst>
              <a:ext uri="{FF2B5EF4-FFF2-40B4-BE49-F238E27FC236}">
                <a16:creationId xmlns:a16="http://schemas.microsoft.com/office/drawing/2014/main" id="{8528EE4F-B61C-1681-6D23-660493983705}"/>
              </a:ext>
            </a:extLst>
          </p:cNvPr>
          <p:cNvSpPr/>
          <p:nvPr/>
        </p:nvSpPr>
        <p:spPr>
          <a:xfrm>
            <a:off x="8660487" y="667716"/>
            <a:ext cx="3015698" cy="707082"/>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3" name="Flowchart: Process 12"/>
          <p:cNvSpPr/>
          <p:nvPr/>
        </p:nvSpPr>
        <p:spPr>
          <a:xfrm>
            <a:off x="450395" y="1963894"/>
            <a:ext cx="11307059" cy="4313337"/>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a:t>Tabele de Moduri de Adresare</a:t>
            </a:r>
            <a:br>
              <a:rPr lang="en-US"/>
            </a:br>
            <a:r>
              <a:rPr lang="en-US" sz="1200"/>
              <a:t>Modurile de adresare în arhitectura x86 definesc modul în care instrucțiunile accesează datele din memorie sau registre</a:t>
            </a:r>
          </a:p>
        </p:txBody>
      </p:sp>
      <p:sp>
        <p:nvSpPr>
          <p:cNvPr id="4" name="Rectangle 1"/>
          <p:cNvSpPr>
            <a:spLocks noChangeArrowheads="1"/>
          </p:cNvSpPr>
          <p:nvPr/>
        </p:nvSpPr>
        <p:spPr bwMode="auto">
          <a:xfrm>
            <a:off x="932936" y="2567508"/>
            <a:ext cx="7452874"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1.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Adresare</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Directă</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(Immediate Addressing)</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Descriere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Valoarea</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operandului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este direct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instrucție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Exemplu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rgbClr val="C00000"/>
                </a:solidFill>
                <a:effectLst/>
                <a:latin typeface="Arial Unicode MS" panose="020B0604020202020204" pitchFamily="34" charset="-128"/>
              </a:rPr>
              <a:t>MOV AX, 1234h</a:t>
            </a:r>
            <a:r>
              <a:rPr kumimoji="0" lang="en-US" sz="1400" b="0" i="0" u="none" strike="noStrike" cap="none" normalizeH="0" baseline="0" dirty="0">
                <a:ln>
                  <a:noFill/>
                </a:ln>
                <a:solidFill>
                  <a:srgbClr val="C00000"/>
                </a:solidFill>
                <a:effectLst/>
              </a:rPr>
              <a:t> </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Valoarea</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1234h</a:t>
            </a:r>
            <a:r>
              <a:rPr kumimoji="0" lang="en-US" sz="1400" b="0" i="0" u="none" strike="noStrike" cap="none" normalizeH="0" baseline="0" dirty="0">
                <a:ln>
                  <a:noFill/>
                </a:ln>
                <a:solidFill>
                  <a:schemeClr val="tx1">
                    <a:lumMod val="50000"/>
                    <a:lumOff val="50000"/>
                  </a:schemeClr>
                </a:solidFill>
                <a:effectLst/>
              </a:rPr>
              <a:t> este </a:t>
            </a:r>
            <a:r>
              <a:rPr kumimoji="0" lang="en-US" sz="1400" b="0" i="0" u="none" strike="noStrike" cap="none" normalizeH="0" baseline="0" dirty="0" err="1">
                <a:ln>
                  <a:noFill/>
                </a:ln>
                <a:solidFill>
                  <a:schemeClr val="tx1">
                    <a:lumMod val="50000"/>
                    <a:lumOff val="50000"/>
                  </a:schemeClr>
                </a:solidFill>
                <a:effectLst/>
              </a:rPr>
              <a:t>încărcată</a:t>
            </a:r>
            <a:r>
              <a:rPr kumimoji="0" lang="en-US" sz="1400" b="0" i="0" u="none" strike="noStrike" cap="none" normalizeH="0" baseline="0" dirty="0">
                <a:ln>
                  <a:noFill/>
                </a:ln>
                <a:solidFill>
                  <a:schemeClr val="tx1">
                    <a:lumMod val="50000"/>
                    <a:lumOff val="50000"/>
                  </a:schemeClr>
                </a:solidFill>
                <a:effectLst/>
              </a:rPr>
              <a:t> direct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registru</a:t>
            </a:r>
            <a:r>
              <a:rPr kumimoji="0" lang="en-US" sz="1400" b="0" i="0" u="none" strike="noStrike" cap="none" normalizeH="0" baseline="0" dirty="0">
                <a:ln>
                  <a:noFill/>
                </a:ln>
                <a:solidFill>
                  <a:schemeClr val="tx1">
                    <a:lumMod val="50000"/>
                    <a:lumOff val="50000"/>
                  </a:schemeClr>
                </a:solidFill>
                <a:effectLst/>
              </a:rPr>
              <a: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2.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Adresare</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Directă</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Memoriei</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(Direct Memory Addressing)</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Descriere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Adresa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efectivă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operandului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este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specificată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direct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instrucție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Exemplu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rgbClr val="C00000"/>
                </a:solidFill>
                <a:effectLst/>
                <a:latin typeface="Arial Unicode MS" panose="020B0604020202020204" pitchFamily="34" charset="-128"/>
              </a:rPr>
              <a:t>MOV AX, [1234h]</a:t>
            </a:r>
            <a:r>
              <a:rPr kumimoji="0" lang="en-US" sz="1400" b="0" i="0" u="none" strike="noStrike" cap="none" normalizeH="0" baseline="0" dirty="0">
                <a:ln>
                  <a:noFill/>
                </a:ln>
                <a:solidFill>
                  <a:srgbClr val="C00000"/>
                </a:solidFill>
                <a:effectLst/>
              </a:rPr>
              <a:t> </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Valoarea</a:t>
            </a:r>
            <a:r>
              <a:rPr kumimoji="0" lang="en-US" sz="1400" b="0" i="0" u="none" strike="noStrike" cap="none" normalizeH="0" baseline="0" dirty="0">
                <a:ln>
                  <a:noFill/>
                </a:ln>
                <a:solidFill>
                  <a:schemeClr val="tx1">
                    <a:lumMod val="50000"/>
                    <a:lumOff val="50000"/>
                  </a:schemeClr>
                </a:solidFill>
                <a:effectLst/>
              </a:rPr>
              <a:t> din </a:t>
            </a:r>
            <a:r>
              <a:rPr kumimoji="0" lang="en-US" sz="1400" b="0" i="0" u="none" strike="noStrike" cap="none" normalizeH="0" baseline="0" dirty="0" err="1">
                <a:ln>
                  <a:noFill/>
                </a:ln>
                <a:solidFill>
                  <a:schemeClr val="tx1">
                    <a:lumMod val="50000"/>
                    <a:lumOff val="50000"/>
                  </a:schemeClr>
                </a:solidFill>
                <a:effectLst/>
              </a:rPr>
              <a:t>memorie</a:t>
            </a:r>
            <a:r>
              <a:rPr kumimoji="0" lang="en-US" sz="1400" b="0" i="0" u="none" strike="noStrike" cap="none" normalizeH="0" baseline="0" dirty="0">
                <a:ln>
                  <a:noFill/>
                </a:ln>
                <a:solidFill>
                  <a:schemeClr val="tx1">
                    <a:lumMod val="50000"/>
                    <a:lumOff val="50000"/>
                  </a:schemeClr>
                </a:solidFill>
                <a:effectLst/>
              </a:rPr>
              <a:t> la adresa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1234h</a:t>
            </a:r>
            <a:r>
              <a:rPr kumimoji="0" lang="en-US" sz="1400" b="0" i="0" u="none" strike="noStrike" cap="none" normalizeH="0" baseline="0" dirty="0">
                <a:ln>
                  <a:noFill/>
                </a:ln>
                <a:solidFill>
                  <a:schemeClr val="tx1">
                    <a:lumMod val="50000"/>
                    <a:lumOff val="50000"/>
                  </a:schemeClr>
                </a:solidFill>
                <a:effectLst/>
              </a:rPr>
              <a:t> este </a:t>
            </a:r>
            <a:r>
              <a:rPr kumimoji="0" lang="en-US" sz="1400" b="0" i="0" u="none" strike="noStrike" cap="none" normalizeH="0" baseline="0" dirty="0" err="1">
                <a:ln>
                  <a:noFill/>
                </a:ln>
                <a:solidFill>
                  <a:schemeClr val="tx1">
                    <a:lumMod val="50000"/>
                    <a:lumOff val="50000"/>
                  </a:schemeClr>
                </a:solidFill>
                <a:effectLst/>
              </a:rPr>
              <a:t>încărcată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AX</a:t>
            </a:r>
            <a:r>
              <a:rPr kumimoji="0" lang="en-US" sz="1400" b="0" i="0" u="none" strike="noStrike" cap="none" normalizeH="0" baseline="0" dirty="0">
                <a:ln>
                  <a:noFill/>
                </a:ln>
                <a:solidFill>
                  <a:schemeClr val="tx1">
                    <a:lumMod val="50000"/>
                    <a:lumOff val="50000"/>
                  </a:schemeClr>
                </a:solidFill>
                <a:effectLst/>
              </a:rPr>
              <a: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3.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Adresare</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prin</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Registru</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(Register Addressing)</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Descriere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Operandul</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este un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registru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Exemplu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rgbClr val="C00000"/>
                </a:solidFill>
                <a:effectLst/>
                <a:latin typeface="Arial Unicode MS" panose="020B0604020202020204" pitchFamily="34" charset="-128"/>
              </a:rPr>
              <a:t>MOV AX, BX</a:t>
            </a:r>
            <a:r>
              <a:rPr kumimoji="0" lang="en-US" sz="1400" b="0" i="0" u="none" strike="noStrike" cap="none" normalizeH="0" baseline="0" dirty="0">
                <a:ln>
                  <a:noFill/>
                </a:ln>
                <a:solidFill>
                  <a:srgbClr val="C00000"/>
                </a:solidFill>
                <a:effectLst/>
              </a:rPr>
              <a:t> </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Conținutul</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lui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BX</a:t>
            </a:r>
            <a:r>
              <a:rPr kumimoji="0" lang="en-US" sz="1400" b="0" i="0" u="none" strike="noStrike" cap="none" normalizeH="0" baseline="0" dirty="0">
                <a:ln>
                  <a:noFill/>
                </a:ln>
                <a:solidFill>
                  <a:schemeClr val="tx1">
                    <a:lumMod val="50000"/>
                    <a:lumOff val="50000"/>
                  </a:schemeClr>
                </a:solidFill>
                <a:effectLst/>
              </a:rPr>
              <a:t> este </a:t>
            </a:r>
            <a:r>
              <a:rPr kumimoji="0" lang="en-US" sz="1400" b="0" i="0" u="none" strike="noStrike" cap="none" normalizeH="0" baseline="0" dirty="0" err="1">
                <a:ln>
                  <a:noFill/>
                </a:ln>
                <a:solidFill>
                  <a:schemeClr val="tx1">
                    <a:lumMod val="50000"/>
                    <a:lumOff val="50000"/>
                  </a:schemeClr>
                </a:solidFill>
                <a:effectLst/>
              </a:rPr>
              <a:t>copiat</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AX</a:t>
            </a:r>
            <a:r>
              <a:rPr kumimoji="0" lang="en-US" sz="1400" b="0" i="0" u="none" strike="noStrike" cap="none" normalizeH="0" baseline="0" dirty="0">
                <a:ln>
                  <a:noFill/>
                </a:ln>
                <a:solidFill>
                  <a:schemeClr val="tx1">
                    <a:lumMod val="50000"/>
                    <a:lumOff val="50000"/>
                  </a:schemeClr>
                </a:solidFill>
                <a:effectLst/>
              </a:rPr>
              <a: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4.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Adresare</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Indirectă</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prin</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Registru</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(Register Indirect Addressing)</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Descriere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Adresa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operandului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este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într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-un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registru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Exemplu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rgbClr val="C00000"/>
                </a:solidFill>
                <a:effectLst/>
                <a:latin typeface="Arial Unicode MS" panose="020B0604020202020204" pitchFamily="34" charset="-128"/>
              </a:rPr>
              <a:t>MOV AX, [BX]</a:t>
            </a:r>
            <a:r>
              <a:rPr kumimoji="0" lang="en-US" sz="1400" b="0" i="0" u="none" strike="noStrike" cap="none" normalizeH="0" baseline="0" dirty="0">
                <a:ln>
                  <a:noFill/>
                </a:ln>
                <a:solidFill>
                  <a:srgbClr val="C00000"/>
                </a:solidFill>
                <a:effectLst/>
              </a:rPr>
              <a:t> </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Valoarea</a:t>
            </a:r>
            <a:r>
              <a:rPr kumimoji="0" lang="en-US" sz="1400" b="0" i="0" u="none" strike="noStrike" cap="none" normalizeH="0" baseline="0" dirty="0">
                <a:ln>
                  <a:noFill/>
                </a:ln>
                <a:solidFill>
                  <a:schemeClr val="tx1">
                    <a:lumMod val="50000"/>
                    <a:lumOff val="50000"/>
                  </a:schemeClr>
                </a:solidFill>
                <a:effectLst/>
              </a:rPr>
              <a:t> din </a:t>
            </a:r>
            <a:r>
              <a:rPr kumimoji="0" lang="en-US" sz="1400" b="0" i="0" u="none" strike="noStrike" cap="none" normalizeH="0" baseline="0" dirty="0" err="1">
                <a:ln>
                  <a:noFill/>
                </a:ln>
                <a:solidFill>
                  <a:schemeClr val="tx1">
                    <a:lumMod val="50000"/>
                    <a:lumOff val="50000"/>
                  </a:schemeClr>
                </a:solidFill>
                <a:effectLst/>
              </a:rPr>
              <a:t>memorie</a:t>
            </a:r>
            <a:r>
              <a:rPr kumimoji="0" lang="en-US" sz="1400" b="0" i="0" u="none" strike="noStrike" cap="none" normalizeH="0" baseline="0" dirty="0">
                <a:ln>
                  <a:noFill/>
                </a:ln>
                <a:solidFill>
                  <a:schemeClr val="tx1">
                    <a:lumMod val="50000"/>
                    <a:lumOff val="50000"/>
                  </a:schemeClr>
                </a:solidFill>
                <a:effectLst/>
              </a:rPr>
              <a:t> la adresa </a:t>
            </a:r>
            <a:r>
              <a:rPr kumimoji="0" lang="en-US" sz="1400" b="0" i="0" u="none" strike="noStrike" cap="none" normalizeH="0" baseline="0" dirty="0" err="1">
                <a:ln>
                  <a:noFill/>
                </a:ln>
                <a:solidFill>
                  <a:schemeClr val="tx1">
                    <a:lumMod val="50000"/>
                    <a:lumOff val="50000"/>
                  </a:schemeClr>
                </a:solidFill>
                <a:effectLst/>
              </a:rPr>
              <a:t>conținută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BX</a:t>
            </a:r>
            <a:r>
              <a:rPr kumimoji="0" lang="en-US" sz="1400" b="0" i="0" u="none" strike="noStrike" cap="none" normalizeH="0" baseline="0" dirty="0">
                <a:ln>
                  <a:noFill/>
                </a:ln>
                <a:solidFill>
                  <a:schemeClr val="tx1">
                    <a:lumMod val="50000"/>
                    <a:lumOff val="50000"/>
                  </a:schemeClr>
                </a:solidFill>
                <a:effectLst/>
              </a:rPr>
              <a:t> este </a:t>
            </a:r>
            <a:r>
              <a:rPr kumimoji="0" lang="en-US" sz="1400" b="0" i="0" u="none" strike="noStrike" cap="none" normalizeH="0" baseline="0" dirty="0" err="1">
                <a:ln>
                  <a:noFill/>
                </a:ln>
                <a:solidFill>
                  <a:schemeClr val="tx1">
                    <a:lumMod val="50000"/>
                    <a:lumOff val="50000"/>
                  </a:schemeClr>
                </a:solidFill>
                <a:effectLst/>
              </a:rPr>
              <a:t>încărcată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AX</a:t>
            </a:r>
            <a:r>
              <a:rPr kumimoji="0" lang="en-US" sz="1400" b="0" i="0" u="none" strike="noStrike" cap="none" normalizeH="0" baseline="0" dirty="0">
                <a:ln>
                  <a:noFill/>
                </a:ln>
                <a:solidFill>
                  <a:schemeClr val="tx1">
                    <a:lumMod val="50000"/>
                    <a:lumOff val="50000"/>
                  </a:schemeClr>
                </a:solidFill>
                <a:effectLst/>
              </a:rPr>
              <a: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lumMod val="50000"/>
                  <a:lumOff val="50000"/>
                </a:schemeClr>
              </a:solidFill>
              <a:effectLst/>
              <a:latin typeface="Arial" panose="020B0604020202020204" pitchFamily="34" charset="0"/>
            </a:endParaRPr>
          </a:p>
        </p:txBody>
      </p:sp>
      <p:sp>
        <p:nvSpPr>
          <p:cNvPr id="7" name="Rectangle 6"/>
          <p:cNvSpPr/>
          <p:nvPr/>
        </p:nvSpPr>
        <p:spPr>
          <a:xfrm>
            <a:off x="7846919" y="2221305"/>
            <a:ext cx="3686858" cy="1107996"/>
          </a:xfrm>
          <a:prstGeom prst="rect">
            <a:avLst/>
          </a:prstGeom>
        </p:spPr>
        <p:txBody>
          <a:bodyPr wrap="square">
            <a:spAutoFit/>
          </a:bodyPr>
          <a:lstStyle/>
          <a:p>
            <a:r>
              <a:rPr lang="en-US" sz="1100" dirty="0" err="1"/>
              <a:t>Fiecare</a:t>
            </a:r>
            <a:r>
              <a:rPr lang="en-US" sz="1100" dirty="0"/>
              <a:t> mod de </a:t>
            </a:r>
            <a:r>
              <a:rPr lang="en-US" sz="1100" dirty="0" err="1"/>
              <a:t>adresare</a:t>
            </a:r>
            <a:r>
              <a:rPr lang="en-US" sz="1100" dirty="0"/>
              <a:t> are </a:t>
            </a:r>
            <a:r>
              <a:rPr lang="en-US" sz="1100" dirty="0" err="1"/>
              <a:t>aplicațiile</a:t>
            </a:r>
            <a:r>
              <a:rPr lang="en-US" sz="1100" dirty="0"/>
              <a:t> sale, </a:t>
            </a:r>
            <a:r>
              <a:rPr lang="en-US" sz="1100" dirty="0" err="1"/>
              <a:t>iar</a:t>
            </a:r>
            <a:r>
              <a:rPr lang="en-US" sz="1100" dirty="0"/>
              <a:t> </a:t>
            </a:r>
            <a:r>
              <a:rPr lang="en-US" sz="1100" dirty="0" err="1"/>
              <a:t>alegerea</a:t>
            </a:r>
            <a:r>
              <a:rPr lang="en-US" sz="1100" dirty="0"/>
              <a:t> </a:t>
            </a:r>
            <a:r>
              <a:rPr lang="en-US" sz="1100" dirty="0" err="1"/>
              <a:t>între</a:t>
            </a:r>
            <a:r>
              <a:rPr lang="en-US" sz="1100" dirty="0"/>
              <a:t> </a:t>
            </a:r>
            <a:r>
              <a:rPr lang="en-US" sz="1100" dirty="0" err="1"/>
              <a:t>ele</a:t>
            </a:r>
            <a:r>
              <a:rPr lang="en-US" sz="1100" dirty="0"/>
              <a:t> </a:t>
            </a:r>
            <a:r>
              <a:rPr lang="en-US" sz="1100" dirty="0" err="1"/>
              <a:t>depinde</a:t>
            </a:r>
            <a:r>
              <a:rPr lang="en-US" sz="1100" dirty="0"/>
              <a:t> de </a:t>
            </a:r>
            <a:r>
              <a:rPr lang="en-US" sz="1100" dirty="0" err="1"/>
              <a:t>contextul</a:t>
            </a:r>
            <a:r>
              <a:rPr lang="en-US" sz="1100" dirty="0"/>
              <a:t> </a:t>
            </a:r>
            <a:r>
              <a:rPr lang="en-US" sz="1100" dirty="0" err="1"/>
              <a:t>instrucțiunii</a:t>
            </a:r>
            <a:r>
              <a:rPr lang="en-US" sz="1100" dirty="0"/>
              <a:t> </a:t>
            </a:r>
            <a:r>
              <a:rPr lang="en-US" sz="1100" dirty="0" err="1"/>
              <a:t>și</a:t>
            </a:r>
            <a:r>
              <a:rPr lang="en-US" sz="1100" dirty="0"/>
              <a:t> de </a:t>
            </a:r>
            <a:r>
              <a:rPr lang="en-US" sz="1100" dirty="0" err="1"/>
              <a:t>datele</a:t>
            </a:r>
            <a:r>
              <a:rPr lang="en-US" sz="1100" dirty="0"/>
              <a:t> pe care </a:t>
            </a:r>
            <a:r>
              <a:rPr lang="en-US" sz="1100" dirty="0" err="1"/>
              <a:t>programul</a:t>
            </a:r>
            <a:r>
              <a:rPr lang="en-US" sz="1100" dirty="0"/>
              <a:t> </a:t>
            </a:r>
            <a:r>
              <a:rPr lang="en-US" sz="1100" dirty="0" err="1"/>
              <a:t>intenționează</a:t>
            </a:r>
            <a:r>
              <a:rPr lang="en-US" sz="1100" dirty="0"/>
              <a:t> </a:t>
            </a:r>
            <a:r>
              <a:rPr lang="en-US" sz="1100" dirty="0" err="1"/>
              <a:t>să</a:t>
            </a:r>
            <a:r>
              <a:rPr lang="en-US" sz="1100" dirty="0"/>
              <a:t> le </a:t>
            </a:r>
            <a:r>
              <a:rPr lang="en-US" sz="1100" dirty="0" err="1"/>
              <a:t>acceseze</a:t>
            </a:r>
            <a:r>
              <a:rPr lang="en-US" sz="1100" dirty="0"/>
              <a:t> </a:t>
            </a:r>
            <a:r>
              <a:rPr lang="en-US" sz="1100" dirty="0" err="1"/>
              <a:t>sau</a:t>
            </a:r>
            <a:r>
              <a:rPr lang="en-US" sz="1100" dirty="0"/>
              <a:t> </a:t>
            </a:r>
            <a:r>
              <a:rPr lang="en-US" sz="1100" dirty="0" err="1"/>
              <a:t>să</a:t>
            </a:r>
            <a:r>
              <a:rPr lang="en-US" sz="1100" dirty="0"/>
              <a:t> le </a:t>
            </a:r>
            <a:r>
              <a:rPr lang="en-US" sz="1100" dirty="0" err="1"/>
              <a:t>manipuleze</a:t>
            </a:r>
            <a:r>
              <a:rPr lang="en-US" sz="1100" dirty="0"/>
              <a:t>. </a:t>
            </a:r>
            <a:r>
              <a:rPr lang="en-US" sz="1100" dirty="0" err="1"/>
              <a:t>Înțelegerea</a:t>
            </a:r>
            <a:r>
              <a:rPr lang="en-US" sz="1100" dirty="0"/>
              <a:t> </a:t>
            </a:r>
            <a:r>
              <a:rPr lang="en-US" sz="1100" dirty="0" err="1"/>
              <a:t>acestor</a:t>
            </a:r>
            <a:r>
              <a:rPr lang="en-US" sz="1100" dirty="0"/>
              <a:t> </a:t>
            </a:r>
            <a:r>
              <a:rPr lang="en-US" sz="1100" dirty="0" err="1"/>
              <a:t>moduri</a:t>
            </a:r>
            <a:r>
              <a:rPr lang="en-US" sz="1100" dirty="0"/>
              <a:t> de </a:t>
            </a:r>
            <a:r>
              <a:rPr lang="en-US" sz="1100" dirty="0" err="1"/>
              <a:t>adresare</a:t>
            </a:r>
            <a:r>
              <a:rPr lang="en-US" sz="1100" dirty="0"/>
              <a:t> este </a:t>
            </a:r>
            <a:r>
              <a:rPr lang="en-US" sz="1100" dirty="0" err="1"/>
              <a:t>crucială</a:t>
            </a:r>
            <a:r>
              <a:rPr lang="en-US" sz="1100" dirty="0"/>
              <a:t> </a:t>
            </a:r>
            <a:r>
              <a:rPr lang="en-US" sz="1100" dirty="0" err="1"/>
              <a:t>pentru</a:t>
            </a:r>
            <a:r>
              <a:rPr lang="en-US" sz="1100" dirty="0"/>
              <a:t> </a:t>
            </a:r>
            <a:r>
              <a:rPr lang="en-US" sz="1100" dirty="0" err="1"/>
              <a:t>analiza</a:t>
            </a:r>
            <a:r>
              <a:rPr lang="en-US" sz="1100" dirty="0"/>
              <a:t> </a:t>
            </a:r>
            <a:r>
              <a:rPr lang="en-US" sz="1100" dirty="0" err="1"/>
              <a:t>și</a:t>
            </a:r>
            <a:r>
              <a:rPr lang="en-US" sz="1100" dirty="0"/>
              <a:t> </a:t>
            </a:r>
            <a:r>
              <a:rPr lang="en-US" sz="1100" dirty="0" err="1"/>
              <a:t>dezasamblarea</a:t>
            </a:r>
            <a:r>
              <a:rPr lang="en-US" sz="1100" dirty="0"/>
              <a:t> </a:t>
            </a:r>
            <a:r>
              <a:rPr lang="en-US" sz="1100" dirty="0" err="1"/>
              <a:t>eficientă</a:t>
            </a:r>
            <a:r>
              <a:rPr lang="en-US" sz="1100" dirty="0"/>
              <a:t> a </a:t>
            </a:r>
            <a:r>
              <a:rPr lang="en-US" sz="1100" dirty="0" err="1"/>
              <a:t>codului</a:t>
            </a:r>
            <a:r>
              <a:rPr lang="en-US" sz="1100" dirty="0"/>
              <a:t> x86, </a:t>
            </a:r>
            <a:r>
              <a:rPr lang="en-US" sz="1100" dirty="0" err="1"/>
              <a:t>permițând</a:t>
            </a:r>
            <a:r>
              <a:rPr lang="en-US" sz="1100" dirty="0"/>
              <a:t> </a:t>
            </a:r>
            <a:r>
              <a:rPr lang="en-US" sz="1100" dirty="0" err="1"/>
              <a:t>inginerilor</a:t>
            </a:r>
            <a:r>
              <a:rPr lang="en-US" sz="1100" dirty="0"/>
              <a:t> </a:t>
            </a:r>
            <a:r>
              <a:rPr lang="en-US" sz="1100" dirty="0" err="1"/>
              <a:t>reversi</a:t>
            </a:r>
            <a:r>
              <a:rPr lang="en-US" sz="1100" dirty="0"/>
              <a:t> </a:t>
            </a:r>
            <a:r>
              <a:rPr lang="en-US" sz="1100" dirty="0" err="1"/>
              <a:t>să</a:t>
            </a:r>
            <a:r>
              <a:rPr lang="en-US" sz="1100" dirty="0"/>
              <a:t> </a:t>
            </a:r>
            <a:r>
              <a:rPr lang="en-US" sz="1100" dirty="0" err="1"/>
              <a:t>urmărească</a:t>
            </a:r>
            <a:r>
              <a:rPr lang="en-US" sz="1100" dirty="0"/>
              <a:t> </a:t>
            </a:r>
            <a:r>
              <a:rPr lang="en-US" sz="1100" dirty="0" err="1"/>
              <a:t>fluxul</a:t>
            </a:r>
            <a:r>
              <a:rPr lang="en-US" sz="1100" dirty="0"/>
              <a:t> de date </a:t>
            </a:r>
            <a:r>
              <a:rPr lang="en-US" sz="1100" dirty="0" err="1"/>
              <a:t>prin</a:t>
            </a:r>
            <a:r>
              <a:rPr lang="en-US" sz="1100" dirty="0"/>
              <a:t> program.</a:t>
            </a:r>
          </a:p>
        </p:txBody>
      </p:sp>
      <p:sp>
        <p:nvSpPr>
          <p:cNvPr id="9" name="Flowchart: Process 8"/>
          <p:cNvSpPr/>
          <p:nvPr/>
        </p:nvSpPr>
        <p:spPr>
          <a:xfrm>
            <a:off x="7752231" y="2110920"/>
            <a:ext cx="3858577" cy="1328766"/>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5" name="Picture 4">
            <a:extLst>
              <a:ext uri="{FF2B5EF4-FFF2-40B4-BE49-F238E27FC236}">
                <a16:creationId xmlns:a16="http://schemas.microsoft.com/office/drawing/2014/main" id="{48F04F07-2318-07FB-6DEF-815BBCFBA64B}"/>
              </a:ext>
            </a:extLst>
          </p:cNvPr>
          <p:cNvPicPr>
            <a:picLocks noChangeAspect="1"/>
          </p:cNvPicPr>
          <p:nvPr/>
        </p:nvPicPr>
        <p:blipFill>
          <a:blip r:embed="rId2"/>
          <a:stretch>
            <a:fillRect/>
          </a:stretch>
        </p:blipFill>
        <p:spPr>
          <a:xfrm>
            <a:off x="8751979" y="768125"/>
            <a:ext cx="2832713" cy="502001"/>
          </a:xfrm>
          <a:prstGeom prst="rect">
            <a:avLst/>
          </a:prstGeom>
        </p:spPr>
      </p:pic>
      <p:pic>
        <p:nvPicPr>
          <p:cNvPr id="8" name="Picture 7">
            <a:extLst>
              <a:ext uri="{FF2B5EF4-FFF2-40B4-BE49-F238E27FC236}">
                <a16:creationId xmlns:a16="http://schemas.microsoft.com/office/drawing/2014/main" id="{4D3A89B6-B63D-14F3-0EDE-7474DA3C32BF}"/>
              </a:ext>
            </a:extLst>
          </p:cNvPr>
          <p:cNvPicPr>
            <a:picLocks noChangeAspect="1"/>
          </p:cNvPicPr>
          <p:nvPr/>
        </p:nvPicPr>
        <p:blipFill>
          <a:blip r:embed="rId3"/>
          <a:stretch>
            <a:fillRect/>
          </a:stretch>
        </p:blipFill>
        <p:spPr>
          <a:xfrm>
            <a:off x="8660487" y="3687624"/>
            <a:ext cx="3184617" cy="934601"/>
          </a:xfrm>
          <a:prstGeom prst="rect">
            <a:avLst/>
          </a:prstGeom>
        </p:spPr>
      </p:pic>
      <p:pic>
        <p:nvPicPr>
          <p:cNvPr id="11" name="Picture 10">
            <a:extLst>
              <a:ext uri="{FF2B5EF4-FFF2-40B4-BE49-F238E27FC236}">
                <a16:creationId xmlns:a16="http://schemas.microsoft.com/office/drawing/2014/main" id="{202C6B0D-18E1-4984-13F7-E356610CD953}"/>
              </a:ext>
            </a:extLst>
          </p:cNvPr>
          <p:cNvPicPr>
            <a:picLocks noChangeAspect="1"/>
          </p:cNvPicPr>
          <p:nvPr/>
        </p:nvPicPr>
        <p:blipFill>
          <a:blip r:embed="rId4"/>
          <a:stretch>
            <a:fillRect/>
          </a:stretch>
        </p:blipFill>
        <p:spPr>
          <a:xfrm>
            <a:off x="8665186" y="4696003"/>
            <a:ext cx="3175220" cy="953651"/>
          </a:xfrm>
          <a:prstGeom prst="rect">
            <a:avLst/>
          </a:prstGeom>
        </p:spPr>
      </p:pic>
      <p:pic>
        <p:nvPicPr>
          <p:cNvPr id="14" name="Picture 13">
            <a:extLst>
              <a:ext uri="{FF2B5EF4-FFF2-40B4-BE49-F238E27FC236}">
                <a16:creationId xmlns:a16="http://schemas.microsoft.com/office/drawing/2014/main" id="{5C9E3221-F463-CFAE-FBCC-B7D7E59470D8}"/>
              </a:ext>
            </a:extLst>
          </p:cNvPr>
          <p:cNvPicPr>
            <a:picLocks noChangeAspect="1"/>
          </p:cNvPicPr>
          <p:nvPr/>
        </p:nvPicPr>
        <p:blipFill>
          <a:blip r:embed="rId5"/>
          <a:stretch>
            <a:fillRect/>
          </a:stretch>
        </p:blipFill>
        <p:spPr>
          <a:xfrm>
            <a:off x="8665186" y="5714019"/>
            <a:ext cx="3175220" cy="895584"/>
          </a:xfrm>
          <a:prstGeom prst="rect">
            <a:avLst/>
          </a:prstGeom>
        </p:spPr>
      </p:pic>
      <p:sp>
        <p:nvSpPr>
          <p:cNvPr id="3" name="Flowchart: Process 2">
            <a:extLst>
              <a:ext uri="{FF2B5EF4-FFF2-40B4-BE49-F238E27FC236}">
                <a16:creationId xmlns:a16="http://schemas.microsoft.com/office/drawing/2014/main" id="{A79A5D30-4F43-0F6F-CF18-F02D3C99DAC8}"/>
              </a:ext>
            </a:extLst>
          </p:cNvPr>
          <p:cNvSpPr/>
          <p:nvPr/>
        </p:nvSpPr>
        <p:spPr>
          <a:xfrm>
            <a:off x="8535897" y="3586713"/>
            <a:ext cx="3408853" cy="3159386"/>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29762684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450395" y="1963894"/>
            <a:ext cx="11307059" cy="4313337"/>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a:t>Tabele de Moduri de Adresare</a:t>
            </a:r>
            <a:br>
              <a:rPr lang="en-US"/>
            </a:br>
            <a:r>
              <a:rPr lang="en-US" sz="1100"/>
              <a:t>Modurile de adresare în arhitectura x86 definesc modul în care instrucțiunile accesează datele din memorie sau registre</a:t>
            </a:r>
          </a:p>
        </p:txBody>
      </p:sp>
      <p:sp>
        <p:nvSpPr>
          <p:cNvPr id="3" name="Rectangle 1"/>
          <p:cNvSpPr>
            <a:spLocks noChangeArrowheads="1"/>
          </p:cNvSpPr>
          <p:nvPr/>
        </p:nvSpPr>
        <p:spPr bwMode="auto">
          <a:xfrm>
            <a:off x="808282" y="2462644"/>
            <a:ext cx="10736074"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5.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Adresare</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cu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Deplasament</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(Base plus Displacement Addressing)</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Descriere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Adresa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efectivă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este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suma</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dintre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un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registru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(baza)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o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valoare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constantă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deplasament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Exemplu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rgbClr val="C00000"/>
                </a:solidFill>
                <a:effectLst/>
                <a:latin typeface="Arial Unicode MS" panose="020B0604020202020204" pitchFamily="34" charset="-128"/>
              </a:rPr>
              <a:t>MOV AX, [BX+10h]</a:t>
            </a:r>
            <a:r>
              <a:rPr kumimoji="0" lang="en-US" sz="1400" b="0" i="0" u="none" strike="noStrike" cap="none" normalizeH="0" baseline="0" dirty="0">
                <a:ln>
                  <a:noFill/>
                </a:ln>
                <a:solidFill>
                  <a:srgbClr val="C00000"/>
                </a:solidFill>
                <a:effectLst/>
              </a:rPr>
              <a:t> </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Valoarea</a:t>
            </a:r>
            <a:r>
              <a:rPr kumimoji="0" lang="en-US" sz="1400" b="0" i="0" u="none" strike="noStrike" cap="none" normalizeH="0" baseline="0" dirty="0">
                <a:ln>
                  <a:noFill/>
                </a:ln>
                <a:solidFill>
                  <a:schemeClr val="tx1">
                    <a:lumMod val="50000"/>
                    <a:lumOff val="50000"/>
                  </a:schemeClr>
                </a:solidFill>
                <a:effectLst/>
              </a:rPr>
              <a:t> din </a:t>
            </a:r>
            <a:r>
              <a:rPr kumimoji="0" lang="en-US" sz="1400" b="0" i="0" u="none" strike="noStrike" cap="none" normalizeH="0" baseline="0" dirty="0" err="1">
                <a:ln>
                  <a:noFill/>
                </a:ln>
                <a:solidFill>
                  <a:schemeClr val="tx1">
                    <a:lumMod val="50000"/>
                    <a:lumOff val="50000"/>
                  </a:schemeClr>
                </a:solidFill>
                <a:effectLst/>
              </a:rPr>
              <a:t>memorie</a:t>
            </a:r>
            <a:r>
              <a:rPr kumimoji="0" lang="en-US" sz="1400" b="0" i="0" u="none" strike="noStrike" cap="none" normalizeH="0" baseline="0" dirty="0">
                <a:ln>
                  <a:noFill/>
                </a:ln>
                <a:solidFill>
                  <a:schemeClr val="tx1">
                    <a:lumMod val="50000"/>
                    <a:lumOff val="50000"/>
                  </a:schemeClr>
                </a:solidFill>
                <a:effectLst/>
              </a:rPr>
              <a:t> la adresa </a:t>
            </a:r>
            <a:r>
              <a:rPr kumimoji="0" lang="en-US" sz="1400" b="0" i="0" u="none" strike="noStrike" cap="none" normalizeH="0" baseline="0" dirty="0" err="1">
                <a:ln>
                  <a:noFill/>
                </a:ln>
                <a:solidFill>
                  <a:schemeClr val="tx1">
                    <a:lumMod val="50000"/>
                    <a:lumOff val="50000"/>
                  </a:schemeClr>
                </a:solidFill>
                <a:effectLst/>
              </a:rPr>
              <a:t>rezultată</a:t>
            </a:r>
            <a:r>
              <a:rPr kumimoji="0" lang="en-US" sz="1400" b="0" i="0" u="none" strike="noStrike" cap="none" normalizeH="0" baseline="0" dirty="0">
                <a:ln>
                  <a:noFill/>
                </a:ln>
                <a:solidFill>
                  <a:schemeClr val="tx1">
                    <a:lumMod val="50000"/>
                    <a:lumOff val="50000"/>
                  </a:schemeClr>
                </a:solidFill>
                <a:effectLst/>
              </a:rPr>
              <a:t> din </a:t>
            </a:r>
            <a:r>
              <a:rPr kumimoji="0" lang="en-US" sz="1400" b="0" i="0" u="none" strike="noStrike" cap="none" normalizeH="0" baseline="0" dirty="0" err="1">
                <a:ln>
                  <a:noFill/>
                </a:ln>
                <a:solidFill>
                  <a:schemeClr val="tx1">
                    <a:lumMod val="50000"/>
                    <a:lumOff val="50000"/>
                  </a:schemeClr>
                </a:solidFill>
                <a:effectLst/>
              </a:rPr>
              <a:t>adunarea</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BX</a:t>
            </a:r>
            <a:r>
              <a:rPr kumimoji="0" lang="en-US" sz="1400" b="0" i="0" u="none" strike="noStrike" cap="none" normalizeH="0" baseline="0" dirty="0">
                <a:ln>
                  <a:noFill/>
                </a:ln>
                <a:solidFill>
                  <a:schemeClr val="tx1">
                    <a:lumMod val="50000"/>
                    <a:lumOff val="50000"/>
                  </a:schemeClr>
                </a:solidFill>
                <a:effectLst/>
              </a:rPr>
              <a:t> cu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10h</a:t>
            </a:r>
            <a:r>
              <a:rPr kumimoji="0" lang="en-US" sz="1400" b="0" i="0" u="none" strike="noStrike" cap="none" normalizeH="0" baseline="0" dirty="0">
                <a:ln>
                  <a:noFill/>
                </a:ln>
                <a:solidFill>
                  <a:schemeClr val="tx1">
                    <a:lumMod val="50000"/>
                    <a:lumOff val="50000"/>
                  </a:schemeClr>
                </a:solidFill>
                <a:effectLst/>
              </a:rPr>
              <a:t> este </a:t>
            </a:r>
            <a:r>
              <a:rPr kumimoji="0" lang="en-US" sz="1400" b="0" i="0" u="none" strike="noStrike" cap="none" normalizeH="0" baseline="0" dirty="0" err="1">
                <a:ln>
                  <a:noFill/>
                </a:ln>
                <a:solidFill>
                  <a:schemeClr val="tx1">
                    <a:lumMod val="50000"/>
                    <a:lumOff val="50000"/>
                  </a:schemeClr>
                </a:solidFill>
                <a:effectLst/>
              </a:rPr>
              <a:t>încărcată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AX</a:t>
            </a:r>
            <a:r>
              <a:rPr kumimoji="0" lang="en-US" sz="1400" b="0" i="0" u="none" strike="noStrike" cap="none" normalizeH="0" baseline="0" dirty="0">
                <a:ln>
                  <a:noFill/>
                </a:ln>
                <a:solidFill>
                  <a:schemeClr val="tx1">
                    <a:lumMod val="50000"/>
                    <a:lumOff val="50000"/>
                  </a:schemeClr>
                </a:solidFill>
                <a:effectLst/>
              </a:rPr>
              <a: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6.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Adresare</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Indexată</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(Indexed Addressing)</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Descriere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Similar cu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adresarea</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cu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deplasament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dar</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folosește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un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registru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index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pentru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calcula</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adresa. </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Exemplu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rgbClr val="C00000"/>
                </a:solidFill>
                <a:effectLst/>
                <a:latin typeface="Arial Unicode MS" panose="020B0604020202020204" pitchFamily="34" charset="-128"/>
              </a:rPr>
              <a:t>MOV AX, [SI+1234h]</a:t>
            </a:r>
            <a:r>
              <a:rPr kumimoji="0" lang="en-US" sz="1400" b="0" i="0" u="none" strike="noStrike" cap="none" normalizeH="0" baseline="0" dirty="0">
                <a:ln>
                  <a:noFill/>
                </a:ln>
                <a:solidFill>
                  <a:srgbClr val="C00000"/>
                </a:solidFill>
                <a:effectLst/>
              </a:rPr>
              <a:t> </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Valoarea</a:t>
            </a:r>
            <a:r>
              <a:rPr kumimoji="0" lang="en-US" sz="1400" b="0" i="0" u="none" strike="noStrike" cap="none" normalizeH="0" baseline="0" dirty="0">
                <a:ln>
                  <a:noFill/>
                </a:ln>
                <a:solidFill>
                  <a:schemeClr val="tx1">
                    <a:lumMod val="50000"/>
                    <a:lumOff val="50000"/>
                  </a:schemeClr>
                </a:solidFill>
                <a:effectLst/>
              </a:rPr>
              <a:t> din </a:t>
            </a:r>
            <a:r>
              <a:rPr kumimoji="0" lang="en-US" sz="1400" b="0" i="0" u="none" strike="noStrike" cap="none" normalizeH="0" baseline="0" dirty="0" err="1">
                <a:ln>
                  <a:noFill/>
                </a:ln>
                <a:solidFill>
                  <a:schemeClr val="tx1">
                    <a:lumMod val="50000"/>
                    <a:lumOff val="50000"/>
                  </a:schemeClr>
                </a:solidFill>
                <a:effectLst/>
              </a:rPr>
              <a:t>memorie</a:t>
            </a:r>
            <a:r>
              <a:rPr kumimoji="0" lang="en-US" sz="1400" b="0" i="0" u="none" strike="noStrike" cap="none" normalizeH="0" baseline="0" dirty="0">
                <a:ln>
                  <a:noFill/>
                </a:ln>
                <a:solidFill>
                  <a:schemeClr val="tx1">
                    <a:lumMod val="50000"/>
                    <a:lumOff val="50000"/>
                  </a:schemeClr>
                </a:solidFill>
                <a:effectLst/>
              </a:rPr>
              <a:t> la adresa </a:t>
            </a:r>
            <a:r>
              <a:rPr kumimoji="0" lang="en-US" sz="1400" b="0" i="0" u="none" strike="noStrike" cap="none" normalizeH="0" baseline="0" dirty="0" err="1">
                <a:ln>
                  <a:noFill/>
                </a:ln>
                <a:solidFill>
                  <a:schemeClr val="tx1">
                    <a:lumMod val="50000"/>
                    <a:lumOff val="50000"/>
                  </a:schemeClr>
                </a:solidFill>
                <a:effectLst/>
              </a:rPr>
              <a:t>calculată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adunând</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SI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și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1234h</a:t>
            </a:r>
            <a:r>
              <a:rPr kumimoji="0" lang="en-US" sz="1400" b="0" i="0" u="none" strike="noStrike" cap="none" normalizeH="0" baseline="0" dirty="0">
                <a:ln>
                  <a:noFill/>
                </a:ln>
                <a:solidFill>
                  <a:schemeClr val="tx1">
                    <a:lumMod val="50000"/>
                    <a:lumOff val="50000"/>
                  </a:schemeClr>
                </a:solidFill>
                <a:effectLst/>
              </a:rPr>
              <a:t> este </a:t>
            </a:r>
            <a:r>
              <a:rPr kumimoji="0" lang="en-US" sz="1400" b="0" i="0" u="none" strike="noStrike" cap="none" normalizeH="0" baseline="0" dirty="0" err="1">
                <a:ln>
                  <a:noFill/>
                </a:ln>
                <a:solidFill>
                  <a:schemeClr val="tx1">
                    <a:lumMod val="50000"/>
                    <a:lumOff val="50000"/>
                  </a:schemeClr>
                </a:solidFill>
                <a:effectLst/>
              </a:rPr>
              <a:t>încărcată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AX</a:t>
            </a:r>
            <a:r>
              <a:rPr kumimoji="0" lang="en-US" sz="1400" b="0" i="0" u="none" strike="noStrike" cap="none" normalizeH="0" baseline="0" dirty="0">
                <a:ln>
                  <a:noFill/>
                </a:ln>
                <a:solidFill>
                  <a:schemeClr val="tx1">
                    <a:lumMod val="50000"/>
                    <a:lumOff val="50000"/>
                  </a:schemeClr>
                </a:solidFill>
                <a:effectLst/>
              </a:rPr>
              <a: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7.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Adresare</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Bazată</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pe Index cu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Deplasament</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(Based Indexed Addressing with Displacement)</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Descriere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Combinație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adresării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indexate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celei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cu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deplasament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folosind</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un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registru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bază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unul</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index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un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deplasament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Exemplu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rgbClr val="C00000"/>
                </a:solidFill>
                <a:effectLst/>
                <a:latin typeface="Arial Unicode MS" panose="020B0604020202020204" pitchFamily="34" charset="-128"/>
              </a:rPr>
              <a:t>MOV AX, [BX+SI+10h]</a:t>
            </a:r>
            <a:r>
              <a:rPr kumimoji="0" lang="en-US" sz="1400" b="0" i="0" u="none" strike="noStrike" cap="none" normalizeH="0" baseline="0" dirty="0">
                <a:ln>
                  <a:noFill/>
                </a:ln>
                <a:solidFill>
                  <a:srgbClr val="C00000"/>
                </a:solidFill>
                <a:effectLst/>
              </a:rPr>
              <a:t> </a:t>
            </a:r>
            <a:r>
              <a:rPr kumimoji="0" lang="en-US" sz="1400" b="0" i="0" u="none" strike="noStrike" cap="none" normalizeH="0" baseline="0" dirty="0">
                <a:ln>
                  <a:noFill/>
                </a:ln>
                <a:solidFill>
                  <a:schemeClr val="tx1">
                    <a:lumMod val="50000"/>
                    <a:lumOff val="50000"/>
                  </a:schemeClr>
                </a:solidFill>
                <a:effectLst/>
              </a:rPr>
              <a:t>- Adresa </a:t>
            </a:r>
            <a:r>
              <a:rPr kumimoji="0" lang="en-US" sz="1400" b="0" i="0" u="none" strike="noStrike" cap="none" normalizeH="0" baseline="0" dirty="0" err="1">
                <a:ln>
                  <a:noFill/>
                </a:ln>
                <a:solidFill>
                  <a:schemeClr val="tx1">
                    <a:lumMod val="50000"/>
                    <a:lumOff val="50000"/>
                  </a:schemeClr>
                </a:solidFill>
                <a:effectLst/>
              </a:rPr>
              <a:t>efectivă</a:t>
            </a:r>
            <a:r>
              <a:rPr kumimoji="0" lang="en-US" sz="1400" b="0" i="0" u="none" strike="noStrike" cap="none" normalizeH="0" baseline="0" dirty="0">
                <a:ln>
                  <a:noFill/>
                </a:ln>
                <a:solidFill>
                  <a:schemeClr val="tx1">
                    <a:lumMod val="50000"/>
                    <a:lumOff val="50000"/>
                  </a:schemeClr>
                </a:solidFill>
                <a:effectLst/>
              </a:rPr>
              <a:t> este </a:t>
            </a:r>
            <a:r>
              <a:rPr kumimoji="0" lang="en-US" sz="1400" b="0" i="0" u="none" strike="noStrike" cap="none" normalizeH="0" baseline="0" dirty="0" err="1">
                <a:ln>
                  <a:noFill/>
                </a:ln>
                <a:solidFill>
                  <a:schemeClr val="tx1">
                    <a:lumMod val="50000"/>
                    <a:lumOff val="50000"/>
                  </a:schemeClr>
                </a:solidFill>
                <a:effectLst/>
              </a:rPr>
              <a:t>calculată</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adunând</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BX</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SI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și</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10h</a:t>
            </a:r>
            <a:r>
              <a:rPr kumimoji="0" lang="en-US" sz="1400" b="0" i="0" u="none" strike="noStrike" cap="none" normalizeH="0" baseline="0" dirty="0">
                <a:ln>
                  <a:noFill/>
                </a:ln>
                <a:solidFill>
                  <a:schemeClr val="tx1">
                    <a:lumMod val="50000"/>
                    <a:lumOff val="50000"/>
                  </a:schemeClr>
                </a:solidFill>
                <a:effectLst/>
              </a:rPr>
              <a: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8.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Adresare</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Directă</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a </a:t>
            </a:r>
            <a:r>
              <a:rPr kumimoji="0" lang="en-US" sz="1400" b="1" i="0" u="sng" strike="noStrike" cap="none" normalizeH="0" baseline="0" dirty="0" err="1">
                <a:ln>
                  <a:noFill/>
                </a:ln>
                <a:solidFill>
                  <a:schemeClr val="tx1">
                    <a:lumMod val="50000"/>
                    <a:lumOff val="50000"/>
                  </a:schemeClr>
                </a:solidFill>
                <a:effectLst/>
                <a:latin typeface="Arial" panose="020B0604020202020204" pitchFamily="34" charset="0"/>
              </a:rPr>
              <a:t>Pointerului</a:t>
            </a:r>
            <a:r>
              <a:rPr kumimoji="0" lang="en-US" sz="1400" b="1" i="0" u="sng" strike="noStrike" cap="none" normalizeH="0" baseline="0" dirty="0">
                <a:ln>
                  <a:noFill/>
                </a:ln>
                <a:solidFill>
                  <a:schemeClr val="tx1">
                    <a:lumMod val="50000"/>
                    <a:lumOff val="50000"/>
                  </a:schemeClr>
                </a:solidFill>
                <a:effectLst/>
                <a:latin typeface="Arial" panose="020B0604020202020204" pitchFamily="34" charset="0"/>
              </a:rPr>
              <a:t> (Direct Addressing with Segment Override)</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Descriere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Specifică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un segment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o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adresă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directă</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util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pentru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accesul</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la date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în</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segmente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err="1">
                <a:ln>
                  <a:noFill/>
                </a:ln>
                <a:solidFill>
                  <a:schemeClr val="tx1">
                    <a:lumMod val="50000"/>
                    <a:lumOff val="50000"/>
                  </a:schemeClr>
                </a:solidFill>
                <a:effectLst/>
                <a:latin typeface="Arial" panose="020B0604020202020204" pitchFamily="34" charset="0"/>
              </a:rPr>
              <a:t>diferite</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de cel implicit. </a:t>
            </a:r>
          </a:p>
          <a:p>
            <a:pPr marL="0" marR="0" lvl="0" indent="0" algn="l" defTabSz="914400" rtl="0" eaLnBrk="0" fontAlgn="base" latinLnBrk="0" hangingPunct="0">
              <a:lnSpc>
                <a:spcPct val="100000"/>
              </a:lnSpc>
              <a:spcBef>
                <a:spcPct val="0"/>
              </a:spcBef>
              <a:spcAft>
                <a:spcPct val="0"/>
              </a:spcAft>
              <a:buClrTx/>
              <a:buSzTx/>
              <a:tabLst/>
            </a:pPr>
            <a:r>
              <a:rPr kumimoji="0" lang="en-US" sz="1400" b="1" i="0" u="none" strike="noStrike" cap="none" normalizeH="0" baseline="0" dirty="0" err="1">
                <a:ln>
                  <a:noFill/>
                </a:ln>
                <a:solidFill>
                  <a:schemeClr val="tx1">
                    <a:lumMod val="50000"/>
                    <a:lumOff val="50000"/>
                  </a:schemeClr>
                </a:solidFill>
                <a:effectLst/>
                <a:latin typeface="Arial" panose="020B0604020202020204" pitchFamily="34" charset="0"/>
              </a:rPr>
              <a:t>Exemplu</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400" b="0" i="0" u="none" strike="noStrike" cap="none" normalizeH="0" baseline="0" dirty="0">
                <a:ln>
                  <a:noFill/>
                </a:ln>
                <a:solidFill>
                  <a:srgbClr val="C00000"/>
                </a:solidFill>
                <a:effectLst/>
                <a:latin typeface="Arial Unicode MS" panose="020B0604020202020204" pitchFamily="34" charset="-128"/>
              </a:rPr>
              <a:t>MOV AX, ES:[1234h]</a:t>
            </a:r>
            <a:r>
              <a:rPr kumimoji="0" lang="en-US" sz="1400" b="0" i="0" u="none" strike="noStrike" cap="none" normalizeH="0" baseline="0" dirty="0">
                <a:ln>
                  <a:noFill/>
                </a:ln>
                <a:solidFill>
                  <a:schemeClr val="tx1">
                    <a:lumMod val="50000"/>
                    <a:lumOff val="50000"/>
                  </a:schemeClr>
                </a:solidFill>
                <a:effectLst/>
              </a:rPr>
              <a:t> - </a:t>
            </a:r>
            <a:r>
              <a:rPr kumimoji="0" lang="en-US" sz="1400" b="0" i="0" u="none" strike="noStrike" cap="none" normalizeH="0" baseline="0" dirty="0" err="1">
                <a:ln>
                  <a:noFill/>
                </a:ln>
                <a:solidFill>
                  <a:schemeClr val="tx1">
                    <a:lumMod val="50000"/>
                    <a:lumOff val="50000"/>
                  </a:schemeClr>
                </a:solidFill>
                <a:effectLst/>
              </a:rPr>
              <a:t>Accesează</a:t>
            </a:r>
            <a:r>
              <a:rPr kumimoji="0" lang="en-US" sz="1400" b="0" i="0" u="none" strike="noStrike" cap="none" normalizeH="0" baseline="0" dirty="0">
                <a:ln>
                  <a:noFill/>
                </a:ln>
                <a:solidFill>
                  <a:schemeClr val="tx1">
                    <a:lumMod val="50000"/>
                    <a:lumOff val="50000"/>
                  </a:schemeClr>
                </a:solidFill>
                <a:effectLst/>
              </a:rPr>
              <a:t> date la adresa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1234h</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în</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segmentul</a:t>
            </a:r>
            <a:r>
              <a:rPr kumimoji="0" lang="en-US" sz="1400" b="0" i="0" u="none" strike="noStrike" cap="none" normalizeH="0" baseline="0" dirty="0">
                <a:ln>
                  <a:noFill/>
                </a:ln>
                <a:solidFill>
                  <a:schemeClr val="tx1">
                    <a:lumMod val="50000"/>
                    <a:lumOff val="50000"/>
                  </a:schemeClr>
                </a:solidFill>
                <a:effectLst/>
              </a:rPr>
              <a:t> </a:t>
            </a:r>
            <a:r>
              <a:rPr kumimoji="0" lang="en-US" sz="1400" b="0" i="0" u="none" strike="noStrike" cap="none" normalizeH="0" baseline="0" dirty="0" err="1">
                <a:ln>
                  <a:noFill/>
                </a:ln>
                <a:solidFill>
                  <a:schemeClr val="tx1">
                    <a:lumMod val="50000"/>
                    <a:lumOff val="50000"/>
                  </a:schemeClr>
                </a:solidFill>
                <a:effectLst/>
              </a:rPr>
              <a:t>specificat</a:t>
            </a:r>
            <a:r>
              <a:rPr kumimoji="0" lang="en-US" sz="1400" b="0" i="0" u="none" strike="noStrike" cap="none" normalizeH="0" baseline="0" dirty="0">
                <a:ln>
                  <a:noFill/>
                </a:ln>
                <a:solidFill>
                  <a:schemeClr val="tx1">
                    <a:lumMod val="50000"/>
                    <a:lumOff val="50000"/>
                  </a:schemeClr>
                </a:solidFill>
                <a:effectLst/>
              </a:rPr>
              <a:t> de </a:t>
            </a:r>
            <a:r>
              <a:rPr kumimoji="0" lang="en-US" sz="1400" b="0" i="0" u="none" strike="noStrike" cap="none" normalizeH="0" baseline="0" dirty="0">
                <a:ln>
                  <a:noFill/>
                </a:ln>
                <a:solidFill>
                  <a:schemeClr val="tx1">
                    <a:lumMod val="50000"/>
                    <a:lumOff val="50000"/>
                  </a:schemeClr>
                </a:solidFill>
                <a:effectLst/>
                <a:latin typeface="Arial Unicode MS" panose="020B0604020202020204" pitchFamily="34" charset="-128"/>
              </a:rPr>
              <a:t>ES</a:t>
            </a:r>
            <a:r>
              <a:rPr kumimoji="0" lang="en-US" sz="1400" b="0" i="0" u="none" strike="noStrike" cap="none" normalizeH="0" baseline="0" dirty="0">
                <a:ln>
                  <a:noFill/>
                </a:ln>
                <a:solidFill>
                  <a:schemeClr val="tx1">
                    <a:lumMod val="50000"/>
                    <a:lumOff val="50000"/>
                  </a:schemeClr>
                </a:solidFill>
                <a:effectLst/>
              </a:rPr>
              <a:t>.</a:t>
            </a:r>
            <a:r>
              <a:rPr kumimoji="0" lang="en-US" sz="14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lumMod val="50000"/>
                  <a:lumOff val="50000"/>
                </a:schemeClr>
              </a:solidFill>
              <a:effectLst/>
              <a:latin typeface="Arial" panose="020B0604020202020204" pitchFamily="34" charset="0"/>
            </a:endParaRPr>
          </a:p>
        </p:txBody>
      </p:sp>
    </p:spTree>
    <p:extLst>
      <p:ext uri="{BB962C8B-B14F-4D97-AF65-F5344CB8AC3E}">
        <p14:creationId xmlns:p14="http://schemas.microsoft.com/office/powerpoint/2010/main" val="1241188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lowchart: Process 29"/>
          <p:cNvSpPr/>
          <p:nvPr/>
        </p:nvSpPr>
        <p:spPr>
          <a:xfrm>
            <a:off x="451262" y="2299580"/>
            <a:ext cx="11289474" cy="440073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lstStyle/>
          <a:p>
            <a:r>
              <a:rPr lang="en-US"/>
              <a:t>fișierele executabile</a:t>
            </a:r>
            <a:br>
              <a:rPr lang="en-US"/>
            </a:br>
            <a:r>
              <a:rPr lang="en-US"/>
              <a:t>binare </a:t>
            </a:r>
          </a:p>
        </p:txBody>
      </p:sp>
      <p:grpSp>
        <p:nvGrpSpPr>
          <p:cNvPr id="7" name="Group 6"/>
          <p:cNvGrpSpPr/>
          <p:nvPr/>
        </p:nvGrpSpPr>
        <p:grpSpPr>
          <a:xfrm>
            <a:off x="737713" y="2593751"/>
            <a:ext cx="3385752" cy="2691365"/>
            <a:chOff x="3358979" y="4534931"/>
            <a:chExt cx="3385752" cy="2017008"/>
          </a:xfrm>
        </p:grpSpPr>
        <p:sp>
          <p:nvSpPr>
            <p:cNvPr id="5" name="Rectangle 4"/>
            <p:cNvSpPr/>
            <p:nvPr/>
          </p:nvSpPr>
          <p:spPr>
            <a:xfrm>
              <a:off x="3358979" y="4534931"/>
              <a:ext cx="3385752" cy="271848"/>
            </a:xfrm>
            <a:prstGeom prst="rect">
              <a:avLst/>
            </a:prstGeom>
            <a:solidFill>
              <a:schemeClr val="tx1">
                <a:lumMod val="50000"/>
                <a:lumOff val="5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a:t>Windows (92%)</a:t>
              </a:r>
            </a:p>
          </p:txBody>
        </p:sp>
        <p:sp>
          <p:nvSpPr>
            <p:cNvPr id="6" name="Rectangle 5"/>
            <p:cNvSpPr/>
            <p:nvPr/>
          </p:nvSpPr>
          <p:spPr>
            <a:xfrm>
              <a:off x="3358979" y="4806779"/>
              <a:ext cx="3385752" cy="1745160"/>
            </a:xfrm>
            <a:prstGeom prst="rect">
              <a:avLst/>
            </a:prstGeom>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sz="900" b="1">
                  <a:latin typeface="Calibri" panose="020F0502020204030204" pitchFamily="34" charset="0"/>
                  <a:cs typeface="Calibri" panose="020F0502020204030204" pitchFamily="34" charset="0"/>
                </a:rPr>
                <a:t>.exe: </a:t>
              </a:r>
              <a:r>
                <a:rPr lang="en-US" sz="900">
                  <a:latin typeface="Calibri" panose="020F0502020204030204" pitchFamily="34" charset="0"/>
                  <a:cs typeface="Calibri" panose="020F0502020204030204" pitchFamily="34" charset="0"/>
                </a:rPr>
                <a:t>Formatul standard pentru fișierele executabile pe Windows. Acesta include aplicații standalone și instalatori.</a:t>
              </a:r>
            </a:p>
            <a:p>
              <a:endParaRPr lang="en-US" sz="900">
                <a:latin typeface="Calibri" panose="020F0502020204030204" pitchFamily="34" charset="0"/>
                <a:cs typeface="Calibri" panose="020F0502020204030204" pitchFamily="34" charset="0"/>
              </a:endParaRPr>
            </a:p>
            <a:p>
              <a:r>
                <a:rPr lang="en-US" sz="900" b="1">
                  <a:latin typeface="Calibri" panose="020F0502020204030204" pitchFamily="34" charset="0"/>
                  <a:cs typeface="Calibri" panose="020F0502020204030204" pitchFamily="34" charset="0"/>
                </a:rPr>
                <a:t>.dll: </a:t>
              </a:r>
              <a:r>
                <a:rPr lang="en-US" sz="900">
                  <a:latin typeface="Calibri" panose="020F0502020204030204" pitchFamily="34" charset="0"/>
                  <a:cs typeface="Calibri" panose="020F0502020204030204" pitchFamily="34" charset="0"/>
                </a:rPr>
                <a:t>Biblioteci dinamice legate (Dynamic Link Libraries) sunt folosite pentru a stoca cod și date care pot fi utilizate de multiple programe simultan.</a:t>
              </a:r>
            </a:p>
            <a:p>
              <a:endParaRPr lang="en-US" sz="900">
                <a:latin typeface="Calibri" panose="020F0502020204030204" pitchFamily="34" charset="0"/>
                <a:cs typeface="Calibri" panose="020F0502020204030204" pitchFamily="34" charset="0"/>
              </a:endParaRPr>
            </a:p>
            <a:p>
              <a:r>
                <a:rPr lang="en-US" sz="900" b="1">
                  <a:latin typeface="Calibri" panose="020F0502020204030204" pitchFamily="34" charset="0"/>
                  <a:cs typeface="Calibri" panose="020F0502020204030204" pitchFamily="34" charset="0"/>
                </a:rPr>
                <a:t>.sys: </a:t>
              </a:r>
              <a:r>
                <a:rPr lang="en-US" sz="900">
                  <a:latin typeface="Calibri" panose="020F0502020204030204" pitchFamily="34" charset="0"/>
                  <a:cs typeface="Calibri" panose="020F0502020204030204" pitchFamily="34" charset="0"/>
                </a:rPr>
                <a:t>Drivere de sistem specifice pentru Windows, care rulează la un nivel de acces foarte înalt în sistemul de operare.</a:t>
              </a:r>
            </a:p>
            <a:p>
              <a:endParaRPr lang="en-US" sz="900">
                <a:latin typeface="Calibri" panose="020F0502020204030204" pitchFamily="34" charset="0"/>
                <a:cs typeface="Calibri" panose="020F0502020204030204" pitchFamily="34" charset="0"/>
              </a:endParaRPr>
            </a:p>
            <a:p>
              <a:r>
                <a:rPr lang="en-US" sz="900" b="1">
                  <a:latin typeface="Calibri" panose="020F0502020204030204" pitchFamily="34" charset="0"/>
                  <a:cs typeface="Calibri" panose="020F0502020204030204" pitchFamily="34" charset="0"/>
                </a:rPr>
                <a:t>.scr: </a:t>
              </a:r>
              <a:r>
                <a:rPr lang="en-US" sz="900">
                  <a:latin typeface="Calibri" panose="020F0502020204030204" pitchFamily="34" charset="0"/>
                  <a:cs typeface="Calibri" panose="020F0502020204030204" pitchFamily="34" charset="0"/>
                </a:rPr>
                <a:t>Screen savers, care deși inițial erau folosiți pentru a salva ecranul de arderea pixelilor, acum pot executa orice cod, similar cu un fișier .exe.</a:t>
              </a:r>
            </a:p>
            <a:p>
              <a:endParaRPr lang="en-US" sz="900">
                <a:latin typeface="Calibri" panose="020F0502020204030204" pitchFamily="34" charset="0"/>
                <a:cs typeface="Calibri" panose="020F0502020204030204" pitchFamily="34" charset="0"/>
              </a:endParaRPr>
            </a:p>
            <a:p>
              <a:r>
                <a:rPr lang="en-US" sz="900" b="1">
                  <a:latin typeface="Calibri" panose="020F0502020204030204" pitchFamily="34" charset="0"/>
                  <a:cs typeface="Calibri" panose="020F0502020204030204" pitchFamily="34" charset="0"/>
                </a:rPr>
                <a:t>.com: </a:t>
              </a:r>
              <a:r>
                <a:rPr lang="en-US" sz="900">
                  <a:latin typeface="Calibri" panose="020F0502020204030204" pitchFamily="34" charset="0"/>
                  <a:cs typeface="Calibri" panose="020F0502020204030204" pitchFamily="34" charset="0"/>
                </a:rPr>
                <a:t>Un format mai vechi de executabil, originar din DOS, dar încă suportat de Windows pentru compatibilitate.</a:t>
              </a:r>
            </a:p>
          </p:txBody>
        </p:sp>
      </p:grpSp>
      <p:grpSp>
        <p:nvGrpSpPr>
          <p:cNvPr id="9" name="Group 8"/>
          <p:cNvGrpSpPr/>
          <p:nvPr/>
        </p:nvGrpSpPr>
        <p:grpSpPr>
          <a:xfrm>
            <a:off x="8164125" y="2593751"/>
            <a:ext cx="3385752" cy="2691364"/>
            <a:chOff x="3358979" y="4534931"/>
            <a:chExt cx="3385752" cy="2017008"/>
          </a:xfrm>
        </p:grpSpPr>
        <p:sp>
          <p:nvSpPr>
            <p:cNvPr id="10" name="Rectangle 9"/>
            <p:cNvSpPr/>
            <p:nvPr/>
          </p:nvSpPr>
          <p:spPr>
            <a:xfrm>
              <a:off x="3358979" y="4534931"/>
              <a:ext cx="3385752" cy="271848"/>
            </a:xfrm>
            <a:prstGeom prst="rect">
              <a:avLst/>
            </a:prstGeom>
            <a:solidFill>
              <a:schemeClr val="tx1">
                <a:lumMod val="50000"/>
                <a:lumOff val="5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a:t>Linux și Unix-like (3%)</a:t>
              </a:r>
            </a:p>
          </p:txBody>
        </p:sp>
        <p:sp>
          <p:nvSpPr>
            <p:cNvPr id="11" name="Rectangle 10"/>
            <p:cNvSpPr/>
            <p:nvPr/>
          </p:nvSpPr>
          <p:spPr>
            <a:xfrm>
              <a:off x="3358979" y="4806779"/>
              <a:ext cx="3385752" cy="1745160"/>
            </a:xfrm>
            <a:prstGeom prst="rect">
              <a:avLst/>
            </a:prstGeom>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sz="900" b="1"/>
                <a:t>ELF (Executable and Linkable Format)</a:t>
              </a:r>
              <a:r>
                <a:rPr lang="en-US" sz="900"/>
                <a:t>: Formatul standard </a:t>
              </a:r>
              <a:r>
                <a:rPr lang="en-US" sz="900">
                  <a:latin typeface="Calibri" panose="020F0502020204030204" pitchFamily="34" charset="0"/>
                  <a:cs typeface="Calibri" panose="020F0502020204030204" pitchFamily="34" charset="0"/>
                </a:rPr>
                <a:t>pentru</a:t>
              </a:r>
              <a:r>
                <a:rPr lang="en-US" sz="900"/>
                <a:t> executabile, biblioteci partajate, și dump-uri de core în sistemele bazate pe Linux și Unix.</a:t>
              </a:r>
            </a:p>
            <a:p>
              <a:endParaRPr lang="en-US" sz="900"/>
            </a:p>
            <a:p>
              <a:r>
                <a:rPr lang="en-US" sz="900" b="1"/>
                <a:t>.a</a:t>
              </a:r>
              <a:r>
                <a:rPr lang="en-US" sz="900"/>
                <a:t>: Arhive statice, care sunt colecții de fișiere obiect compilat, utilizate pentru a crea biblioteci statice.</a:t>
              </a:r>
            </a:p>
            <a:p>
              <a:endParaRPr lang="en-US" sz="900"/>
            </a:p>
            <a:p>
              <a:r>
                <a:rPr lang="en-US" sz="900" b="1"/>
                <a:t>.so</a:t>
              </a:r>
              <a:r>
                <a:rPr lang="en-US" sz="900"/>
                <a:t>: Biblioteci partajate (shared objects) similare cu fișierele .dll din Windows.</a:t>
              </a:r>
            </a:p>
            <a:p>
              <a:endParaRPr lang="en-US" sz="900"/>
            </a:p>
            <a:p>
              <a:r>
                <a:rPr lang="en-US" sz="900" b="1"/>
                <a:t>Scripturi shell</a:t>
              </a:r>
              <a:r>
                <a:rPr lang="en-US" sz="900"/>
                <a:t>: Deși nu sunt executabile în sensul tradițional, scripturile (cum ar fi Bash scripts) pot fi executate și pot servi ca programe în sistemele Unix-like.</a:t>
              </a:r>
            </a:p>
            <a:p>
              <a:endParaRPr lang="en-US" sz="900">
                <a:latin typeface="Calibri" panose="020F0502020204030204" pitchFamily="34" charset="0"/>
                <a:cs typeface="Calibri" panose="020F0502020204030204" pitchFamily="34" charset="0"/>
              </a:endParaRPr>
            </a:p>
            <a:p>
              <a:endParaRPr lang="en-US" sz="900">
                <a:latin typeface="Calibri" panose="020F0502020204030204" pitchFamily="34" charset="0"/>
                <a:cs typeface="Calibri" panose="020F0502020204030204" pitchFamily="34" charset="0"/>
              </a:endParaRPr>
            </a:p>
            <a:p>
              <a:endParaRPr lang="en-US" sz="900">
                <a:latin typeface="Calibri" panose="020F0502020204030204" pitchFamily="34" charset="0"/>
                <a:cs typeface="Calibri" panose="020F0502020204030204" pitchFamily="34" charset="0"/>
              </a:endParaRPr>
            </a:p>
          </p:txBody>
        </p:sp>
      </p:grpSp>
      <p:grpSp>
        <p:nvGrpSpPr>
          <p:cNvPr id="12" name="Group 11"/>
          <p:cNvGrpSpPr/>
          <p:nvPr/>
        </p:nvGrpSpPr>
        <p:grpSpPr>
          <a:xfrm>
            <a:off x="4450919" y="2593752"/>
            <a:ext cx="3385752" cy="2691365"/>
            <a:chOff x="3358979" y="4534931"/>
            <a:chExt cx="3385752" cy="2017008"/>
          </a:xfrm>
        </p:grpSpPr>
        <p:sp>
          <p:nvSpPr>
            <p:cNvPr id="13" name="Rectangle 12"/>
            <p:cNvSpPr/>
            <p:nvPr/>
          </p:nvSpPr>
          <p:spPr>
            <a:xfrm>
              <a:off x="3358979" y="4534931"/>
              <a:ext cx="3385752" cy="271848"/>
            </a:xfrm>
            <a:prstGeom prst="rect">
              <a:avLst/>
            </a:prstGeom>
            <a:solidFill>
              <a:schemeClr val="tx1">
                <a:lumMod val="50000"/>
                <a:lumOff val="5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a:t>macOS (5%)</a:t>
              </a:r>
            </a:p>
          </p:txBody>
        </p:sp>
        <p:sp>
          <p:nvSpPr>
            <p:cNvPr id="14" name="Rectangle 13"/>
            <p:cNvSpPr/>
            <p:nvPr/>
          </p:nvSpPr>
          <p:spPr>
            <a:xfrm>
              <a:off x="3358979" y="4806779"/>
              <a:ext cx="3385752" cy="1745160"/>
            </a:xfrm>
            <a:prstGeom prst="rect">
              <a:avLst/>
            </a:prstGeom>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sz="900" b="1" dirty="0"/>
                <a:t>Mach-O</a:t>
              </a:r>
              <a:r>
                <a:rPr lang="en-US" sz="900" dirty="0"/>
                <a:t>: </a:t>
              </a:r>
              <a:r>
                <a:rPr lang="en-US" sz="900" dirty="0" err="1"/>
                <a:t>Formatul</a:t>
              </a:r>
              <a:r>
                <a:rPr lang="en-US" sz="900" dirty="0"/>
                <a:t> standard </a:t>
              </a:r>
              <a:r>
                <a:rPr lang="en-US" sz="900" dirty="0" err="1"/>
                <a:t>pentru</a:t>
              </a:r>
              <a:r>
                <a:rPr lang="en-US" sz="900" dirty="0"/>
                <a:t> </a:t>
              </a:r>
              <a:r>
                <a:rPr lang="en-US" sz="900" dirty="0" err="1"/>
                <a:t>executabile</a:t>
              </a:r>
              <a:r>
                <a:rPr lang="en-US" sz="900" dirty="0"/>
                <a:t>, </a:t>
              </a:r>
              <a:r>
                <a:rPr lang="en-US" sz="900" dirty="0" err="1"/>
                <a:t>biblioteci</a:t>
              </a:r>
              <a:r>
                <a:rPr lang="en-US" sz="900" dirty="0"/>
                <a:t> </a:t>
              </a:r>
              <a:r>
                <a:rPr lang="en-US" sz="900" dirty="0" err="1"/>
                <a:t>dinamice</a:t>
              </a:r>
              <a:r>
                <a:rPr lang="en-US" sz="900" dirty="0"/>
                <a:t>, </a:t>
              </a:r>
              <a:r>
                <a:rPr lang="en-US" sz="900" dirty="0" err="1"/>
                <a:t>și</a:t>
              </a:r>
              <a:r>
                <a:rPr lang="en-US" sz="900" dirty="0"/>
                <a:t> bundle-</a:t>
              </a:r>
              <a:r>
                <a:rPr lang="en-US" sz="900" dirty="0" err="1"/>
                <a:t>uri</a:t>
              </a:r>
              <a:r>
                <a:rPr lang="en-US" sz="900" dirty="0"/>
                <a:t> </a:t>
              </a:r>
              <a:r>
                <a:rPr lang="en-US" sz="900" dirty="0" err="1"/>
                <a:t>în</a:t>
              </a:r>
              <a:r>
                <a:rPr lang="en-US" sz="900" dirty="0"/>
                <a:t> macOS </a:t>
              </a:r>
              <a:r>
                <a:rPr lang="en-US" sz="900" dirty="0" err="1"/>
                <a:t>și</a:t>
              </a:r>
              <a:r>
                <a:rPr lang="en-US" sz="900" dirty="0"/>
                <a:t> iOS.</a:t>
              </a:r>
            </a:p>
            <a:p>
              <a:endParaRPr lang="en-US" sz="900" dirty="0"/>
            </a:p>
            <a:p>
              <a:r>
                <a:rPr lang="en-US" sz="900" b="1" dirty="0"/>
                <a:t>.app</a:t>
              </a:r>
              <a:r>
                <a:rPr lang="en-US" sz="900" dirty="0"/>
                <a:t>: Un folder </a:t>
              </a:r>
              <a:r>
                <a:rPr lang="en-US" sz="900" dirty="0" err="1"/>
                <a:t>structurat</a:t>
              </a:r>
              <a:r>
                <a:rPr lang="en-US" sz="900" dirty="0"/>
                <a:t> care </a:t>
              </a:r>
              <a:r>
                <a:rPr lang="en-US" sz="900" dirty="0" err="1"/>
                <a:t>conține</a:t>
              </a:r>
              <a:r>
                <a:rPr lang="en-US" sz="900" dirty="0"/>
                <a:t> un program </a:t>
              </a:r>
              <a:r>
                <a:rPr lang="en-US" sz="900" dirty="0" err="1"/>
                <a:t>executabil</a:t>
              </a:r>
              <a:r>
                <a:rPr lang="en-US" sz="900" dirty="0"/>
                <a:t> </a:t>
              </a:r>
              <a:r>
                <a:rPr lang="en-US" sz="900" dirty="0" err="1"/>
                <a:t>și</a:t>
              </a:r>
              <a:r>
                <a:rPr lang="en-US" sz="900" dirty="0"/>
                <a:t> </a:t>
              </a:r>
              <a:r>
                <a:rPr lang="en-US" sz="900" dirty="0" err="1"/>
                <a:t>toate</a:t>
              </a:r>
              <a:r>
                <a:rPr lang="en-US" sz="900" dirty="0"/>
                <a:t> </a:t>
              </a:r>
              <a:r>
                <a:rPr lang="en-US" sz="900" dirty="0" err="1"/>
                <a:t>resursele</a:t>
              </a:r>
              <a:r>
                <a:rPr lang="en-US" sz="900" dirty="0"/>
                <a:t> </a:t>
              </a:r>
              <a:r>
                <a:rPr lang="en-US" sz="900" dirty="0" err="1"/>
                <a:t>necesare</a:t>
              </a:r>
              <a:r>
                <a:rPr lang="en-US" sz="900" dirty="0"/>
                <a:t> </a:t>
              </a:r>
              <a:r>
                <a:rPr lang="en-US" sz="900" dirty="0" err="1"/>
                <a:t>pentru</a:t>
              </a:r>
              <a:r>
                <a:rPr lang="en-US" sz="900" dirty="0"/>
                <a:t> ca </a:t>
              </a:r>
              <a:r>
                <a:rPr lang="en-US" sz="900" dirty="0" err="1"/>
                <a:t>aplicația</a:t>
              </a:r>
              <a:r>
                <a:rPr lang="en-US" sz="900" dirty="0"/>
                <a:t> </a:t>
              </a:r>
              <a:r>
                <a:rPr lang="en-US" sz="900" dirty="0" err="1"/>
                <a:t>să</a:t>
              </a:r>
              <a:r>
                <a:rPr lang="en-US" sz="900" dirty="0"/>
                <a:t> </a:t>
              </a:r>
              <a:r>
                <a:rPr lang="en-US" sz="900" dirty="0" err="1"/>
                <a:t>ruleze</a:t>
              </a:r>
              <a:r>
                <a:rPr lang="en-US" sz="900" dirty="0"/>
                <a:t> pe macOS. </a:t>
              </a:r>
              <a:r>
                <a:rPr lang="en-US" sz="900" dirty="0" err="1"/>
                <a:t>Deși</a:t>
              </a:r>
              <a:r>
                <a:rPr lang="en-US" sz="900" dirty="0"/>
                <a:t> </a:t>
              </a:r>
              <a:r>
                <a:rPr lang="en-US" sz="900" dirty="0" err="1"/>
                <a:t>apare</a:t>
              </a:r>
              <a:r>
                <a:rPr lang="en-US" sz="900" dirty="0"/>
                <a:t> ca un </a:t>
              </a:r>
              <a:r>
                <a:rPr lang="en-US" sz="900" dirty="0" err="1"/>
                <a:t>singur</a:t>
              </a:r>
              <a:r>
                <a:rPr lang="en-US" sz="900" dirty="0"/>
                <a:t> </a:t>
              </a:r>
              <a:r>
                <a:rPr lang="en-US" sz="900" dirty="0" err="1"/>
                <a:t>fișier</a:t>
              </a:r>
              <a:r>
                <a:rPr lang="en-US" sz="900" dirty="0"/>
                <a:t> </a:t>
              </a:r>
              <a:r>
                <a:rPr lang="en-US" sz="900" dirty="0" err="1"/>
                <a:t>în</a:t>
              </a:r>
              <a:r>
                <a:rPr lang="en-US" sz="900" dirty="0"/>
                <a:t> Finder, este de </a:t>
              </a:r>
              <a:r>
                <a:rPr lang="en-US" sz="900" dirty="0" err="1"/>
                <a:t>fapt</a:t>
              </a:r>
              <a:r>
                <a:rPr lang="en-US" sz="900" dirty="0"/>
                <a:t> un </a:t>
              </a:r>
              <a:r>
                <a:rPr lang="en-US" sz="900" dirty="0" err="1"/>
                <a:t>pachet</a:t>
              </a:r>
              <a:r>
                <a:rPr lang="en-US" sz="900" dirty="0"/>
                <a:t> de </a:t>
              </a:r>
              <a:r>
                <a:rPr lang="en-US" sz="900" dirty="0" err="1"/>
                <a:t>directoare</a:t>
              </a:r>
              <a:r>
                <a:rPr lang="en-US" sz="900" dirty="0"/>
                <a:t>.</a:t>
              </a:r>
            </a:p>
            <a:p>
              <a:endParaRPr lang="en-US" sz="900" dirty="0"/>
            </a:p>
            <a:p>
              <a:r>
                <a:rPr lang="en-US" sz="900" b="1" dirty="0"/>
                <a:t>Universal Binaries</a:t>
              </a:r>
              <a:r>
                <a:rPr lang="en-US" sz="900" dirty="0"/>
                <a:t>: </a:t>
              </a:r>
              <a:r>
                <a:rPr lang="en-US" sz="900" dirty="0" err="1"/>
                <a:t>Fișiere</a:t>
              </a:r>
              <a:r>
                <a:rPr lang="en-US" sz="900" dirty="0"/>
                <a:t> care </a:t>
              </a:r>
              <a:r>
                <a:rPr lang="en-US" sz="900" dirty="0" err="1"/>
                <a:t>conțin</a:t>
              </a:r>
              <a:r>
                <a:rPr lang="en-US" sz="900" dirty="0"/>
                <a:t> cod </a:t>
              </a:r>
              <a:r>
                <a:rPr lang="en-US" sz="900" dirty="0" err="1"/>
                <a:t>executabil</a:t>
              </a:r>
              <a:r>
                <a:rPr lang="en-US" sz="900" dirty="0"/>
                <a:t> </a:t>
              </a:r>
              <a:r>
                <a:rPr lang="en-US" sz="900" dirty="0" err="1"/>
                <a:t>pentru</a:t>
              </a:r>
              <a:r>
                <a:rPr lang="en-US" sz="900" dirty="0"/>
                <a:t> </a:t>
              </a:r>
              <a:r>
                <a:rPr lang="en-US" sz="900" dirty="0" err="1"/>
                <a:t>mai</a:t>
              </a:r>
              <a:r>
                <a:rPr lang="en-US" sz="900" dirty="0"/>
                <a:t> </a:t>
              </a:r>
              <a:r>
                <a:rPr lang="en-US" sz="900" dirty="0" err="1"/>
                <a:t>multe</a:t>
              </a:r>
              <a:r>
                <a:rPr lang="en-US" sz="900" dirty="0"/>
                <a:t> </a:t>
              </a:r>
              <a:r>
                <a:rPr lang="en-US" sz="900" dirty="0" err="1"/>
                <a:t>arhitecturi</a:t>
              </a:r>
              <a:r>
                <a:rPr lang="en-US" sz="900" dirty="0"/>
                <a:t> (de </a:t>
              </a:r>
              <a:r>
                <a:rPr lang="en-US" sz="900" dirty="0" err="1"/>
                <a:t>exemplu</a:t>
              </a:r>
              <a:r>
                <a:rPr lang="en-US" sz="900" dirty="0"/>
                <a:t>, Intel </a:t>
              </a:r>
              <a:r>
                <a:rPr lang="en-US" sz="900" dirty="0" err="1"/>
                <a:t>și</a:t>
              </a:r>
              <a:r>
                <a:rPr lang="en-US" sz="900" dirty="0"/>
                <a:t> ARM </a:t>
              </a:r>
              <a:r>
                <a:rPr lang="en-US" sz="900" dirty="0" err="1"/>
                <a:t>pentru</a:t>
              </a:r>
              <a:r>
                <a:rPr lang="en-US" sz="900" dirty="0"/>
                <a:t> Mac-</a:t>
              </a:r>
              <a:r>
                <a:rPr lang="en-US" sz="900" dirty="0" err="1"/>
                <a:t>uri</a:t>
              </a:r>
              <a:r>
                <a:rPr lang="en-US" sz="900" dirty="0"/>
                <a:t> cu chip M1), </a:t>
              </a:r>
              <a:r>
                <a:rPr lang="en-US" sz="900" dirty="0" err="1"/>
                <a:t>permițând</a:t>
              </a:r>
              <a:r>
                <a:rPr lang="en-US" sz="900" dirty="0"/>
                <a:t> </a:t>
              </a:r>
              <a:r>
                <a:rPr lang="en-US" sz="900" dirty="0" err="1"/>
                <a:t>aplicațiilor</a:t>
              </a:r>
              <a:r>
                <a:rPr lang="en-US" sz="900" dirty="0"/>
                <a:t> </a:t>
              </a:r>
              <a:r>
                <a:rPr lang="en-US" sz="900" dirty="0" err="1"/>
                <a:t>să</a:t>
              </a:r>
              <a:r>
                <a:rPr lang="en-US" sz="900" dirty="0"/>
                <a:t> </a:t>
              </a:r>
              <a:r>
                <a:rPr lang="en-US" sz="900" dirty="0" err="1"/>
                <a:t>ruleze</a:t>
              </a:r>
              <a:r>
                <a:rPr lang="en-US" sz="900" dirty="0"/>
                <a:t> pe </a:t>
              </a:r>
              <a:r>
                <a:rPr lang="en-US" sz="900" dirty="0" err="1"/>
                <a:t>diferite</a:t>
              </a:r>
              <a:r>
                <a:rPr lang="en-US" sz="900" dirty="0"/>
                <a:t> </a:t>
              </a:r>
              <a:r>
                <a:rPr lang="en-US" sz="900" dirty="0" err="1"/>
                <a:t>tipuri</a:t>
              </a:r>
              <a:r>
                <a:rPr lang="en-US" sz="900" dirty="0"/>
                <a:t> de hardware.</a:t>
              </a:r>
            </a:p>
            <a:p>
              <a:endParaRPr lang="en-US" sz="900" dirty="0"/>
            </a:p>
            <a:p>
              <a:endParaRPr lang="en-US" sz="900" dirty="0"/>
            </a:p>
            <a:p>
              <a:endParaRPr lang="en-US" sz="900" dirty="0"/>
            </a:p>
            <a:p>
              <a:endParaRPr lang="en-US" sz="900" dirty="0"/>
            </a:p>
            <a:p>
              <a:endParaRPr lang="en-US" sz="900" dirty="0"/>
            </a:p>
          </p:txBody>
        </p:sp>
      </p:grpSp>
      <p:sp>
        <p:nvSpPr>
          <p:cNvPr id="19" name="Rectangle 18"/>
          <p:cNvSpPr/>
          <p:nvPr/>
        </p:nvSpPr>
        <p:spPr>
          <a:xfrm>
            <a:off x="737713" y="5548345"/>
            <a:ext cx="10812164" cy="830997"/>
          </a:xfrm>
          <a:prstGeom prst="rect">
            <a:avLst/>
          </a:prstGeom>
        </p:spPr>
        <p:txBody>
          <a:bodyPr wrap="square">
            <a:spAutoFit/>
          </a:bodyPr>
          <a:lstStyle/>
          <a:p>
            <a:r>
              <a:rPr lang="en-US" sz="1600">
                <a:solidFill>
                  <a:schemeClr val="tx1">
                    <a:lumMod val="50000"/>
                    <a:lumOff val="50000"/>
                  </a:schemeClr>
                </a:solidFill>
              </a:rPr>
              <a:t>Aceste tipuri de fișiere executabile sunt esențiale pentru funcționarea sistemelor de operare și a aplicațiilor. Ele permit utilizatorilor să ruleze programe, driverele să comunice cu hardware-ul, și sistemele de operare să ofere funcționalități complexe prin intermediul unor interfețe software bine definite.</a:t>
            </a:r>
          </a:p>
        </p:txBody>
      </p:sp>
      <p:pic>
        <p:nvPicPr>
          <p:cNvPr id="21" name="Picture 20"/>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8365524" y="664682"/>
            <a:ext cx="3337959" cy="1088748"/>
          </a:xfrm>
          <a:prstGeom prst="rect">
            <a:avLst/>
          </a:prstGeom>
        </p:spPr>
      </p:pic>
      <p:sp>
        <p:nvSpPr>
          <p:cNvPr id="24" name="Rectangle 23"/>
          <p:cNvSpPr/>
          <p:nvPr/>
        </p:nvSpPr>
        <p:spPr>
          <a:xfrm>
            <a:off x="10915948" y="1841839"/>
            <a:ext cx="455574" cy="369332"/>
          </a:xfrm>
          <a:prstGeom prst="rect">
            <a:avLst/>
          </a:prstGeom>
        </p:spPr>
        <p:txBody>
          <a:bodyPr wrap="none">
            <a:spAutoFit/>
          </a:bodyPr>
          <a:lstStyle/>
          <a:p>
            <a:r>
              <a:rPr lang="en-US"/>
              <a:t>3%</a:t>
            </a:r>
          </a:p>
        </p:txBody>
      </p:sp>
      <p:sp>
        <p:nvSpPr>
          <p:cNvPr id="25" name="Rectangle 24"/>
          <p:cNvSpPr/>
          <p:nvPr/>
        </p:nvSpPr>
        <p:spPr>
          <a:xfrm>
            <a:off x="9840953" y="1841839"/>
            <a:ext cx="455574" cy="369332"/>
          </a:xfrm>
          <a:prstGeom prst="rect">
            <a:avLst/>
          </a:prstGeom>
        </p:spPr>
        <p:txBody>
          <a:bodyPr wrap="none">
            <a:spAutoFit/>
          </a:bodyPr>
          <a:lstStyle/>
          <a:p>
            <a:r>
              <a:rPr lang="en-US"/>
              <a:t>5%</a:t>
            </a:r>
          </a:p>
        </p:txBody>
      </p:sp>
      <p:sp>
        <p:nvSpPr>
          <p:cNvPr id="26" name="Rectangle 25"/>
          <p:cNvSpPr/>
          <p:nvPr/>
        </p:nvSpPr>
        <p:spPr>
          <a:xfrm>
            <a:off x="8722624" y="1841839"/>
            <a:ext cx="570990" cy="369332"/>
          </a:xfrm>
          <a:prstGeom prst="rect">
            <a:avLst/>
          </a:prstGeom>
        </p:spPr>
        <p:txBody>
          <a:bodyPr wrap="none">
            <a:spAutoFit/>
          </a:bodyPr>
          <a:lstStyle/>
          <a:p>
            <a:r>
              <a:rPr lang="en-US"/>
              <a:t>92%</a:t>
            </a:r>
          </a:p>
        </p:txBody>
      </p:sp>
      <p:sp>
        <p:nvSpPr>
          <p:cNvPr id="27" name="Rectangle 26"/>
          <p:cNvSpPr/>
          <p:nvPr/>
        </p:nvSpPr>
        <p:spPr>
          <a:xfrm>
            <a:off x="6958023" y="1843942"/>
            <a:ext cx="1458797" cy="369332"/>
          </a:xfrm>
          <a:prstGeom prst="rect">
            <a:avLst/>
          </a:prstGeom>
        </p:spPr>
        <p:txBody>
          <a:bodyPr wrap="none">
            <a:spAutoFit/>
          </a:bodyPr>
          <a:lstStyle/>
          <a:p>
            <a:r>
              <a:rPr lang="en-US">
                <a:solidFill>
                  <a:schemeClr val="tx1">
                    <a:lumMod val="50000"/>
                    <a:lumOff val="50000"/>
                  </a:schemeClr>
                </a:solidFill>
              </a:rPr>
              <a:t>Market share:</a:t>
            </a:r>
            <a:endParaRPr lang="en-US"/>
          </a:p>
        </p:txBody>
      </p:sp>
      <p:sp>
        <p:nvSpPr>
          <p:cNvPr id="31" name="Rectangle 30"/>
          <p:cNvSpPr/>
          <p:nvPr/>
        </p:nvSpPr>
        <p:spPr>
          <a:xfrm>
            <a:off x="332430" y="1989005"/>
            <a:ext cx="3682034" cy="276999"/>
          </a:xfrm>
          <a:prstGeom prst="rect">
            <a:avLst/>
          </a:prstGeom>
        </p:spPr>
        <p:txBody>
          <a:bodyPr wrap="none">
            <a:spAutoFit/>
          </a:bodyPr>
          <a:lstStyle/>
          <a:p>
            <a:r>
              <a:rPr lang="fr-FR" sz="1200">
                <a:solidFill>
                  <a:schemeClr val="tx1">
                    <a:lumMod val="50000"/>
                    <a:lumOff val="50000"/>
                  </a:schemeClr>
                </a:solidFill>
              </a:rPr>
              <a:t>(ce procent de mașini folosesc ce sistem de operare …)</a:t>
            </a:r>
            <a:endParaRPr lang="en-US" sz="1200">
              <a:solidFill>
                <a:schemeClr val="tx1">
                  <a:lumMod val="50000"/>
                  <a:lumOff val="50000"/>
                </a:schemeClr>
              </a:solidFill>
            </a:endParaRPr>
          </a:p>
        </p:txBody>
      </p:sp>
      <p:sp>
        <p:nvSpPr>
          <p:cNvPr id="20" name="Rectangle 19"/>
          <p:cNvSpPr/>
          <p:nvPr/>
        </p:nvSpPr>
        <p:spPr>
          <a:xfrm>
            <a:off x="369960" y="1233768"/>
            <a:ext cx="7995563"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extLst>
      <p:ext uri="{BB962C8B-B14F-4D97-AF65-F5344CB8AC3E}">
        <p14:creationId xmlns:p14="http://schemas.microsoft.com/office/powerpoint/2010/main" val="22006662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61986153-6593-4036-9F52-30C49526344B}"/>
              </a:ext>
            </a:extLst>
          </p:cNvPr>
          <p:cNvSpPr>
            <a:spLocks noGrp="1"/>
          </p:cNvSpPr>
          <p:nvPr>
            <p:ph type="title"/>
          </p:nvPr>
        </p:nvSpPr>
        <p:spPr>
          <a:xfrm>
            <a:off x="1795848" y="384558"/>
            <a:ext cx="3807941" cy="1325563"/>
          </a:xfrm>
        </p:spPr>
        <p:txBody>
          <a:bodyPr/>
          <a:lstStyle/>
          <a:p>
            <a:r>
              <a:rPr lang="en-US"/>
              <a:t>push/pop</a:t>
            </a:r>
          </a:p>
        </p:txBody>
      </p:sp>
      <p:sp>
        <p:nvSpPr>
          <p:cNvPr id="12" name="TextBox 11">
            <a:extLst>
              <a:ext uri="{FF2B5EF4-FFF2-40B4-BE49-F238E27FC236}">
                <a16:creationId xmlns:a16="http://schemas.microsoft.com/office/drawing/2014/main" id="{A6C17A3D-4E53-4DB7-B5EC-ED41B462A916}"/>
              </a:ext>
            </a:extLst>
          </p:cNvPr>
          <p:cNvSpPr txBox="1"/>
          <p:nvPr/>
        </p:nvSpPr>
        <p:spPr>
          <a:xfrm>
            <a:off x="352167" y="1775669"/>
            <a:ext cx="5733535" cy="4832092"/>
          </a:xfrm>
          <a:prstGeom prst="rect">
            <a:avLst/>
          </a:prstGeom>
          <a:noFill/>
        </p:spPr>
        <p:txBody>
          <a:bodyPr wrap="square">
            <a:spAutoFit/>
          </a:bodyPr>
          <a:lstStyle/>
          <a:p>
            <a:pPr algn="l"/>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timp</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ce</a:t>
            </a:r>
            <a:r>
              <a:rPr lang="en-US" sz="1100" b="0" i="0" dirty="0">
                <a:solidFill>
                  <a:schemeClr val="tx1">
                    <a:lumMod val="50000"/>
                    <a:lumOff val="50000"/>
                  </a:schemeClr>
                </a:solidFill>
                <a:effectLst/>
                <a:latin typeface="Söhne"/>
              </a:rPr>
              <a:t> este </a:t>
            </a:r>
            <a:r>
              <a:rPr lang="en-US" sz="1100" b="0" i="0" dirty="0" err="1">
                <a:solidFill>
                  <a:schemeClr val="tx1">
                    <a:lumMod val="50000"/>
                    <a:lumOff val="50000"/>
                  </a:schemeClr>
                </a:solidFill>
                <a:effectLst/>
                <a:latin typeface="Söhne"/>
              </a:rPr>
              <a:t>adevărat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multe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convenții</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apel</a:t>
            </a:r>
            <a:r>
              <a:rPr lang="en-US" sz="1100" b="0" i="0" dirty="0">
                <a:solidFill>
                  <a:schemeClr val="tx1">
                    <a:lumMod val="50000"/>
                    <a:lumOff val="50000"/>
                  </a:schemeClr>
                </a:solidFill>
                <a:effectLst/>
                <a:latin typeface="Söhne"/>
              </a:rPr>
              <a:t> (calling conventions)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diferite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sisteme</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operare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medii</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rulare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instrucțiunile</a:t>
            </a:r>
            <a:r>
              <a:rPr lang="en-US" sz="1100" b="0" i="0" dirty="0">
                <a:solidFill>
                  <a:schemeClr val="tx1">
                    <a:lumMod val="50000"/>
                    <a:lumOff val="50000"/>
                  </a:schemeClr>
                </a:solidFill>
                <a:effectLst/>
                <a:latin typeface="Söhne"/>
              </a:rPr>
              <a:t> push sunt </a:t>
            </a:r>
            <a:r>
              <a:rPr lang="en-US" sz="1100" b="0" i="0" dirty="0" err="1">
                <a:solidFill>
                  <a:schemeClr val="tx1">
                    <a:lumMod val="50000"/>
                    <a:lumOff val="50000"/>
                  </a:schemeClr>
                </a:solidFill>
                <a:effectLst/>
                <a:latin typeface="Söhne"/>
              </a:rPr>
              <a:t>folosite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plasa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argumentele</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înaintea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unui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apel</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funcție</a:t>
            </a:r>
            <a:r>
              <a:rPr lang="en-US" sz="1100" b="0" i="0" dirty="0">
                <a:solidFill>
                  <a:schemeClr val="tx1">
                    <a:lumMod val="50000"/>
                    <a:lumOff val="50000"/>
                  </a:schemeClr>
                </a:solidFill>
                <a:effectLst/>
                <a:latin typeface="Söhne"/>
              </a:rPr>
              <a:t>, nu </a:t>
            </a:r>
            <a:r>
              <a:rPr lang="en-US" sz="1100" b="0" i="0" dirty="0" err="1">
                <a:solidFill>
                  <a:schemeClr val="tx1">
                    <a:lumMod val="50000"/>
                    <a:lumOff val="50000"/>
                  </a:schemeClr>
                </a:solidFill>
                <a:effectLst/>
                <a:latin typeface="Söhne"/>
              </a:rPr>
              <a:t>toate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instrucțiunile</a:t>
            </a:r>
            <a:r>
              <a:rPr lang="en-US" sz="1100" b="0" i="0" dirty="0">
                <a:solidFill>
                  <a:schemeClr val="tx1">
                    <a:lumMod val="50000"/>
                    <a:lumOff val="50000"/>
                  </a:schemeClr>
                </a:solidFill>
                <a:effectLst/>
                <a:latin typeface="Söhne"/>
              </a:rPr>
              <a:t> push pe care le </a:t>
            </a:r>
            <a:r>
              <a:rPr lang="en-US" sz="1100" b="0" i="0" dirty="0" err="1">
                <a:solidFill>
                  <a:schemeClr val="tx1">
                    <a:lumMod val="50000"/>
                    <a:lumOff val="50000"/>
                  </a:schemeClr>
                </a:solidFill>
                <a:effectLst/>
                <a:latin typeface="Söhne"/>
              </a:rPr>
              <a:t>vezi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într</a:t>
            </a:r>
            <a:r>
              <a:rPr lang="en-US" sz="1100" b="0" i="0" dirty="0">
                <a:solidFill>
                  <a:schemeClr val="tx1">
                    <a:lumMod val="50000"/>
                    <a:lumOff val="50000"/>
                  </a:schemeClr>
                </a:solidFill>
                <a:effectLst/>
                <a:latin typeface="Söhne"/>
              </a:rPr>
              <a:t>-un </a:t>
            </a:r>
            <a:r>
              <a:rPr lang="en-US" sz="1100" b="0" i="0" dirty="0" err="1">
                <a:solidFill>
                  <a:schemeClr val="tx1">
                    <a:lumMod val="50000"/>
                    <a:lumOff val="50000"/>
                  </a:schemeClr>
                </a:solidFill>
                <a:effectLst/>
                <a:latin typeface="Söhne"/>
              </a:rPr>
              <a:t>disasembler</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vor</a:t>
            </a:r>
            <a:r>
              <a:rPr lang="en-US" sz="1100" b="0" i="0" dirty="0">
                <a:solidFill>
                  <a:schemeClr val="tx1">
                    <a:lumMod val="50000"/>
                    <a:lumOff val="50000"/>
                  </a:schemeClr>
                </a:solidFill>
                <a:effectLst/>
                <a:latin typeface="Söhne"/>
              </a:rPr>
              <a:t> fi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acest</a:t>
            </a:r>
            <a:r>
              <a:rPr lang="en-US" sz="1100" b="0" i="0" dirty="0">
                <a:solidFill>
                  <a:schemeClr val="tx1">
                    <a:lumMod val="50000"/>
                    <a:lumOff val="50000"/>
                  </a:schemeClr>
                </a:solidFill>
                <a:effectLst/>
                <a:latin typeface="Söhne"/>
              </a:rPr>
              <a:t> scop.</a:t>
            </a:r>
          </a:p>
          <a:p>
            <a:pPr algn="l"/>
            <a:endParaRPr lang="en-US" sz="1100" b="0" i="0" dirty="0">
              <a:solidFill>
                <a:schemeClr val="tx1">
                  <a:lumMod val="50000"/>
                  <a:lumOff val="50000"/>
                </a:schemeClr>
              </a:solidFill>
              <a:effectLst/>
              <a:latin typeface="Söhne"/>
            </a:endParaRPr>
          </a:p>
          <a:p>
            <a:pPr algn="l"/>
            <a:r>
              <a:rPr lang="en-US" sz="1100" b="0" i="0" dirty="0" err="1">
                <a:solidFill>
                  <a:schemeClr val="tx1">
                    <a:lumMod val="50000"/>
                    <a:lumOff val="50000"/>
                  </a:schemeClr>
                </a:solidFill>
                <a:effectLst/>
                <a:latin typeface="Söhne"/>
              </a:rPr>
              <a:t>Instrucțiunea</a:t>
            </a:r>
            <a:r>
              <a:rPr lang="en-US" sz="1100" b="0" i="0" dirty="0">
                <a:solidFill>
                  <a:schemeClr val="tx1">
                    <a:lumMod val="50000"/>
                    <a:lumOff val="50000"/>
                  </a:schemeClr>
                </a:solidFill>
                <a:effectLst/>
                <a:latin typeface="Söhne"/>
              </a:rPr>
              <a:t> push este </a:t>
            </a:r>
            <a:r>
              <a:rPr lang="en-US" sz="1100" b="0" i="0" dirty="0" err="1">
                <a:solidFill>
                  <a:schemeClr val="tx1">
                    <a:lumMod val="50000"/>
                    <a:lumOff val="50000"/>
                  </a:schemeClr>
                </a:solidFill>
                <a:effectLst/>
                <a:latin typeface="Söhne"/>
              </a:rPr>
              <a:t>folosită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pur</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simplu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pune</a:t>
            </a:r>
            <a:r>
              <a:rPr lang="en-US" sz="1100" b="0" i="0" dirty="0">
                <a:solidFill>
                  <a:schemeClr val="tx1">
                    <a:lumMod val="50000"/>
                    <a:lumOff val="50000"/>
                  </a:schemeClr>
                </a:solidFill>
                <a:effectLst/>
                <a:latin typeface="Söhne"/>
              </a:rPr>
              <a:t> o </a:t>
            </a:r>
            <a:r>
              <a:rPr lang="en-US" sz="1100" b="0" i="0" dirty="0" err="1">
                <a:solidFill>
                  <a:schemeClr val="tx1">
                    <a:lumMod val="50000"/>
                    <a:lumOff val="50000"/>
                  </a:schemeClr>
                </a:solidFill>
                <a:effectLst/>
                <a:latin typeface="Söhne"/>
              </a:rPr>
              <a:t>valoare</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Acest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lucru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poate</a:t>
            </a:r>
            <a:r>
              <a:rPr lang="en-US" sz="1100" b="0" i="0" dirty="0">
                <a:solidFill>
                  <a:schemeClr val="tx1">
                    <a:lumMod val="50000"/>
                    <a:lumOff val="50000"/>
                  </a:schemeClr>
                </a:solidFill>
                <a:effectLst/>
                <a:latin typeface="Söhne"/>
              </a:rPr>
              <a:t> fi </a:t>
            </a:r>
            <a:r>
              <a:rPr lang="en-US" sz="1100" b="0" i="0" dirty="0" err="1">
                <a:solidFill>
                  <a:schemeClr val="tx1">
                    <a:lumMod val="50000"/>
                    <a:lumOff val="50000"/>
                  </a:schemeClr>
                </a:solidFill>
                <a:effectLst/>
                <a:latin typeface="Söhne"/>
              </a:rPr>
              <a:t>făcut</a:t>
            </a:r>
            <a:r>
              <a:rPr lang="en-US" sz="1100" b="0" i="0" dirty="0">
                <a:solidFill>
                  <a:schemeClr val="tx1">
                    <a:lumMod val="50000"/>
                    <a:lumOff val="50000"/>
                  </a:schemeClr>
                </a:solidFill>
                <a:effectLst/>
                <a:latin typeface="Söhne"/>
              </a:rPr>
              <a:t> din </a:t>
            </a:r>
            <a:r>
              <a:rPr lang="en-US" sz="1100" b="0" i="0" dirty="0" err="1">
                <a:solidFill>
                  <a:schemeClr val="tx1">
                    <a:lumMod val="50000"/>
                    <a:lumOff val="50000"/>
                  </a:schemeClr>
                </a:solidFill>
                <a:effectLst/>
                <a:latin typeface="Söhne"/>
              </a:rPr>
              <a:t>mai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multe</a:t>
            </a:r>
            <a:r>
              <a:rPr lang="en-US" sz="1100" b="0" i="0" dirty="0">
                <a:solidFill>
                  <a:schemeClr val="tx1">
                    <a:lumMod val="50000"/>
                    <a:lumOff val="50000"/>
                  </a:schemeClr>
                </a:solidFill>
                <a:effectLst/>
                <a:latin typeface="Söhne"/>
              </a:rPr>
              <a:t> motive:</a:t>
            </a:r>
          </a:p>
          <a:p>
            <a:pPr algn="l"/>
            <a:endParaRPr lang="en-US" sz="1100" b="0" i="0" dirty="0">
              <a:solidFill>
                <a:schemeClr val="tx1">
                  <a:lumMod val="50000"/>
                  <a:lumOff val="50000"/>
                </a:schemeClr>
              </a:solidFill>
              <a:effectLst/>
              <a:latin typeface="Söhne"/>
            </a:endParaRPr>
          </a:p>
          <a:p>
            <a:pPr algn="l">
              <a:buFont typeface="+mj-lt"/>
              <a:buAutoNum type="arabicPeriod"/>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Pentru</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Argumente</a:t>
            </a:r>
            <a:r>
              <a:rPr lang="en-US" sz="1100" b="1" i="0" dirty="0">
                <a:solidFill>
                  <a:schemeClr val="tx1">
                    <a:lumMod val="50000"/>
                    <a:lumOff val="50000"/>
                  </a:schemeClr>
                </a:solidFill>
                <a:effectLst/>
                <a:latin typeface="Söhne"/>
              </a:rPr>
              <a:t> de Funcții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multe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cazuri</a:t>
            </a:r>
            <a:r>
              <a:rPr lang="en-US" sz="1100" b="0" i="0" dirty="0">
                <a:solidFill>
                  <a:schemeClr val="tx1">
                    <a:lumMod val="50000"/>
                    <a:lumOff val="50000"/>
                  </a:schemeClr>
                </a:solidFill>
                <a:effectLst/>
                <a:latin typeface="Söhne"/>
              </a:rPr>
              <a:t>, push este </a:t>
            </a:r>
            <a:r>
              <a:rPr lang="en-US" sz="1100" b="0" i="0" dirty="0" err="1">
                <a:solidFill>
                  <a:schemeClr val="tx1">
                    <a:lumMod val="50000"/>
                    <a:lumOff val="50000"/>
                  </a:schemeClr>
                </a:solidFill>
                <a:effectLst/>
                <a:latin typeface="Söhne"/>
              </a:rPr>
              <a:t>folosit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trece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argumente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unei</a:t>
            </a:r>
            <a:r>
              <a:rPr lang="en-US" sz="1100" b="0" i="0" dirty="0">
                <a:solidFill>
                  <a:schemeClr val="tx1">
                    <a:lumMod val="50000"/>
                    <a:lumOff val="50000"/>
                  </a:schemeClr>
                </a:solidFill>
                <a:effectLst/>
                <a:latin typeface="Söhne"/>
              </a:rPr>
              <a:t> funcții,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special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convențiile</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apel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stdcall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cdecl</a:t>
            </a:r>
            <a:r>
              <a:rPr lang="en-US" sz="1100" b="0" i="0" dirty="0">
                <a:solidFill>
                  <a:schemeClr val="tx1">
                    <a:lumMod val="50000"/>
                    <a:lumOff val="50000"/>
                  </a:schemeClr>
                </a:solidFill>
                <a:effectLst/>
                <a:latin typeface="Söhne"/>
              </a:rPr>
              <a:t> care sunt </a:t>
            </a:r>
            <a:r>
              <a:rPr lang="en-US" sz="1100" b="0" i="0" dirty="0" err="1">
                <a:solidFill>
                  <a:schemeClr val="tx1">
                    <a:lumMod val="50000"/>
                    <a:lumOff val="50000"/>
                  </a:schemeClr>
                </a:solidFill>
                <a:effectLst/>
                <a:latin typeface="Söhne"/>
              </a:rPr>
              <a:t>comune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medii</a:t>
            </a:r>
            <a:r>
              <a:rPr lang="en-US" sz="1100" b="0" i="0" dirty="0">
                <a:solidFill>
                  <a:schemeClr val="tx1">
                    <a:lumMod val="50000"/>
                    <a:lumOff val="50000"/>
                  </a:schemeClr>
                </a:solidFill>
                <a:effectLst/>
                <a:latin typeface="Söhne"/>
              </a:rPr>
              <a:t> Windows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C.</a:t>
            </a:r>
          </a:p>
          <a:p>
            <a:pPr algn="l">
              <a:buFont typeface="+mj-lt"/>
              <a:buAutoNum type="arabicPeriod"/>
            </a:pPr>
            <a:endParaRPr lang="en-US" sz="1100" b="0" i="0" dirty="0">
              <a:solidFill>
                <a:schemeClr val="tx1">
                  <a:lumMod val="50000"/>
                  <a:lumOff val="50000"/>
                </a:schemeClr>
              </a:solidFill>
              <a:effectLst/>
              <a:latin typeface="Söhne"/>
            </a:endParaRPr>
          </a:p>
          <a:p>
            <a:pPr algn="l">
              <a:buFont typeface="+mj-lt"/>
              <a:buAutoNum type="arabicPeriod"/>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Pentru</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Salvarea</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Regiștrilor</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Codul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poate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folosi</a:t>
            </a:r>
            <a:r>
              <a:rPr lang="en-US" sz="1100" b="0" i="0" dirty="0">
                <a:solidFill>
                  <a:schemeClr val="tx1">
                    <a:lumMod val="50000"/>
                    <a:lumOff val="50000"/>
                  </a:schemeClr>
                </a:solidFill>
                <a:effectLst/>
                <a:latin typeface="Söhne"/>
              </a:rPr>
              <a:t> push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salva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valoarea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curentă</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unui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registru</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înainte</a:t>
            </a:r>
            <a:r>
              <a:rPr lang="en-US" sz="1100" b="0" i="0" dirty="0">
                <a:solidFill>
                  <a:schemeClr val="tx1">
                    <a:lumMod val="50000"/>
                    <a:lumOff val="50000"/>
                  </a:schemeClr>
                </a:solidFill>
                <a:effectLst/>
                <a:latin typeface="Söhne"/>
              </a:rPr>
              <a:t> de a </a:t>
            </a:r>
            <a:r>
              <a:rPr lang="en-US" sz="1100" b="0" i="0" dirty="0" err="1">
                <a:solidFill>
                  <a:schemeClr val="tx1">
                    <a:lumMod val="50000"/>
                    <a:lumOff val="50000"/>
                  </a:schemeClr>
                </a:solidFill>
                <a:effectLst/>
                <a:latin typeface="Söhne"/>
              </a:rPr>
              <a:t>efectua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operații</a:t>
            </a:r>
            <a:r>
              <a:rPr lang="en-US" sz="1100" b="0" i="0" dirty="0">
                <a:solidFill>
                  <a:schemeClr val="tx1">
                    <a:lumMod val="50000"/>
                    <a:lumOff val="50000"/>
                  </a:schemeClr>
                </a:solidFill>
                <a:effectLst/>
                <a:latin typeface="Söhne"/>
              </a:rPr>
              <a:t> care </a:t>
            </a:r>
            <a:r>
              <a:rPr lang="en-US" sz="1100" b="0" i="0" dirty="0" err="1">
                <a:solidFill>
                  <a:schemeClr val="tx1">
                    <a:lumMod val="50000"/>
                    <a:lumOff val="50000"/>
                  </a:schemeClr>
                </a:solidFill>
                <a:effectLst/>
                <a:latin typeface="Söhne"/>
              </a:rPr>
              <a:t>ar</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putea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schimba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acel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registru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astfel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încât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valoarea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originală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poate</a:t>
            </a:r>
            <a:r>
              <a:rPr lang="en-US" sz="1100" b="0" i="0" dirty="0">
                <a:solidFill>
                  <a:schemeClr val="tx1">
                    <a:lumMod val="50000"/>
                    <a:lumOff val="50000"/>
                  </a:schemeClr>
                </a:solidFill>
                <a:effectLst/>
                <a:latin typeface="Söhne"/>
              </a:rPr>
              <a:t> fi </a:t>
            </a:r>
            <a:r>
              <a:rPr lang="en-US" sz="1100" b="0" i="0" dirty="0" err="1">
                <a:solidFill>
                  <a:schemeClr val="tx1">
                    <a:lumMod val="50000"/>
                    <a:lumOff val="50000"/>
                  </a:schemeClr>
                </a:solidFill>
                <a:effectLst/>
                <a:latin typeface="Söhne"/>
              </a:rPr>
              <a:t>recuperată</a:t>
            </a:r>
            <a:r>
              <a:rPr lang="en-US" sz="1100" b="0" i="0" dirty="0">
                <a:solidFill>
                  <a:schemeClr val="tx1">
                    <a:lumMod val="50000"/>
                    <a:lumOff val="50000"/>
                  </a:schemeClr>
                </a:solidFill>
                <a:effectLst/>
                <a:latin typeface="Söhne"/>
              </a:rPr>
              <a:t> (pop) </a:t>
            </a:r>
            <a:r>
              <a:rPr lang="en-US" sz="1100" b="0" i="0" dirty="0" err="1">
                <a:solidFill>
                  <a:schemeClr val="tx1">
                    <a:lumMod val="50000"/>
                    <a:lumOff val="50000"/>
                  </a:schemeClr>
                </a:solidFill>
                <a:effectLst/>
                <a:latin typeface="Söhne"/>
              </a:rPr>
              <a:t>mai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târziu</a:t>
            </a:r>
            <a:r>
              <a:rPr lang="en-US" sz="1100" b="0" i="0" dirty="0">
                <a:solidFill>
                  <a:schemeClr val="tx1">
                    <a:lumMod val="50000"/>
                    <a:lumOff val="50000"/>
                  </a:schemeClr>
                </a:solidFill>
                <a:effectLst/>
                <a:latin typeface="Söhne"/>
              </a:rPr>
              <a:t>.</a:t>
            </a:r>
          </a:p>
          <a:p>
            <a:pPr algn="l">
              <a:buFont typeface="+mj-lt"/>
              <a:buAutoNum type="arabicPeriod"/>
            </a:pPr>
            <a:endParaRPr lang="en-US" sz="1100" b="0" i="0" dirty="0">
              <a:solidFill>
                <a:schemeClr val="tx1">
                  <a:lumMod val="50000"/>
                  <a:lumOff val="50000"/>
                </a:schemeClr>
              </a:solidFill>
              <a:effectLst/>
              <a:latin typeface="Söhne"/>
            </a:endParaRPr>
          </a:p>
          <a:p>
            <a:pPr algn="l">
              <a:buFont typeface="+mj-lt"/>
              <a:buAutoNum type="arabicPeriod"/>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Pentru</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Alocarea</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Spațiului</a:t>
            </a:r>
            <a:r>
              <a:rPr lang="en-US" sz="1100" b="1" i="0" dirty="0">
                <a:solidFill>
                  <a:schemeClr val="tx1">
                    <a:lumMod val="50000"/>
                    <a:lumOff val="50000"/>
                  </a:schemeClr>
                </a:solidFill>
                <a:effectLst/>
                <a:latin typeface="Söhne"/>
              </a:rPr>
              <a:t> pe </a:t>
            </a:r>
            <a:r>
              <a:rPr lang="en-US" sz="1100" b="1"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Uneori</a:t>
            </a:r>
            <a:r>
              <a:rPr lang="en-US" sz="1100" b="0" i="0" dirty="0">
                <a:solidFill>
                  <a:schemeClr val="tx1">
                    <a:lumMod val="50000"/>
                    <a:lumOff val="50000"/>
                  </a:schemeClr>
                </a:solidFill>
                <a:effectLst/>
                <a:latin typeface="Söhne"/>
              </a:rPr>
              <a:t>, un push </a:t>
            </a:r>
            <a:r>
              <a:rPr lang="en-US" sz="1100" b="0" i="0" dirty="0" err="1">
                <a:solidFill>
                  <a:schemeClr val="tx1">
                    <a:lumMod val="50000"/>
                    <a:lumOff val="50000"/>
                  </a:schemeClr>
                </a:solidFill>
                <a:effectLst/>
                <a:latin typeface="Söhne"/>
              </a:rPr>
              <a:t>poate</a:t>
            </a:r>
            <a:r>
              <a:rPr lang="en-US" sz="1100" b="0" i="0" dirty="0">
                <a:solidFill>
                  <a:schemeClr val="tx1">
                    <a:lumMod val="50000"/>
                    <a:lumOff val="50000"/>
                  </a:schemeClr>
                </a:solidFill>
                <a:effectLst/>
                <a:latin typeface="Söhne"/>
              </a:rPr>
              <a:t> fi </a:t>
            </a:r>
            <a:r>
              <a:rPr lang="en-US" sz="1100" b="0" i="0" dirty="0" err="1">
                <a:solidFill>
                  <a:schemeClr val="tx1">
                    <a:lumMod val="50000"/>
                    <a:lumOff val="50000"/>
                  </a:schemeClr>
                </a:solidFill>
                <a:effectLst/>
                <a:latin typeface="Söhne"/>
              </a:rPr>
              <a:t>utilizat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ajusta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alocarea</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spațiu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variabile</a:t>
            </a:r>
            <a:r>
              <a:rPr lang="en-US" sz="1100" b="0" i="0" dirty="0">
                <a:solidFill>
                  <a:schemeClr val="tx1">
                    <a:lumMod val="50000"/>
                    <a:lumOff val="50000"/>
                  </a:schemeClr>
                </a:solidFill>
                <a:effectLst/>
                <a:latin typeface="Söhne"/>
              </a:rPr>
              <a:t> locale </a:t>
            </a:r>
            <a:r>
              <a:rPr lang="en-US" sz="1100" b="0" i="0" dirty="0" err="1">
                <a:solidFill>
                  <a:schemeClr val="tx1">
                    <a:lumMod val="50000"/>
                    <a:lumOff val="50000"/>
                  </a:schemeClr>
                </a:solidFill>
                <a:effectLst/>
                <a:latin typeface="Söhne"/>
              </a:rPr>
              <a:t>într</a:t>
            </a:r>
            <a:r>
              <a:rPr lang="en-US" sz="1100" b="0" i="0" dirty="0">
                <a:solidFill>
                  <a:schemeClr val="tx1">
                    <a:lumMod val="50000"/>
                    <a:lumOff val="50000"/>
                  </a:schemeClr>
                </a:solidFill>
                <a:effectLst/>
                <a:latin typeface="Söhne"/>
              </a:rPr>
              <a:t>-o </a:t>
            </a:r>
            <a:r>
              <a:rPr lang="en-US" sz="1100" b="0" i="0" dirty="0" err="1">
                <a:solidFill>
                  <a:schemeClr val="tx1">
                    <a:lumMod val="50000"/>
                    <a:lumOff val="50000"/>
                  </a:schemeClr>
                </a:solidFill>
                <a:effectLst/>
                <a:latin typeface="Söhne"/>
              </a:rPr>
              <a:t>funcție</a:t>
            </a:r>
            <a:r>
              <a:rPr lang="en-US" sz="1100" b="0" i="0" dirty="0">
                <a:solidFill>
                  <a:schemeClr val="tx1">
                    <a:lumMod val="50000"/>
                    <a:lumOff val="50000"/>
                  </a:schemeClr>
                </a:solidFill>
                <a:effectLst/>
                <a:latin typeface="Söhne"/>
              </a:rPr>
              <a:t>.</a:t>
            </a:r>
          </a:p>
          <a:p>
            <a:pPr algn="l">
              <a:buFont typeface="+mj-lt"/>
              <a:buAutoNum type="arabicPeriod"/>
            </a:pPr>
            <a:endParaRPr lang="en-US" sz="1100" b="0" i="0" dirty="0">
              <a:solidFill>
                <a:schemeClr val="tx1">
                  <a:lumMod val="50000"/>
                  <a:lumOff val="50000"/>
                </a:schemeClr>
              </a:solidFill>
              <a:effectLst/>
              <a:latin typeface="Söhne"/>
            </a:endParaRPr>
          </a:p>
          <a:p>
            <a:pPr algn="l">
              <a:buFont typeface="+mj-lt"/>
              <a:buAutoNum type="arabicPeriod"/>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Pentru</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Instrucțiunile</a:t>
            </a:r>
            <a:r>
              <a:rPr lang="en-US" sz="1100" b="1" i="0" dirty="0">
                <a:solidFill>
                  <a:schemeClr val="tx1">
                    <a:lumMod val="50000"/>
                    <a:lumOff val="50000"/>
                  </a:schemeClr>
                </a:solidFill>
                <a:effectLst/>
                <a:latin typeface="Söhne"/>
              </a:rPr>
              <a:t> de Control al </a:t>
            </a:r>
            <a:r>
              <a:rPr lang="en-US" sz="1100" b="1" i="0" dirty="0" err="1">
                <a:solidFill>
                  <a:schemeClr val="tx1">
                    <a:lumMod val="50000"/>
                    <a:lumOff val="50000"/>
                  </a:schemeClr>
                </a:solidFill>
                <a:effectLst/>
                <a:latin typeface="Söhne"/>
              </a:rPr>
              <a:t>Fluxului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Instrucțiunile</a:t>
            </a:r>
            <a:r>
              <a:rPr lang="en-US" sz="1100" b="0" i="0" dirty="0">
                <a:solidFill>
                  <a:schemeClr val="tx1">
                    <a:lumMod val="50000"/>
                    <a:lumOff val="50000"/>
                  </a:schemeClr>
                </a:solidFill>
                <a:effectLst/>
                <a:latin typeface="Söhne"/>
              </a:rPr>
              <a:t> push pot fi </a:t>
            </a:r>
            <a:r>
              <a:rPr lang="en-US" sz="1100" b="0" i="0" dirty="0" err="1">
                <a:solidFill>
                  <a:schemeClr val="tx1">
                    <a:lumMod val="50000"/>
                    <a:lumOff val="50000"/>
                  </a:schemeClr>
                </a:solidFill>
                <a:effectLst/>
                <a:latin typeface="Söhne"/>
              </a:rPr>
              <a:t>utilizate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înainte</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anumite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instrucțiuni</a:t>
            </a:r>
            <a:r>
              <a:rPr lang="en-US" sz="1100" b="0" i="0" dirty="0">
                <a:solidFill>
                  <a:schemeClr val="tx1">
                    <a:lumMod val="50000"/>
                    <a:lumOff val="50000"/>
                  </a:schemeClr>
                </a:solidFill>
                <a:effectLst/>
                <a:latin typeface="Söhne"/>
              </a:rPr>
              <a:t> de control al </a:t>
            </a:r>
            <a:r>
              <a:rPr lang="en-US" sz="1100" b="0" i="0" dirty="0" err="1">
                <a:solidFill>
                  <a:schemeClr val="tx1">
                    <a:lumMod val="50000"/>
                    <a:lumOff val="50000"/>
                  </a:schemeClr>
                </a:solidFill>
                <a:effectLst/>
                <a:latin typeface="Söhne"/>
              </a:rPr>
              <a:t>fluxului</a:t>
            </a:r>
            <a:r>
              <a:rPr lang="en-US" sz="1100" b="0" i="0" dirty="0">
                <a:solidFill>
                  <a:schemeClr val="tx1">
                    <a:lumMod val="50000"/>
                    <a:lumOff val="50000"/>
                  </a:schemeClr>
                </a:solidFill>
                <a:effectLst/>
                <a:latin typeface="Söhne"/>
              </a:rPr>
              <a:t>, cum </a:t>
            </a:r>
            <a:r>
              <a:rPr lang="en-US" sz="1100" b="0" i="0" dirty="0" err="1">
                <a:solidFill>
                  <a:schemeClr val="tx1">
                    <a:lumMod val="50000"/>
                    <a:lumOff val="50000"/>
                  </a:schemeClr>
                </a:solidFill>
                <a:effectLst/>
                <a:latin typeface="Söhne"/>
              </a:rPr>
              <a:t>ar</a:t>
            </a:r>
            <a:r>
              <a:rPr lang="en-US" sz="1100" b="0" i="0" dirty="0">
                <a:solidFill>
                  <a:schemeClr val="tx1">
                    <a:lumMod val="50000"/>
                    <a:lumOff val="50000"/>
                  </a:schemeClr>
                </a:solidFill>
                <a:effectLst/>
                <a:latin typeface="Söhne"/>
              </a:rPr>
              <a:t> fi call (care, de </a:t>
            </a:r>
            <a:r>
              <a:rPr lang="en-US" sz="1100" b="0" i="0" dirty="0" err="1">
                <a:solidFill>
                  <a:schemeClr val="tx1">
                    <a:lumMod val="50000"/>
                    <a:lumOff val="50000"/>
                  </a:schemeClr>
                </a:solidFill>
                <a:effectLst/>
                <a:latin typeface="Söhne"/>
              </a:rPr>
              <a:t>asemenea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împinge</a:t>
            </a:r>
            <a:r>
              <a:rPr lang="en-US" sz="1100" b="0" i="0" dirty="0">
                <a:solidFill>
                  <a:schemeClr val="tx1">
                    <a:lumMod val="50000"/>
                    <a:lumOff val="50000"/>
                  </a:schemeClr>
                </a:solidFill>
                <a:effectLst/>
                <a:latin typeface="Söhne"/>
              </a:rPr>
              <a:t> adresa de </a:t>
            </a:r>
            <a:r>
              <a:rPr lang="en-US" sz="1100" b="0" i="0" dirty="0" err="1">
                <a:solidFill>
                  <a:schemeClr val="tx1">
                    <a:lumMod val="50000"/>
                    <a:lumOff val="50000"/>
                  </a:schemeClr>
                </a:solidFill>
                <a:effectLst/>
                <a:latin typeface="Söhne"/>
              </a:rPr>
              <a:t>întoarcere</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a:t>
            </a:r>
          </a:p>
          <a:p>
            <a:pPr algn="l">
              <a:buFont typeface="+mj-lt"/>
              <a:buAutoNum type="arabicPeriod"/>
            </a:pPr>
            <a:endParaRPr lang="en-US" sz="1100" b="0" i="0" dirty="0">
              <a:solidFill>
                <a:schemeClr val="tx1">
                  <a:lumMod val="50000"/>
                  <a:lumOff val="50000"/>
                </a:schemeClr>
              </a:solidFill>
              <a:effectLst/>
              <a:latin typeface="Söhne"/>
            </a:endParaRPr>
          </a:p>
          <a:p>
            <a:pPr algn="l"/>
            <a:r>
              <a:rPr lang="en-US" sz="1100" b="0" i="0" dirty="0">
                <a:solidFill>
                  <a:schemeClr val="tx1">
                    <a:lumMod val="50000"/>
                    <a:lumOff val="50000"/>
                  </a:schemeClr>
                </a:solidFill>
                <a:effectLst/>
                <a:latin typeface="Söhne"/>
              </a:rPr>
              <a:t>Prin </a:t>
            </a:r>
            <a:r>
              <a:rPr lang="en-US" sz="1100" b="0" i="0" dirty="0" err="1">
                <a:solidFill>
                  <a:schemeClr val="tx1">
                    <a:lumMod val="50000"/>
                    <a:lumOff val="50000"/>
                  </a:schemeClr>
                </a:solidFill>
                <a:effectLst/>
                <a:latin typeface="Söhne"/>
              </a:rPr>
              <a:t>urmare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când</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citești</a:t>
            </a:r>
            <a:r>
              <a:rPr lang="en-US" sz="1100" b="0" i="0" dirty="0">
                <a:solidFill>
                  <a:schemeClr val="tx1">
                    <a:lumMod val="50000"/>
                    <a:lumOff val="50000"/>
                  </a:schemeClr>
                </a:solidFill>
                <a:effectLst/>
                <a:latin typeface="Söhne"/>
              </a:rPr>
              <a:t> cod </a:t>
            </a:r>
            <a:r>
              <a:rPr lang="en-US" sz="1100" b="0" i="0" dirty="0" err="1">
                <a:solidFill>
                  <a:schemeClr val="tx1">
                    <a:lumMod val="50000"/>
                    <a:lumOff val="50000"/>
                  </a:schemeClr>
                </a:solidFill>
                <a:effectLst/>
                <a:latin typeface="Söhne"/>
              </a:rPr>
              <a:t>disasamblat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vezi</a:t>
            </a:r>
            <a:r>
              <a:rPr lang="en-US" sz="1100" b="0" i="0" dirty="0">
                <a:solidFill>
                  <a:schemeClr val="tx1">
                    <a:lumMod val="50000"/>
                    <a:lumOff val="50000"/>
                  </a:schemeClr>
                </a:solidFill>
                <a:effectLst/>
                <a:latin typeface="Söhne"/>
              </a:rPr>
              <a:t> o </a:t>
            </a:r>
            <a:r>
              <a:rPr lang="en-US" sz="1100" b="0" i="0" dirty="0" err="1">
                <a:solidFill>
                  <a:schemeClr val="tx1">
                    <a:lumMod val="50000"/>
                    <a:lumOff val="50000"/>
                  </a:schemeClr>
                </a:solidFill>
                <a:effectLst/>
                <a:latin typeface="Söhne"/>
              </a:rPr>
              <a:t>instrucțiune</a:t>
            </a:r>
            <a:r>
              <a:rPr lang="en-US" sz="1100" b="0" i="0" dirty="0">
                <a:solidFill>
                  <a:schemeClr val="tx1">
                    <a:lumMod val="50000"/>
                    <a:lumOff val="50000"/>
                  </a:schemeClr>
                </a:solidFill>
                <a:effectLst/>
                <a:latin typeface="Söhne"/>
              </a:rPr>
              <a:t> push, </a:t>
            </a:r>
            <a:r>
              <a:rPr lang="en-US" sz="1100" b="0" i="0" dirty="0" err="1">
                <a:solidFill>
                  <a:schemeClr val="tx1">
                    <a:lumMod val="50000"/>
                    <a:lumOff val="50000"/>
                  </a:schemeClr>
                </a:solidFill>
                <a:effectLst/>
                <a:latin typeface="Söhne"/>
              </a:rPr>
              <a:t>trebuie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iei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considerare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contextul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care este </a:t>
            </a:r>
            <a:r>
              <a:rPr lang="en-US" sz="1100" b="0" i="0" dirty="0" err="1">
                <a:solidFill>
                  <a:schemeClr val="tx1">
                    <a:lumMod val="50000"/>
                    <a:lumOff val="50000"/>
                  </a:schemeClr>
                </a:solidFill>
                <a:effectLst/>
                <a:latin typeface="Söhne"/>
              </a:rPr>
              <a:t>folosită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Urmărind</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fluxul</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execuție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analizând</a:t>
            </a:r>
            <a:r>
              <a:rPr lang="en-US" sz="1100" b="0" i="0" dirty="0">
                <a:solidFill>
                  <a:schemeClr val="tx1">
                    <a:lumMod val="50000"/>
                    <a:lumOff val="50000"/>
                  </a:schemeClr>
                </a:solidFill>
                <a:effectLst/>
                <a:latin typeface="Söhne"/>
              </a:rPr>
              <a:t> cum </a:t>
            </a:r>
            <a:r>
              <a:rPr lang="en-US" sz="1100" b="0" i="0" dirty="0" err="1">
                <a:solidFill>
                  <a:schemeClr val="tx1">
                    <a:lumMod val="50000"/>
                    <a:lumOff val="50000"/>
                  </a:schemeClr>
                </a:solidFill>
                <a:effectLst/>
                <a:latin typeface="Söhne"/>
              </a:rPr>
              <a:t>sunt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utilizate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valorile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împinse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vei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putea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determina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scopul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acestora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Poate</a:t>
            </a:r>
            <a:r>
              <a:rPr lang="en-US" sz="1100" b="0" i="0" dirty="0">
                <a:solidFill>
                  <a:schemeClr val="tx1">
                    <a:lumMod val="50000"/>
                    <a:lumOff val="50000"/>
                  </a:schemeClr>
                </a:solidFill>
                <a:effectLst/>
                <a:latin typeface="Söhne"/>
              </a:rPr>
              <a:t> fi </a:t>
            </a:r>
            <a:r>
              <a:rPr lang="en-US" sz="1100" b="0" i="0" dirty="0" err="1">
                <a:solidFill>
                  <a:schemeClr val="tx1">
                    <a:lumMod val="50000"/>
                    <a:lumOff val="50000"/>
                  </a:schemeClr>
                </a:solidFill>
                <a:effectLst/>
                <a:latin typeface="Söhne"/>
              </a:rPr>
              <a:t>necesar</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urmărești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codul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până</a:t>
            </a:r>
            <a:r>
              <a:rPr lang="en-US" sz="1100" b="0" i="0" dirty="0">
                <a:solidFill>
                  <a:schemeClr val="tx1">
                    <a:lumMod val="50000"/>
                    <a:lumOff val="50000"/>
                  </a:schemeClr>
                </a:solidFill>
                <a:effectLst/>
                <a:latin typeface="Söhne"/>
              </a:rPr>
              <a:t> la </a:t>
            </a:r>
            <a:r>
              <a:rPr lang="en-US" sz="1100" b="0" i="0" dirty="0" err="1">
                <a:solidFill>
                  <a:schemeClr val="tx1">
                    <a:lumMod val="50000"/>
                    <a:lumOff val="50000"/>
                  </a:schemeClr>
                </a:solidFill>
                <a:effectLst/>
                <a:latin typeface="Söhne"/>
              </a:rPr>
              <a:t>punctul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care </a:t>
            </a:r>
            <a:r>
              <a:rPr lang="en-US" sz="1100" b="0" i="0" dirty="0" err="1">
                <a:solidFill>
                  <a:schemeClr val="tx1">
                    <a:lumMod val="50000"/>
                    <a:lumOff val="50000"/>
                  </a:schemeClr>
                </a:solidFill>
                <a:effectLst/>
                <a:latin typeface="Söhne"/>
              </a:rPr>
              <a:t>valorile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sunt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efectiv</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folosite</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exemplu</a:t>
            </a:r>
            <a:r>
              <a:rPr lang="en-US" sz="1100" b="0" i="0" dirty="0">
                <a:solidFill>
                  <a:schemeClr val="tx1">
                    <a:lumMod val="50000"/>
                    <a:lumOff val="50000"/>
                  </a:schemeClr>
                </a:solidFill>
                <a:effectLst/>
                <a:latin typeface="Söhne"/>
              </a:rPr>
              <a:t>, un </a:t>
            </a:r>
            <a:r>
              <a:rPr lang="en-US" sz="1100" b="0" i="0" dirty="0" err="1">
                <a:solidFill>
                  <a:schemeClr val="tx1">
                    <a:lumMod val="50000"/>
                    <a:lumOff val="50000"/>
                  </a:schemeClr>
                </a:solidFill>
                <a:effectLst/>
                <a:latin typeface="Söhne"/>
              </a:rPr>
              <a:t>apel</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funcție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înțelege</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ce</a:t>
            </a:r>
            <a:r>
              <a:rPr lang="en-US" sz="1100" b="0" i="0" dirty="0">
                <a:solidFill>
                  <a:schemeClr val="tx1">
                    <a:lumMod val="50000"/>
                    <a:lumOff val="50000"/>
                  </a:schemeClr>
                </a:solidFill>
                <a:effectLst/>
                <a:latin typeface="Söhne"/>
              </a:rPr>
              <a:t> au </a:t>
            </a:r>
            <a:r>
              <a:rPr lang="en-US" sz="1100" b="0" i="0" dirty="0" err="1">
                <a:solidFill>
                  <a:schemeClr val="tx1">
                    <a:lumMod val="50000"/>
                    <a:lumOff val="50000"/>
                  </a:schemeClr>
                </a:solidFill>
                <a:effectLst/>
                <a:latin typeface="Söhne"/>
              </a:rPr>
              <a:t>fost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plasate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a:t>
            </a:r>
          </a:p>
        </p:txBody>
      </p:sp>
      <p:sp>
        <p:nvSpPr>
          <p:cNvPr id="14" name="TextBox 13">
            <a:extLst>
              <a:ext uri="{FF2B5EF4-FFF2-40B4-BE49-F238E27FC236}">
                <a16:creationId xmlns:a16="http://schemas.microsoft.com/office/drawing/2014/main" id="{F6697008-9C3F-4709-9D9A-26FC65C69A96}"/>
              </a:ext>
            </a:extLst>
          </p:cNvPr>
          <p:cNvSpPr txBox="1"/>
          <p:nvPr/>
        </p:nvSpPr>
        <p:spPr>
          <a:xfrm>
            <a:off x="6378593" y="929283"/>
            <a:ext cx="5564212" cy="5678478"/>
          </a:xfrm>
          <a:prstGeom prst="rect">
            <a:avLst/>
          </a:prstGeom>
          <a:noFill/>
        </p:spPr>
        <p:txBody>
          <a:bodyPr wrap="square">
            <a:spAutoFit/>
          </a:bodyPr>
          <a:lstStyle/>
          <a:p>
            <a:pPr algn="l"/>
            <a:r>
              <a:rPr lang="en-US" sz="1100" b="0" i="0" dirty="0" err="1">
                <a:solidFill>
                  <a:schemeClr val="tx1">
                    <a:lumMod val="50000"/>
                    <a:lumOff val="50000"/>
                  </a:schemeClr>
                </a:solidFill>
                <a:effectLst/>
                <a:latin typeface="Söhne"/>
              </a:rPr>
              <a:t>Instrucțiunea</a:t>
            </a:r>
            <a:r>
              <a:rPr lang="en-US" sz="1100" b="0" i="0" dirty="0">
                <a:solidFill>
                  <a:schemeClr val="tx1">
                    <a:lumMod val="50000"/>
                    <a:lumOff val="50000"/>
                  </a:schemeClr>
                </a:solidFill>
                <a:effectLst/>
                <a:latin typeface="Söhne"/>
              </a:rPr>
              <a:t> pop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limbajul</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asamblare</a:t>
            </a:r>
            <a:r>
              <a:rPr lang="en-US" sz="1100" b="0" i="0" dirty="0">
                <a:solidFill>
                  <a:schemeClr val="tx1">
                    <a:lumMod val="50000"/>
                    <a:lumOff val="50000"/>
                  </a:schemeClr>
                </a:solidFill>
                <a:effectLst/>
                <a:latin typeface="Söhne"/>
              </a:rPr>
              <a:t> este </a:t>
            </a:r>
            <a:r>
              <a:rPr lang="en-US" sz="1100" b="0" i="0" dirty="0" err="1">
                <a:solidFill>
                  <a:schemeClr val="tx1">
                    <a:lumMod val="50000"/>
                    <a:lumOff val="50000"/>
                  </a:schemeClr>
                </a:solidFill>
                <a:effectLst/>
                <a:latin typeface="Söhne"/>
              </a:rPr>
              <a:t>folosită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elimina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valoarea</a:t>
            </a:r>
            <a:r>
              <a:rPr lang="en-US" sz="1100" b="0" i="0" dirty="0">
                <a:solidFill>
                  <a:schemeClr val="tx1">
                    <a:lumMod val="50000"/>
                    <a:lumOff val="50000"/>
                  </a:schemeClr>
                </a:solidFill>
                <a:effectLst/>
                <a:latin typeface="Söhne"/>
              </a:rPr>
              <a:t> de pe </a:t>
            </a:r>
            <a:r>
              <a:rPr lang="en-US" sz="1100" b="0" i="0" dirty="0" err="1">
                <a:solidFill>
                  <a:schemeClr val="tx1">
                    <a:lumMod val="50000"/>
                    <a:lumOff val="50000"/>
                  </a:schemeClr>
                </a:solidFill>
                <a:effectLst/>
                <a:latin typeface="Söhne"/>
              </a:rPr>
              <a:t>vârful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stivei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obicei</a:t>
            </a:r>
            <a:r>
              <a:rPr lang="en-US" sz="1100" b="0" i="0" dirty="0">
                <a:solidFill>
                  <a:schemeClr val="tx1">
                    <a:lumMod val="50000"/>
                    <a:lumOff val="50000"/>
                  </a:schemeClr>
                </a:solidFill>
                <a:effectLst/>
                <a:latin typeface="Söhne"/>
              </a:rPr>
              <a:t> o </a:t>
            </a:r>
            <a:r>
              <a:rPr lang="en-US" sz="1100" b="0" i="0" dirty="0" err="1">
                <a:solidFill>
                  <a:schemeClr val="tx1">
                    <a:lumMod val="50000"/>
                    <a:lumOff val="50000"/>
                  </a:schemeClr>
                </a:solidFill>
                <a:effectLst/>
                <a:latin typeface="Söhne"/>
              </a:rPr>
              <a:t>stochează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într</a:t>
            </a:r>
            <a:r>
              <a:rPr lang="en-US" sz="1100" b="0" i="0" dirty="0">
                <a:solidFill>
                  <a:schemeClr val="tx1">
                    <a:lumMod val="50000"/>
                    <a:lumOff val="50000"/>
                  </a:schemeClr>
                </a:solidFill>
                <a:effectLst/>
                <a:latin typeface="Söhne"/>
              </a:rPr>
              <a:t>-un </a:t>
            </a:r>
            <a:r>
              <a:rPr lang="en-US" sz="1100" b="0" i="0" dirty="0" err="1">
                <a:solidFill>
                  <a:schemeClr val="tx1">
                    <a:lumMod val="50000"/>
                    <a:lumOff val="50000"/>
                  </a:schemeClr>
                </a:solidFill>
                <a:effectLst/>
                <a:latin typeface="Söhne"/>
              </a:rPr>
              <a:t>registru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sau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într</a:t>
            </a:r>
            <a:r>
              <a:rPr lang="en-US" sz="1100" b="0" i="0" dirty="0">
                <a:solidFill>
                  <a:schemeClr val="tx1">
                    <a:lumMod val="50000"/>
                    <a:lumOff val="50000"/>
                  </a:schemeClr>
                </a:solidFill>
                <a:effectLst/>
                <a:latin typeface="Söhne"/>
              </a:rPr>
              <a:t>-o </a:t>
            </a:r>
            <a:r>
              <a:rPr lang="en-US" sz="1100" b="0" i="0" dirty="0" err="1">
                <a:solidFill>
                  <a:schemeClr val="tx1">
                    <a:lumMod val="50000"/>
                    <a:lumOff val="50000"/>
                  </a:schemeClr>
                </a:solidFill>
                <a:effectLst/>
                <a:latin typeface="Söhne"/>
              </a:rPr>
              <a:t>locație</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memorie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Practic</a:t>
            </a:r>
            <a:r>
              <a:rPr lang="en-US" sz="1100" b="0" i="0" dirty="0">
                <a:solidFill>
                  <a:schemeClr val="tx1">
                    <a:lumMod val="50000"/>
                    <a:lumOff val="50000"/>
                  </a:schemeClr>
                </a:solidFill>
                <a:effectLst/>
                <a:latin typeface="Söhne"/>
              </a:rPr>
              <a:t>, face </a:t>
            </a:r>
            <a:r>
              <a:rPr lang="en-US" sz="1100" b="0" i="0" dirty="0" err="1">
                <a:solidFill>
                  <a:schemeClr val="tx1">
                    <a:lumMod val="50000"/>
                    <a:lumOff val="50000"/>
                  </a:schemeClr>
                </a:solidFill>
                <a:effectLst/>
                <a:latin typeface="Söhne"/>
              </a:rPr>
              <a:t>opusul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instrucțiunii</a:t>
            </a:r>
            <a:r>
              <a:rPr lang="en-US" sz="1100" b="0" i="0" dirty="0">
                <a:solidFill>
                  <a:schemeClr val="tx1">
                    <a:lumMod val="50000"/>
                    <a:lumOff val="50000"/>
                  </a:schemeClr>
                </a:solidFill>
                <a:effectLst/>
                <a:latin typeface="Söhne"/>
              </a:rPr>
              <a:t> push –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timp</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ce</a:t>
            </a:r>
            <a:r>
              <a:rPr lang="en-US" sz="1100" b="0" i="0" dirty="0">
                <a:solidFill>
                  <a:schemeClr val="tx1">
                    <a:lumMod val="50000"/>
                    <a:lumOff val="50000"/>
                  </a:schemeClr>
                </a:solidFill>
                <a:effectLst/>
                <a:latin typeface="Söhne"/>
              </a:rPr>
              <a:t> push </a:t>
            </a:r>
            <a:r>
              <a:rPr lang="en-US" sz="1100" b="0" i="0" dirty="0" err="1">
                <a:solidFill>
                  <a:schemeClr val="tx1">
                    <a:lumMod val="50000"/>
                    <a:lumOff val="50000"/>
                  </a:schemeClr>
                </a:solidFill>
                <a:effectLst/>
                <a:latin typeface="Söhne"/>
              </a:rPr>
              <a:t>adaugă</a:t>
            </a:r>
            <a:r>
              <a:rPr lang="en-US" sz="1100" b="0" i="0" dirty="0">
                <a:solidFill>
                  <a:schemeClr val="tx1">
                    <a:lumMod val="50000"/>
                    <a:lumOff val="50000"/>
                  </a:schemeClr>
                </a:solidFill>
                <a:effectLst/>
                <a:latin typeface="Söhne"/>
              </a:rPr>
              <a:t> o </a:t>
            </a:r>
            <a:r>
              <a:rPr lang="en-US" sz="1100" b="0" i="0" dirty="0" err="1">
                <a:solidFill>
                  <a:schemeClr val="tx1">
                    <a:lumMod val="50000"/>
                    <a:lumOff val="50000"/>
                  </a:schemeClr>
                </a:solidFill>
                <a:effectLst/>
                <a:latin typeface="Söhne"/>
              </a:rPr>
              <a:t>valoare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pop o </a:t>
            </a:r>
            <a:r>
              <a:rPr lang="en-US" sz="1100" b="0" i="0" dirty="0" err="1">
                <a:solidFill>
                  <a:schemeClr val="tx1">
                    <a:lumMod val="50000"/>
                    <a:lumOff val="50000"/>
                  </a:schemeClr>
                </a:solidFill>
                <a:effectLst/>
                <a:latin typeface="Söhne"/>
              </a:rPr>
              <a:t>scoate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Iată</a:t>
            </a:r>
            <a:r>
              <a:rPr lang="en-US" sz="1100" b="0" i="0" dirty="0">
                <a:solidFill>
                  <a:schemeClr val="tx1">
                    <a:lumMod val="50000"/>
                    <a:lumOff val="50000"/>
                  </a:schemeClr>
                </a:solidFill>
                <a:effectLst/>
                <a:latin typeface="Söhne"/>
              </a:rPr>
              <a:t> cum </a:t>
            </a:r>
            <a:r>
              <a:rPr lang="en-US" sz="1100" b="0" i="0" dirty="0" err="1">
                <a:solidFill>
                  <a:schemeClr val="tx1">
                    <a:lumMod val="50000"/>
                    <a:lumOff val="50000"/>
                  </a:schemeClr>
                </a:solidFill>
                <a:effectLst/>
                <a:latin typeface="Söhne"/>
              </a:rPr>
              <a:t>funcționează</a:t>
            </a:r>
            <a:r>
              <a:rPr lang="en-US" sz="1100" b="0" i="0" dirty="0">
                <a:solidFill>
                  <a:schemeClr val="tx1">
                    <a:lumMod val="50000"/>
                    <a:lumOff val="50000"/>
                  </a:schemeClr>
                </a:solidFill>
                <a:effectLst/>
                <a:latin typeface="Söhne"/>
              </a:rPr>
              <a:t>:</a:t>
            </a:r>
          </a:p>
          <a:p>
            <a:pPr algn="l"/>
            <a:endParaRPr lang="en-US" sz="1100" b="0" i="0" dirty="0">
              <a:solidFill>
                <a:schemeClr val="tx1">
                  <a:lumMod val="50000"/>
                  <a:lumOff val="50000"/>
                </a:schemeClr>
              </a:solidFill>
              <a:effectLst/>
              <a:latin typeface="Söhne"/>
            </a:endParaRPr>
          </a:p>
          <a:p>
            <a:pPr algn="l">
              <a:buFont typeface="+mj-lt"/>
              <a:buAutoNum type="arabicPeriod"/>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Extrage</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Valoarea</a:t>
            </a:r>
            <a:r>
              <a:rPr lang="en-US" sz="1100" b="1" i="0" dirty="0">
                <a:solidFill>
                  <a:schemeClr val="tx1">
                    <a:lumMod val="50000"/>
                    <a:lumOff val="50000"/>
                  </a:schemeClr>
                </a:solidFill>
                <a:effectLst/>
                <a:latin typeface="Söhne"/>
              </a:rPr>
              <a:t> de pe </a:t>
            </a:r>
            <a:r>
              <a:rPr lang="en-US" sz="1100" b="1" i="0" dirty="0" err="1">
                <a:solidFill>
                  <a:schemeClr val="tx1">
                    <a:lumMod val="50000"/>
                    <a:lumOff val="50000"/>
                  </a:schemeClr>
                </a:solidFill>
                <a:effectLst/>
                <a:latin typeface="Söhne"/>
              </a:rPr>
              <a:t>Vârful</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Stivei</a:t>
            </a:r>
            <a:r>
              <a:rPr lang="en-US" sz="1100" b="0" i="0" dirty="0">
                <a:solidFill>
                  <a:schemeClr val="tx1">
                    <a:lumMod val="50000"/>
                    <a:lumOff val="50000"/>
                  </a:schemeClr>
                </a:solidFill>
                <a:effectLst/>
                <a:latin typeface="Söhne"/>
              </a:rPr>
              <a:t>: Când </a:t>
            </a:r>
            <a:r>
              <a:rPr lang="en-US" sz="1100" b="0" i="0" dirty="0" err="1">
                <a:solidFill>
                  <a:schemeClr val="tx1">
                    <a:lumMod val="50000"/>
                    <a:lumOff val="50000"/>
                  </a:schemeClr>
                </a:solidFill>
                <a:effectLst/>
                <a:latin typeface="Söhne"/>
              </a:rPr>
              <a:t>execuți</a:t>
            </a:r>
            <a:r>
              <a:rPr lang="en-US" sz="1100" b="0" i="0" dirty="0">
                <a:solidFill>
                  <a:schemeClr val="tx1">
                    <a:lumMod val="50000"/>
                    <a:lumOff val="50000"/>
                  </a:schemeClr>
                </a:solidFill>
                <a:effectLst/>
                <a:latin typeface="Söhne"/>
              </a:rPr>
              <a:t> o </a:t>
            </a:r>
            <a:r>
              <a:rPr lang="en-US" sz="1100" b="0" i="0" dirty="0" err="1">
                <a:solidFill>
                  <a:schemeClr val="tx1">
                    <a:lumMod val="50000"/>
                    <a:lumOff val="50000"/>
                  </a:schemeClr>
                </a:solidFill>
                <a:effectLst/>
                <a:latin typeface="Söhne"/>
              </a:rPr>
              <a:t>instrucțiune</a:t>
            </a:r>
            <a:r>
              <a:rPr lang="en-US" sz="1100" b="0" i="0" dirty="0">
                <a:solidFill>
                  <a:schemeClr val="tx1">
                    <a:lumMod val="50000"/>
                    <a:lumOff val="50000"/>
                  </a:schemeClr>
                </a:solidFill>
                <a:effectLst/>
                <a:latin typeface="Söhne"/>
              </a:rPr>
              <a:t> pop, </a:t>
            </a:r>
            <a:r>
              <a:rPr lang="en-US" sz="1100" b="0" i="0" dirty="0" err="1">
                <a:solidFill>
                  <a:schemeClr val="tx1">
                    <a:lumMod val="50000"/>
                    <a:lumOff val="50000"/>
                  </a:schemeClr>
                </a:solidFill>
                <a:effectLst/>
                <a:latin typeface="Söhne"/>
              </a:rPr>
              <a:t>procesorul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elimina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valoarea</a:t>
            </a:r>
            <a:r>
              <a:rPr lang="en-US" sz="1100" b="0" i="0" dirty="0">
                <a:solidFill>
                  <a:schemeClr val="tx1">
                    <a:lumMod val="50000"/>
                    <a:lumOff val="50000"/>
                  </a:schemeClr>
                </a:solidFill>
                <a:effectLst/>
                <a:latin typeface="Söhne"/>
              </a:rPr>
              <a:t> care se </a:t>
            </a:r>
            <a:r>
              <a:rPr lang="en-US" sz="1100" b="0" i="0" dirty="0" err="1">
                <a:solidFill>
                  <a:schemeClr val="tx1">
                    <a:lumMod val="50000"/>
                    <a:lumOff val="50000"/>
                  </a:schemeClr>
                </a:solidFill>
                <a:effectLst/>
                <a:latin typeface="Söhne"/>
              </a:rPr>
              <a:t>află</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vârful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stivei</a:t>
            </a:r>
            <a:r>
              <a:rPr lang="en-US" sz="1100" b="0" i="0" dirty="0">
                <a:solidFill>
                  <a:schemeClr val="tx1">
                    <a:lumMod val="50000"/>
                    <a:lumOff val="50000"/>
                  </a:schemeClr>
                </a:solidFill>
                <a:effectLst/>
                <a:latin typeface="Söhne"/>
              </a:rPr>
              <a:t>.</a:t>
            </a:r>
          </a:p>
          <a:p>
            <a:pPr algn="l">
              <a:buFont typeface="+mj-lt"/>
              <a:buAutoNum type="arabicPeriod"/>
            </a:pPr>
            <a:endParaRPr lang="en-US" sz="1100" b="0" i="0" dirty="0">
              <a:solidFill>
                <a:schemeClr val="tx1">
                  <a:lumMod val="50000"/>
                  <a:lumOff val="50000"/>
                </a:schemeClr>
              </a:solidFill>
              <a:effectLst/>
              <a:latin typeface="Söhne"/>
            </a:endParaRPr>
          </a:p>
          <a:p>
            <a:pPr algn="l">
              <a:buFont typeface="+mj-lt"/>
              <a:buAutoNum type="arabicPeriod"/>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Stochează</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Valoarea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Valoarea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eliminată</a:t>
            </a:r>
            <a:r>
              <a:rPr lang="en-US" sz="1100" b="0" i="0" dirty="0">
                <a:solidFill>
                  <a:schemeClr val="tx1">
                    <a:lumMod val="50000"/>
                    <a:lumOff val="50000"/>
                  </a:schemeClr>
                </a:solidFill>
                <a:effectLst/>
                <a:latin typeface="Söhne"/>
              </a:rPr>
              <a:t> este </a:t>
            </a:r>
            <a:r>
              <a:rPr lang="en-US" sz="1100" b="0" i="0" dirty="0" err="1">
                <a:solidFill>
                  <a:schemeClr val="tx1">
                    <a:lumMod val="50000"/>
                    <a:lumOff val="50000"/>
                  </a:schemeClr>
                </a:solidFill>
                <a:effectLst/>
                <a:latin typeface="Söhne"/>
              </a:rPr>
              <a:t>apoi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stocată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locația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specificată</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instrucțiunea</a:t>
            </a:r>
            <a:r>
              <a:rPr lang="en-US" sz="1100" b="0" i="0" dirty="0">
                <a:solidFill>
                  <a:schemeClr val="tx1">
                    <a:lumMod val="50000"/>
                    <a:lumOff val="50000"/>
                  </a:schemeClr>
                </a:solidFill>
                <a:effectLst/>
                <a:latin typeface="Söhne"/>
              </a:rPr>
              <a:t> pop, cum </a:t>
            </a:r>
            <a:r>
              <a:rPr lang="en-US" sz="1100" b="0" i="0" dirty="0" err="1">
                <a:solidFill>
                  <a:schemeClr val="tx1">
                    <a:lumMod val="50000"/>
                    <a:lumOff val="50000"/>
                  </a:schemeClr>
                </a:solidFill>
                <a:effectLst/>
                <a:latin typeface="Söhne"/>
              </a:rPr>
              <a:t>ar</a:t>
            </a:r>
            <a:r>
              <a:rPr lang="en-US" sz="1100" b="0" i="0" dirty="0">
                <a:solidFill>
                  <a:schemeClr val="tx1">
                    <a:lumMod val="50000"/>
                    <a:lumOff val="50000"/>
                  </a:schemeClr>
                </a:solidFill>
                <a:effectLst/>
                <a:latin typeface="Söhne"/>
              </a:rPr>
              <a:t> fi un </a:t>
            </a:r>
            <a:r>
              <a:rPr lang="en-US" sz="1100" b="0" i="0" dirty="0" err="1">
                <a:solidFill>
                  <a:schemeClr val="tx1">
                    <a:lumMod val="50000"/>
                    <a:lumOff val="50000"/>
                  </a:schemeClr>
                </a:solidFill>
                <a:effectLst/>
                <a:latin typeface="Söhne"/>
              </a:rPr>
              <a:t>registru</a:t>
            </a:r>
            <a:r>
              <a:rPr lang="en-US" sz="1100" b="0" i="0" dirty="0">
                <a:solidFill>
                  <a:schemeClr val="tx1">
                    <a:lumMod val="50000"/>
                    <a:lumOff val="50000"/>
                  </a:schemeClr>
                </a:solidFill>
                <a:effectLst/>
                <a:latin typeface="Söhne"/>
              </a:rPr>
              <a:t>.</a:t>
            </a:r>
          </a:p>
          <a:p>
            <a:pPr algn="l">
              <a:buFont typeface="+mj-lt"/>
              <a:buAutoNum type="arabicPeriod"/>
            </a:pPr>
            <a:endParaRPr lang="en-US" sz="1100" b="0" i="0" dirty="0">
              <a:solidFill>
                <a:schemeClr val="tx1">
                  <a:lumMod val="50000"/>
                  <a:lumOff val="50000"/>
                </a:schemeClr>
              </a:solidFill>
              <a:effectLst/>
              <a:latin typeface="Söhne"/>
            </a:endParaRPr>
          </a:p>
          <a:p>
            <a:pPr algn="l">
              <a:buFont typeface="+mj-lt"/>
              <a:buAutoNum type="arabicPeriod"/>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Ajustează</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Pointerul</a:t>
            </a:r>
            <a:r>
              <a:rPr lang="en-US" sz="1100" b="1" i="0" dirty="0">
                <a:solidFill>
                  <a:schemeClr val="tx1">
                    <a:lumMod val="50000"/>
                    <a:lumOff val="50000"/>
                  </a:schemeClr>
                </a:solidFill>
                <a:effectLst/>
                <a:latin typeface="Söhne"/>
              </a:rPr>
              <a:t> de </a:t>
            </a:r>
            <a:r>
              <a:rPr lang="en-US" sz="1100" b="1"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După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valoarea</a:t>
            </a:r>
            <a:r>
              <a:rPr lang="en-US" sz="1100" b="0" i="0" dirty="0">
                <a:solidFill>
                  <a:schemeClr val="tx1">
                    <a:lumMod val="50000"/>
                    <a:lumOff val="50000"/>
                  </a:schemeClr>
                </a:solidFill>
                <a:effectLst/>
                <a:latin typeface="Söhne"/>
              </a:rPr>
              <a:t> este </a:t>
            </a:r>
            <a:r>
              <a:rPr lang="en-US" sz="1100" b="0" i="0" dirty="0" err="1">
                <a:solidFill>
                  <a:schemeClr val="tx1">
                    <a:lumMod val="50000"/>
                    <a:lumOff val="50000"/>
                  </a:schemeClr>
                </a:solidFill>
                <a:effectLst/>
                <a:latin typeface="Söhne"/>
              </a:rPr>
              <a:t>extrasă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stocată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pointerul</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exemplu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registrul</a:t>
            </a:r>
            <a:r>
              <a:rPr lang="en-US" sz="1100" b="0" i="0" dirty="0">
                <a:solidFill>
                  <a:schemeClr val="tx1">
                    <a:lumMod val="50000"/>
                    <a:lumOff val="50000"/>
                  </a:schemeClr>
                </a:solidFill>
                <a:effectLst/>
                <a:latin typeface="Söhne"/>
              </a:rPr>
              <a:t> ESP pe </a:t>
            </a:r>
            <a:r>
              <a:rPr lang="en-US" sz="1100" b="0" i="0" dirty="0" err="1">
                <a:solidFill>
                  <a:schemeClr val="tx1">
                    <a:lumMod val="50000"/>
                    <a:lumOff val="50000"/>
                  </a:schemeClr>
                </a:solidFill>
                <a:effectLst/>
                <a:latin typeface="Söhne"/>
              </a:rPr>
              <a:t>arhitecturile</a:t>
            </a:r>
            <a:r>
              <a:rPr lang="en-US" sz="1100" b="0" i="0" dirty="0">
                <a:solidFill>
                  <a:schemeClr val="tx1">
                    <a:lumMod val="50000"/>
                    <a:lumOff val="50000"/>
                  </a:schemeClr>
                </a:solidFill>
                <a:effectLst/>
                <a:latin typeface="Söhne"/>
              </a:rPr>
              <a:t> x86) este </a:t>
            </a:r>
            <a:r>
              <a:rPr lang="en-US" sz="1100" b="0" i="0" dirty="0" err="1">
                <a:solidFill>
                  <a:schemeClr val="tx1">
                    <a:lumMod val="50000"/>
                    <a:lumOff val="50000"/>
                  </a:schemeClr>
                </a:solidFill>
                <a:effectLst/>
                <a:latin typeface="Söhne"/>
              </a:rPr>
              <a:t>ajustat</a:t>
            </a:r>
            <a:r>
              <a:rPr lang="en-US" sz="1100" b="0" i="0" dirty="0">
                <a:solidFill>
                  <a:schemeClr val="tx1">
                    <a:lumMod val="50000"/>
                    <a:lumOff val="50000"/>
                  </a:schemeClr>
                </a:solidFill>
                <a:effectLst/>
                <a:latin typeface="Söhne"/>
              </a:rPr>
              <a:t> automat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reflecta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noua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poziție</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vârfului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stivei</a:t>
            </a:r>
            <a:r>
              <a:rPr lang="en-US" sz="1100" b="0" i="0" dirty="0">
                <a:solidFill>
                  <a:schemeClr val="tx1">
                    <a:lumMod val="50000"/>
                    <a:lumOff val="50000"/>
                  </a:schemeClr>
                </a:solidFill>
                <a:effectLst/>
                <a:latin typeface="Söhne"/>
              </a:rPr>
              <a:t>, care este </a:t>
            </a:r>
            <a:r>
              <a:rPr lang="en-US" sz="1100" b="0" i="0" dirty="0" err="1">
                <a:solidFill>
                  <a:schemeClr val="tx1">
                    <a:lumMod val="50000"/>
                    <a:lumOff val="50000"/>
                  </a:schemeClr>
                </a:solidFill>
                <a:effectLst/>
                <a:latin typeface="Söhne"/>
              </a:rPr>
              <a:t>acum</a:t>
            </a:r>
            <a:r>
              <a:rPr lang="en-US" sz="1100" b="0" i="0" dirty="0">
                <a:solidFill>
                  <a:schemeClr val="tx1">
                    <a:lumMod val="50000"/>
                    <a:lumOff val="50000"/>
                  </a:schemeClr>
                </a:solidFill>
                <a:effectLst/>
                <a:latin typeface="Söhne"/>
              </a:rPr>
              <a:t> la </a:t>
            </a:r>
            <a:r>
              <a:rPr lang="en-US" sz="1100" b="0" i="0" dirty="0" err="1">
                <a:solidFill>
                  <a:schemeClr val="tx1">
                    <a:lumMod val="50000"/>
                    <a:lumOff val="50000"/>
                  </a:schemeClr>
                </a:solidFill>
                <a:effectLst/>
                <a:latin typeface="Söhne"/>
              </a:rPr>
              <a:t>elementul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următor</a:t>
            </a:r>
            <a:r>
              <a:rPr lang="en-US" sz="1100" b="0" i="0" dirty="0">
                <a:solidFill>
                  <a:schemeClr val="tx1">
                    <a:lumMod val="50000"/>
                    <a:lumOff val="50000"/>
                  </a:schemeClr>
                </a:solidFill>
                <a:effectLst/>
                <a:latin typeface="Söhne"/>
              </a:rPr>
              <a:t> din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a:t>
            </a:r>
          </a:p>
          <a:p>
            <a:pPr algn="l">
              <a:buFont typeface="+mj-lt"/>
              <a:buAutoNum type="arabicPeriod"/>
            </a:pPr>
            <a:endParaRPr lang="en-US" sz="1100" b="0" i="0" dirty="0">
              <a:solidFill>
                <a:schemeClr val="tx1">
                  <a:lumMod val="50000"/>
                  <a:lumOff val="50000"/>
                </a:schemeClr>
              </a:solidFill>
              <a:effectLst/>
              <a:latin typeface="Söhne"/>
            </a:endParaRPr>
          </a:p>
          <a:p>
            <a:pPr algn="l"/>
            <a:r>
              <a:rPr lang="en-US" sz="1100" b="0" i="0" dirty="0" err="1">
                <a:solidFill>
                  <a:schemeClr val="tx1">
                    <a:lumMod val="50000"/>
                    <a:lumOff val="50000"/>
                  </a:schemeClr>
                </a:solidFill>
                <a:effectLst/>
                <a:latin typeface="Söhne"/>
              </a:rPr>
              <a:t>Instrucțiunea</a:t>
            </a:r>
            <a:r>
              <a:rPr lang="en-US" sz="1100" b="0" i="0" dirty="0">
                <a:solidFill>
                  <a:schemeClr val="tx1">
                    <a:lumMod val="50000"/>
                    <a:lumOff val="50000"/>
                  </a:schemeClr>
                </a:solidFill>
                <a:effectLst/>
                <a:latin typeface="Söhne"/>
              </a:rPr>
              <a:t> pop este </a:t>
            </a:r>
            <a:r>
              <a:rPr lang="en-US" sz="1100" b="0" i="0" dirty="0" err="1">
                <a:solidFill>
                  <a:schemeClr val="tx1">
                    <a:lumMod val="50000"/>
                    <a:lumOff val="50000"/>
                  </a:schemeClr>
                </a:solidFill>
                <a:effectLst/>
                <a:latin typeface="Söhne"/>
              </a:rPr>
              <a:t>adesea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folosită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următoarele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scenarii</a:t>
            </a:r>
            <a:r>
              <a:rPr lang="en-US" sz="1100" b="0" i="0" dirty="0">
                <a:solidFill>
                  <a:schemeClr val="tx1">
                    <a:lumMod val="50000"/>
                    <a:lumOff val="50000"/>
                  </a:schemeClr>
                </a:solidFill>
                <a:effectLst/>
                <a:latin typeface="Söhne"/>
              </a:rPr>
              <a:t>:</a:t>
            </a:r>
          </a:p>
          <a:p>
            <a:pPr algn="l"/>
            <a:endParaRPr lang="en-US" sz="1100" b="0" i="0" dirty="0">
              <a:solidFill>
                <a:schemeClr val="tx1">
                  <a:lumMod val="50000"/>
                  <a:lumOff val="50000"/>
                </a:schemeClr>
              </a:solidFill>
              <a:effectLst/>
              <a:latin typeface="Söhne"/>
            </a:endParaRPr>
          </a:p>
          <a:p>
            <a:pPr algn="l">
              <a:buFont typeface="Arial" panose="020B0604020202020204" pitchFamily="34" charset="0"/>
              <a:buChar char="•"/>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Pentru</a:t>
            </a:r>
            <a:r>
              <a:rPr lang="en-US" sz="1100" b="1" i="0" dirty="0">
                <a:solidFill>
                  <a:schemeClr val="tx1">
                    <a:lumMod val="50000"/>
                    <a:lumOff val="50000"/>
                  </a:schemeClr>
                </a:solidFill>
                <a:effectLst/>
                <a:latin typeface="Söhne"/>
              </a:rPr>
              <a:t> a </a:t>
            </a:r>
            <a:r>
              <a:rPr lang="en-US" sz="1100" b="1" i="0" dirty="0" err="1">
                <a:solidFill>
                  <a:schemeClr val="tx1">
                    <a:lumMod val="50000"/>
                    <a:lumOff val="50000"/>
                  </a:schemeClr>
                </a:solidFill>
                <a:effectLst/>
                <a:latin typeface="Söhne"/>
              </a:rPr>
              <a:t>Recupera</a:t>
            </a:r>
            <a:r>
              <a:rPr lang="en-US" sz="1100" b="1" i="0" dirty="0">
                <a:solidFill>
                  <a:schemeClr val="tx1">
                    <a:lumMod val="50000"/>
                    <a:lumOff val="50000"/>
                  </a:schemeClr>
                </a:solidFill>
                <a:effectLst/>
                <a:latin typeface="Söhne"/>
              </a:rPr>
              <a:t> Valori </a:t>
            </a:r>
            <a:r>
              <a:rPr lang="en-US" sz="1100" b="1" i="0" dirty="0" err="1">
                <a:solidFill>
                  <a:schemeClr val="tx1">
                    <a:lumMod val="50000"/>
                    <a:lumOff val="50000"/>
                  </a:schemeClr>
                </a:solidFill>
                <a:effectLst/>
                <a:latin typeface="Söhne"/>
              </a:rPr>
              <a:t>Salvate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recupera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valori</a:t>
            </a:r>
            <a:r>
              <a:rPr lang="en-US" sz="1100" b="0" i="0" dirty="0">
                <a:solidFill>
                  <a:schemeClr val="tx1">
                    <a:lumMod val="50000"/>
                    <a:lumOff val="50000"/>
                  </a:schemeClr>
                </a:solidFill>
                <a:effectLst/>
                <a:latin typeface="Söhne"/>
              </a:rPr>
              <a:t> care au </a:t>
            </a:r>
            <a:r>
              <a:rPr lang="en-US" sz="1100" b="0" i="0" dirty="0" err="1">
                <a:solidFill>
                  <a:schemeClr val="tx1">
                    <a:lumMod val="50000"/>
                    <a:lumOff val="50000"/>
                  </a:schemeClr>
                </a:solidFill>
                <a:effectLst/>
                <a:latin typeface="Söhne"/>
              </a:rPr>
              <a:t>fost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salvate</a:t>
            </a:r>
            <a:r>
              <a:rPr lang="en-US" sz="1100" b="0" i="0" dirty="0">
                <a:solidFill>
                  <a:schemeClr val="tx1">
                    <a:lumMod val="50000"/>
                    <a:lumOff val="50000"/>
                  </a:schemeClr>
                </a:solidFill>
                <a:effectLst/>
                <a:latin typeface="Söhne"/>
              </a:rPr>
              <a:t> anterior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cu push, </a:t>
            </a:r>
            <a:r>
              <a:rPr lang="en-US" sz="1100" b="0" i="0" dirty="0" err="1">
                <a:solidFill>
                  <a:schemeClr val="tx1">
                    <a:lumMod val="50000"/>
                    <a:lumOff val="50000"/>
                  </a:schemeClr>
                </a:solidFill>
                <a:effectLst/>
                <a:latin typeface="Söhne"/>
              </a:rPr>
              <a:t>adesea</a:t>
            </a:r>
            <a:r>
              <a:rPr lang="en-US" sz="1100" b="0" i="0" dirty="0">
                <a:solidFill>
                  <a:schemeClr val="tx1">
                    <a:lumMod val="50000"/>
                    <a:lumOff val="50000"/>
                  </a:schemeClr>
                </a:solidFill>
                <a:effectLst/>
                <a:latin typeface="Söhne"/>
              </a:rPr>
              <a:t> ca </a:t>
            </a:r>
            <a:r>
              <a:rPr lang="en-US" sz="1100" b="0" i="0" dirty="0" err="1">
                <a:solidFill>
                  <a:schemeClr val="tx1">
                    <a:lumMod val="50000"/>
                    <a:lumOff val="50000"/>
                  </a:schemeClr>
                </a:solidFill>
                <a:effectLst/>
                <a:latin typeface="Söhne"/>
              </a:rPr>
              <a:t>parte</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conservării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stării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registrelor</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înainte</a:t>
            </a:r>
            <a:r>
              <a:rPr lang="en-US" sz="1100" b="0" i="0" dirty="0">
                <a:solidFill>
                  <a:schemeClr val="tx1">
                    <a:lumMod val="50000"/>
                    <a:lumOff val="50000"/>
                  </a:schemeClr>
                </a:solidFill>
                <a:effectLst/>
                <a:latin typeface="Söhne"/>
              </a:rPr>
              <a:t> de un </a:t>
            </a:r>
            <a:r>
              <a:rPr lang="en-US" sz="1100" b="0" i="0" dirty="0" err="1">
                <a:solidFill>
                  <a:schemeClr val="tx1">
                    <a:lumMod val="50000"/>
                    <a:lumOff val="50000"/>
                  </a:schemeClr>
                </a:solidFill>
                <a:effectLst/>
                <a:latin typeface="Söhne"/>
              </a:rPr>
              <a:t>apel</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funcție</a:t>
            </a:r>
            <a:r>
              <a:rPr lang="en-US" sz="1100" b="0" i="0" dirty="0">
                <a:solidFill>
                  <a:schemeClr val="tx1">
                    <a:lumMod val="50000"/>
                    <a:lumOff val="50000"/>
                  </a:schemeClr>
                </a:solidFill>
                <a:effectLst/>
                <a:latin typeface="Söhne"/>
              </a:rPr>
              <a:t>.</a:t>
            </a:r>
          </a:p>
          <a:p>
            <a:pPr algn="l">
              <a:buFont typeface="Arial" panose="020B0604020202020204" pitchFamily="34" charset="0"/>
              <a:buChar char="•"/>
            </a:pPr>
            <a:endParaRPr lang="en-US" sz="1100" b="0" i="0" dirty="0">
              <a:solidFill>
                <a:schemeClr val="tx1">
                  <a:lumMod val="50000"/>
                  <a:lumOff val="50000"/>
                </a:schemeClr>
              </a:solidFill>
              <a:effectLst/>
              <a:latin typeface="Söhne"/>
            </a:endParaRPr>
          </a:p>
          <a:p>
            <a:pPr algn="l">
              <a:buFont typeface="Arial" panose="020B0604020202020204" pitchFamily="34" charset="0"/>
              <a:buChar char="•"/>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Pentru</a:t>
            </a:r>
            <a:r>
              <a:rPr lang="en-US" sz="1100" b="1" i="0" dirty="0">
                <a:solidFill>
                  <a:schemeClr val="tx1">
                    <a:lumMod val="50000"/>
                    <a:lumOff val="50000"/>
                  </a:schemeClr>
                </a:solidFill>
                <a:effectLst/>
                <a:latin typeface="Söhne"/>
              </a:rPr>
              <a:t> a </a:t>
            </a:r>
            <a:r>
              <a:rPr lang="en-US" sz="1100" b="1" i="0" dirty="0" err="1">
                <a:solidFill>
                  <a:schemeClr val="tx1">
                    <a:lumMod val="50000"/>
                    <a:lumOff val="50000"/>
                  </a:schemeClr>
                </a:solidFill>
                <a:effectLst/>
                <a:latin typeface="Söhne"/>
              </a:rPr>
              <a:t>Obține</a:t>
            </a:r>
            <a:r>
              <a:rPr lang="en-US" sz="1100" b="1" i="0" dirty="0">
                <a:solidFill>
                  <a:schemeClr val="tx1">
                    <a:lumMod val="50000"/>
                    <a:lumOff val="50000"/>
                  </a:schemeClr>
                </a:solidFill>
                <a:effectLst/>
                <a:latin typeface="Söhne"/>
              </a:rPr>
              <a:t> Adresa de </a:t>
            </a:r>
            <a:r>
              <a:rPr lang="en-US" sz="1100" b="1" i="0" dirty="0" err="1">
                <a:solidFill>
                  <a:schemeClr val="tx1">
                    <a:lumMod val="50000"/>
                    <a:lumOff val="50000"/>
                  </a:schemeClr>
                </a:solidFill>
                <a:effectLst/>
                <a:latin typeface="Söhne"/>
              </a:rPr>
              <a:t>Întoarcere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După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ce</a:t>
            </a:r>
            <a:r>
              <a:rPr lang="en-US" sz="1100" b="0" i="0" dirty="0">
                <a:solidFill>
                  <a:schemeClr val="tx1">
                    <a:lumMod val="50000"/>
                    <a:lumOff val="50000"/>
                  </a:schemeClr>
                </a:solidFill>
                <a:effectLst/>
                <a:latin typeface="Söhne"/>
              </a:rPr>
              <a:t> o </a:t>
            </a:r>
            <a:r>
              <a:rPr lang="en-US" sz="1100" b="0" i="0" dirty="0" err="1">
                <a:solidFill>
                  <a:schemeClr val="tx1">
                    <a:lumMod val="50000"/>
                    <a:lumOff val="50000"/>
                  </a:schemeClr>
                </a:solidFill>
                <a:effectLst/>
                <a:latin typeface="Söhne"/>
              </a:rPr>
              <a:t>funcție</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fost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apelată</a:t>
            </a:r>
            <a:r>
              <a:rPr lang="en-US" sz="1100" b="0" i="0" dirty="0">
                <a:solidFill>
                  <a:schemeClr val="tx1">
                    <a:lumMod val="50000"/>
                    <a:lumOff val="50000"/>
                  </a:schemeClr>
                </a:solidFill>
                <a:effectLst/>
                <a:latin typeface="Söhne"/>
              </a:rPr>
              <a:t> cu </a:t>
            </a:r>
            <a:r>
              <a:rPr lang="en-US" sz="1100" b="0" i="0" dirty="0" err="1">
                <a:solidFill>
                  <a:schemeClr val="tx1">
                    <a:lumMod val="50000"/>
                    <a:lumOff val="50000"/>
                  </a:schemeClr>
                </a:solidFill>
                <a:effectLst/>
                <a:latin typeface="Söhne"/>
              </a:rPr>
              <a:t>instrucțiunea</a:t>
            </a:r>
            <a:r>
              <a:rPr lang="en-US" sz="1100" b="0" i="0" dirty="0">
                <a:solidFill>
                  <a:schemeClr val="tx1">
                    <a:lumMod val="50000"/>
                    <a:lumOff val="50000"/>
                  </a:schemeClr>
                </a:solidFill>
                <a:effectLst/>
                <a:latin typeface="Söhne"/>
              </a:rPr>
              <a:t> call, adresa de </a:t>
            </a:r>
            <a:r>
              <a:rPr lang="en-US" sz="1100" b="0" i="0" dirty="0" err="1">
                <a:solidFill>
                  <a:schemeClr val="tx1">
                    <a:lumMod val="50000"/>
                    <a:lumOff val="50000"/>
                  </a:schemeClr>
                </a:solidFill>
                <a:effectLst/>
                <a:latin typeface="Söhne"/>
              </a:rPr>
              <a:t>întoarcere</a:t>
            </a:r>
            <a:r>
              <a:rPr lang="en-US" sz="1100" b="0" i="0" dirty="0">
                <a:solidFill>
                  <a:schemeClr val="tx1">
                    <a:lumMod val="50000"/>
                    <a:lumOff val="50000"/>
                  </a:schemeClr>
                </a:solidFill>
                <a:effectLst/>
                <a:latin typeface="Söhne"/>
              </a:rPr>
              <a:t> este automat </a:t>
            </a:r>
            <a:r>
              <a:rPr lang="en-US" sz="1100" b="0" i="0" dirty="0" err="1">
                <a:solidFill>
                  <a:schemeClr val="tx1">
                    <a:lumMod val="50000"/>
                    <a:lumOff val="50000"/>
                  </a:schemeClr>
                </a:solidFill>
                <a:effectLst/>
                <a:latin typeface="Söhne"/>
              </a:rPr>
              <a:t>împinsă</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către</a:t>
            </a:r>
            <a:r>
              <a:rPr lang="en-US" sz="1100" b="0" i="0" dirty="0">
                <a:solidFill>
                  <a:schemeClr val="tx1">
                    <a:lumMod val="50000"/>
                    <a:lumOff val="50000"/>
                  </a:schemeClr>
                </a:solidFill>
                <a:effectLst/>
                <a:latin typeface="Söhne"/>
              </a:rPr>
              <a:t> CPU. La </a:t>
            </a:r>
            <a:r>
              <a:rPr lang="en-US" sz="1100" b="0" i="0" dirty="0" err="1">
                <a:solidFill>
                  <a:schemeClr val="tx1">
                    <a:lumMod val="50000"/>
                    <a:lumOff val="50000"/>
                  </a:schemeClr>
                </a:solidFill>
                <a:effectLst/>
                <a:latin typeface="Söhne"/>
              </a:rPr>
              <a:t>finalul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funcției</a:t>
            </a:r>
            <a:r>
              <a:rPr lang="en-US" sz="1100" b="0" i="0" dirty="0">
                <a:solidFill>
                  <a:schemeClr val="tx1">
                    <a:lumMod val="50000"/>
                    <a:lumOff val="50000"/>
                  </a:schemeClr>
                </a:solidFill>
                <a:effectLst/>
                <a:latin typeface="Söhne"/>
              </a:rPr>
              <a:t>, se </a:t>
            </a:r>
            <a:r>
              <a:rPr lang="en-US" sz="1100" b="0" i="0" dirty="0" err="1">
                <a:solidFill>
                  <a:schemeClr val="tx1">
                    <a:lumMod val="50000"/>
                    <a:lumOff val="50000"/>
                  </a:schemeClr>
                </a:solidFill>
                <a:effectLst/>
                <a:latin typeface="Söhne"/>
              </a:rPr>
              <a:t>folosește</a:t>
            </a:r>
            <a:r>
              <a:rPr lang="en-US" sz="1100" b="0" i="0" dirty="0">
                <a:solidFill>
                  <a:schemeClr val="tx1">
                    <a:lumMod val="50000"/>
                    <a:lumOff val="50000"/>
                  </a:schemeClr>
                </a:solidFill>
                <a:effectLst/>
                <a:latin typeface="Söhne"/>
              </a:rPr>
              <a:t> pop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obține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această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adresă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reveni</a:t>
            </a:r>
            <a:r>
              <a:rPr lang="en-US" sz="1100" b="0" i="0" dirty="0">
                <a:solidFill>
                  <a:schemeClr val="tx1">
                    <a:lumMod val="50000"/>
                    <a:lumOff val="50000"/>
                  </a:schemeClr>
                </a:solidFill>
                <a:effectLst/>
                <a:latin typeface="Söhne"/>
              </a:rPr>
              <a:t> la </a:t>
            </a:r>
            <a:r>
              <a:rPr lang="en-US" sz="1100" b="0" i="0" dirty="0" err="1">
                <a:solidFill>
                  <a:schemeClr val="tx1">
                    <a:lumMod val="50000"/>
                    <a:lumOff val="50000"/>
                  </a:schemeClr>
                </a:solidFill>
                <a:effectLst/>
                <a:latin typeface="Söhne"/>
              </a:rPr>
              <a:t>punctul</a:t>
            </a:r>
            <a:r>
              <a:rPr lang="en-US" sz="1100" b="0" i="0" dirty="0">
                <a:solidFill>
                  <a:schemeClr val="tx1">
                    <a:lumMod val="50000"/>
                    <a:lumOff val="50000"/>
                  </a:schemeClr>
                </a:solidFill>
                <a:effectLst/>
                <a:latin typeface="Söhne"/>
              </a:rPr>
              <a:t> din cod </a:t>
            </a:r>
            <a:r>
              <a:rPr lang="en-US" sz="1100" b="0" i="0" dirty="0" err="1">
                <a:solidFill>
                  <a:schemeClr val="tx1">
                    <a:lumMod val="50000"/>
                    <a:lumOff val="50000"/>
                  </a:schemeClr>
                </a:solidFill>
                <a:effectLst/>
                <a:latin typeface="Söhne"/>
              </a:rPr>
              <a:t>unde</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fost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făcut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apelul</a:t>
            </a:r>
            <a:r>
              <a:rPr lang="en-US" sz="1100" b="0" i="0" dirty="0">
                <a:solidFill>
                  <a:schemeClr val="tx1">
                    <a:lumMod val="50000"/>
                    <a:lumOff val="50000"/>
                  </a:schemeClr>
                </a:solidFill>
                <a:effectLst/>
                <a:latin typeface="Söhne"/>
              </a:rPr>
              <a:t>.</a:t>
            </a:r>
          </a:p>
          <a:p>
            <a:pPr algn="l">
              <a:buFont typeface="Arial" panose="020B0604020202020204" pitchFamily="34" charset="0"/>
              <a:buChar char="•"/>
            </a:pPr>
            <a:endParaRPr lang="en-US" sz="1100" b="0" i="0" dirty="0">
              <a:solidFill>
                <a:schemeClr val="tx1">
                  <a:lumMod val="50000"/>
                  <a:lumOff val="50000"/>
                </a:schemeClr>
              </a:solidFill>
              <a:effectLst/>
              <a:latin typeface="Söhne"/>
            </a:endParaRPr>
          </a:p>
          <a:p>
            <a:pPr algn="l">
              <a:buFont typeface="Arial" panose="020B0604020202020204" pitchFamily="34" charset="0"/>
              <a:buChar char="•"/>
            </a:pP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Pentru</a:t>
            </a:r>
            <a:r>
              <a:rPr lang="en-US" sz="1100" b="1" i="0" dirty="0">
                <a:solidFill>
                  <a:schemeClr val="tx1">
                    <a:lumMod val="50000"/>
                    <a:lumOff val="50000"/>
                  </a:schemeClr>
                </a:solidFill>
                <a:effectLst/>
                <a:latin typeface="Söhne"/>
              </a:rPr>
              <a:t> a </a:t>
            </a:r>
            <a:r>
              <a:rPr lang="en-US" sz="1100" b="1" i="0" dirty="0" err="1">
                <a:solidFill>
                  <a:schemeClr val="tx1">
                    <a:lumMod val="50000"/>
                    <a:lumOff val="50000"/>
                  </a:schemeClr>
                </a:solidFill>
                <a:effectLst/>
                <a:latin typeface="Söhne"/>
              </a:rPr>
              <a:t>Elibera</a:t>
            </a:r>
            <a:r>
              <a:rPr lang="en-US" sz="1100" b="1" i="0" dirty="0">
                <a:solidFill>
                  <a:schemeClr val="tx1">
                    <a:lumMod val="50000"/>
                    <a:lumOff val="50000"/>
                  </a:schemeClr>
                </a:solidFill>
                <a:effectLst/>
                <a:latin typeface="Söhne"/>
              </a:rPr>
              <a:t> </a:t>
            </a:r>
            <a:r>
              <a:rPr lang="en-US" sz="1100" b="1" i="0" dirty="0" err="1">
                <a:solidFill>
                  <a:schemeClr val="tx1">
                    <a:lumMod val="50000"/>
                    <a:lumOff val="50000"/>
                  </a:schemeClr>
                </a:solidFill>
                <a:effectLst/>
                <a:latin typeface="Söhne"/>
              </a:rPr>
              <a:t>Spațiu</a:t>
            </a:r>
            <a:r>
              <a:rPr lang="en-US" sz="1100" b="1" i="0" dirty="0">
                <a:solidFill>
                  <a:schemeClr val="tx1">
                    <a:lumMod val="50000"/>
                    <a:lumOff val="50000"/>
                  </a:schemeClr>
                </a:solidFill>
                <a:effectLst/>
                <a:latin typeface="Söhne"/>
              </a:rPr>
              <a:t> pe </a:t>
            </a:r>
            <a:r>
              <a:rPr lang="en-US" sz="1100" b="1"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Dacă</a:t>
            </a:r>
            <a:r>
              <a:rPr lang="en-US" sz="1100" b="0" i="0" dirty="0">
                <a:solidFill>
                  <a:schemeClr val="tx1">
                    <a:lumMod val="50000"/>
                    <a:lumOff val="50000"/>
                  </a:schemeClr>
                </a:solidFill>
                <a:effectLst/>
                <a:latin typeface="Söhne"/>
              </a:rPr>
              <a:t> s-a </a:t>
            </a:r>
            <a:r>
              <a:rPr lang="en-US" sz="1100" b="0" i="0" dirty="0" err="1">
                <a:solidFill>
                  <a:schemeClr val="tx1">
                    <a:lumMod val="50000"/>
                    <a:lumOff val="50000"/>
                  </a:schemeClr>
                </a:solidFill>
                <a:effectLst/>
                <a:latin typeface="Söhne"/>
              </a:rPr>
              <a:t>folosit</a:t>
            </a:r>
            <a:r>
              <a:rPr lang="en-US" sz="1100" b="0" i="0" dirty="0">
                <a:solidFill>
                  <a:schemeClr val="tx1">
                    <a:lumMod val="50000"/>
                    <a:lumOff val="50000"/>
                  </a:schemeClr>
                </a:solidFill>
                <a:effectLst/>
                <a:latin typeface="Söhne"/>
              </a:rPr>
              <a:t> push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aloca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spațiu</a:t>
            </a:r>
            <a:r>
              <a:rPr lang="en-US" sz="1100" b="0" i="0" dirty="0">
                <a:solidFill>
                  <a:schemeClr val="tx1">
                    <a:lumMod val="50000"/>
                    <a:lumOff val="50000"/>
                  </a:schemeClr>
                </a:solidFill>
                <a:effectLst/>
                <a:latin typeface="Söhne"/>
              </a:rPr>
              <a:t> pe </a:t>
            </a:r>
            <a:r>
              <a:rPr lang="en-US" sz="1100" b="0" i="0" dirty="0" err="1">
                <a:solidFill>
                  <a:schemeClr val="tx1">
                    <a:lumMod val="50000"/>
                    <a:lumOff val="50000"/>
                  </a:schemeClr>
                </a:solidFill>
                <a:effectLst/>
                <a:latin typeface="Söhne"/>
              </a:rPr>
              <a:t>stivă</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exemplu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variabile</a:t>
            </a:r>
            <a:r>
              <a:rPr lang="en-US" sz="1100" b="0" i="0" dirty="0">
                <a:solidFill>
                  <a:schemeClr val="tx1">
                    <a:lumMod val="50000"/>
                    <a:lumOff val="50000"/>
                  </a:schemeClr>
                </a:solidFill>
                <a:effectLst/>
                <a:latin typeface="Söhne"/>
              </a:rPr>
              <a:t> locale), pop </a:t>
            </a:r>
            <a:r>
              <a:rPr lang="en-US" sz="1100" b="0" i="0" dirty="0" err="1">
                <a:solidFill>
                  <a:schemeClr val="tx1">
                    <a:lumMod val="50000"/>
                    <a:lumOff val="50000"/>
                  </a:schemeClr>
                </a:solidFill>
                <a:effectLst/>
                <a:latin typeface="Söhne"/>
              </a:rPr>
              <a:t>poate</a:t>
            </a:r>
            <a:r>
              <a:rPr lang="en-US" sz="1100" b="0" i="0" dirty="0">
                <a:solidFill>
                  <a:schemeClr val="tx1">
                    <a:lumMod val="50000"/>
                    <a:lumOff val="50000"/>
                  </a:schemeClr>
                </a:solidFill>
                <a:effectLst/>
                <a:latin typeface="Söhne"/>
              </a:rPr>
              <a:t> fi </a:t>
            </a:r>
            <a:r>
              <a:rPr lang="en-US" sz="1100" b="0" i="0" dirty="0" err="1">
                <a:solidFill>
                  <a:schemeClr val="tx1">
                    <a:lumMod val="50000"/>
                    <a:lumOff val="50000"/>
                  </a:schemeClr>
                </a:solidFill>
                <a:effectLst/>
                <a:latin typeface="Söhne"/>
              </a:rPr>
              <a:t>folosit</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elibera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acel</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spațiu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după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ce</a:t>
            </a:r>
            <a:r>
              <a:rPr lang="en-US" sz="1100" b="0" i="0" dirty="0">
                <a:solidFill>
                  <a:schemeClr val="tx1">
                    <a:lumMod val="50000"/>
                    <a:lumOff val="50000"/>
                  </a:schemeClr>
                </a:solidFill>
                <a:effectLst/>
                <a:latin typeface="Söhne"/>
              </a:rPr>
              <a:t> nu </a:t>
            </a:r>
            <a:r>
              <a:rPr lang="en-US" sz="1100" b="0" i="0" dirty="0" err="1">
                <a:solidFill>
                  <a:schemeClr val="tx1">
                    <a:lumMod val="50000"/>
                    <a:lumOff val="50000"/>
                  </a:schemeClr>
                </a:solidFill>
                <a:effectLst/>
                <a:latin typeface="Söhne"/>
              </a:rPr>
              <a:t>mai</a:t>
            </a:r>
            <a:r>
              <a:rPr lang="en-US" sz="1100" b="0" i="0" dirty="0">
                <a:solidFill>
                  <a:schemeClr val="tx1">
                    <a:lumMod val="50000"/>
                    <a:lumOff val="50000"/>
                  </a:schemeClr>
                </a:solidFill>
                <a:effectLst/>
                <a:latin typeface="Söhne"/>
              </a:rPr>
              <a:t> este </a:t>
            </a:r>
            <a:r>
              <a:rPr lang="en-US" sz="1100" b="0" i="0" dirty="0" err="1">
                <a:solidFill>
                  <a:schemeClr val="tx1">
                    <a:lumMod val="50000"/>
                    <a:lumOff val="50000"/>
                  </a:schemeClr>
                </a:solidFill>
                <a:effectLst/>
                <a:latin typeface="Söhne"/>
              </a:rPr>
              <a:t>nevoie</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variabilele</a:t>
            </a:r>
            <a:r>
              <a:rPr lang="en-US" sz="1100" b="0" i="0" dirty="0">
                <a:solidFill>
                  <a:schemeClr val="tx1">
                    <a:lumMod val="50000"/>
                    <a:lumOff val="50000"/>
                  </a:schemeClr>
                </a:solidFill>
                <a:effectLst/>
                <a:latin typeface="Söhne"/>
              </a:rPr>
              <a:t> respective.</a:t>
            </a:r>
          </a:p>
          <a:p>
            <a:pPr algn="l">
              <a:buFont typeface="Arial" panose="020B0604020202020204" pitchFamily="34" charset="0"/>
              <a:buChar char="•"/>
            </a:pPr>
            <a:endParaRPr lang="en-US" sz="1100" b="0" i="0" dirty="0">
              <a:solidFill>
                <a:schemeClr val="tx1">
                  <a:lumMod val="50000"/>
                  <a:lumOff val="50000"/>
                </a:schemeClr>
              </a:solidFill>
              <a:effectLst/>
              <a:latin typeface="Söhne"/>
            </a:endParaRPr>
          </a:p>
          <a:p>
            <a:pPr algn="l"/>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rezumat</a:t>
            </a:r>
            <a:r>
              <a:rPr lang="en-US" sz="1100" b="0" i="0" dirty="0">
                <a:solidFill>
                  <a:schemeClr val="tx1">
                    <a:lumMod val="50000"/>
                    <a:lumOff val="50000"/>
                  </a:schemeClr>
                </a:solidFill>
                <a:effectLst/>
                <a:latin typeface="Söhne"/>
              </a:rPr>
              <a:t>, pop este o </a:t>
            </a:r>
            <a:r>
              <a:rPr lang="en-US" sz="1100" b="0" i="0" dirty="0" err="1">
                <a:solidFill>
                  <a:schemeClr val="tx1">
                    <a:lumMod val="50000"/>
                    <a:lumOff val="50000"/>
                  </a:schemeClr>
                </a:solidFill>
                <a:effectLst/>
                <a:latin typeface="Söhne"/>
              </a:rPr>
              <a:t>operație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fundamentală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gestionarea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stivei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în</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limbajul</a:t>
            </a:r>
            <a:r>
              <a:rPr lang="en-US" sz="1100" b="0" i="0" dirty="0">
                <a:solidFill>
                  <a:schemeClr val="tx1">
                    <a:lumMod val="50000"/>
                    <a:lumOff val="50000"/>
                  </a:schemeClr>
                </a:solidFill>
                <a:effectLst/>
                <a:latin typeface="Söhne"/>
              </a:rPr>
              <a:t> de </a:t>
            </a:r>
            <a:r>
              <a:rPr lang="en-US" sz="1100" b="0" i="0" dirty="0" err="1">
                <a:solidFill>
                  <a:schemeClr val="tx1">
                    <a:lumMod val="50000"/>
                    <a:lumOff val="50000"/>
                  </a:schemeClr>
                </a:solidFill>
                <a:effectLst/>
                <a:latin typeface="Söhne"/>
              </a:rPr>
              <a:t>asamblare</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este </a:t>
            </a:r>
            <a:r>
              <a:rPr lang="en-US" sz="1100" b="0" i="0" dirty="0" err="1">
                <a:solidFill>
                  <a:schemeClr val="tx1">
                    <a:lumMod val="50000"/>
                    <a:lumOff val="50000"/>
                  </a:schemeClr>
                </a:solidFill>
                <a:effectLst/>
                <a:latin typeface="Söhne"/>
              </a:rPr>
              <a:t>crucială</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pentru</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menținerea</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unui</a:t>
            </a:r>
            <a:r>
              <a:rPr lang="en-US" sz="1100" b="0" i="0" dirty="0">
                <a:solidFill>
                  <a:schemeClr val="tx1">
                    <a:lumMod val="50000"/>
                    <a:lumOff val="50000"/>
                  </a:schemeClr>
                </a:solidFill>
                <a:effectLst/>
                <a:latin typeface="Söhne"/>
              </a:rPr>
              <a:t> flux </a:t>
            </a:r>
            <a:r>
              <a:rPr lang="en-US" sz="1100" b="0" i="0" dirty="0" err="1">
                <a:solidFill>
                  <a:schemeClr val="tx1">
                    <a:lumMod val="50000"/>
                    <a:lumOff val="50000"/>
                  </a:schemeClr>
                </a:solidFill>
                <a:effectLst/>
                <a:latin typeface="Söhne"/>
              </a:rPr>
              <a:t>corect</a:t>
            </a:r>
            <a:r>
              <a:rPr lang="en-US" sz="1100" b="0" i="0" dirty="0">
                <a:solidFill>
                  <a:schemeClr val="tx1">
                    <a:lumMod val="50000"/>
                    <a:lumOff val="50000"/>
                  </a:schemeClr>
                </a:solidFill>
                <a:effectLst/>
                <a:latin typeface="Söhne"/>
              </a:rPr>
              <a:t> al </a:t>
            </a:r>
            <a:r>
              <a:rPr lang="en-US" sz="1100" b="0" i="0" dirty="0" err="1">
                <a:solidFill>
                  <a:schemeClr val="tx1">
                    <a:lumMod val="50000"/>
                    <a:lumOff val="50000"/>
                  </a:schemeClr>
                </a:solidFill>
                <a:effectLst/>
                <a:latin typeface="Söhne"/>
              </a:rPr>
              <a:t>programului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și</a:t>
            </a:r>
            <a:r>
              <a:rPr lang="en-US" sz="1100" b="0" i="0" dirty="0">
                <a:solidFill>
                  <a:schemeClr val="tx1">
                    <a:lumMod val="50000"/>
                    <a:lumOff val="50000"/>
                  </a:schemeClr>
                </a:solidFill>
                <a:effectLst/>
                <a:latin typeface="Söhne"/>
              </a:rPr>
              <a:t> a </a:t>
            </a:r>
            <a:r>
              <a:rPr lang="en-US" sz="1100" b="0" i="0" dirty="0" err="1">
                <a:solidFill>
                  <a:schemeClr val="tx1">
                    <a:lumMod val="50000"/>
                    <a:lumOff val="50000"/>
                  </a:schemeClr>
                </a:solidFill>
                <a:effectLst/>
                <a:latin typeface="Söhne"/>
              </a:rPr>
              <a:t>stării</a:t>
            </a:r>
            <a:r>
              <a:rPr lang="en-US" sz="1100" b="0" i="0" dirty="0">
                <a:solidFill>
                  <a:schemeClr val="tx1">
                    <a:lumMod val="50000"/>
                    <a:lumOff val="50000"/>
                  </a:schemeClr>
                </a:solidFill>
                <a:effectLst/>
                <a:latin typeface="Söhne"/>
              </a:rPr>
              <a:t> </a:t>
            </a:r>
            <a:r>
              <a:rPr lang="en-US" sz="1100" b="0" i="0" dirty="0" err="1">
                <a:solidFill>
                  <a:schemeClr val="tx1">
                    <a:lumMod val="50000"/>
                    <a:lumOff val="50000"/>
                  </a:schemeClr>
                </a:solidFill>
                <a:effectLst/>
                <a:latin typeface="Söhne"/>
              </a:rPr>
              <a:t>procesorului</a:t>
            </a:r>
            <a:r>
              <a:rPr lang="en-US" sz="1100" b="0" i="0" dirty="0">
                <a:solidFill>
                  <a:schemeClr val="tx1">
                    <a:lumMod val="50000"/>
                    <a:lumOff val="50000"/>
                  </a:schemeClr>
                </a:solidFill>
                <a:effectLst/>
                <a:latin typeface="Söhne"/>
              </a:rPr>
              <a:t>.</a:t>
            </a:r>
          </a:p>
        </p:txBody>
      </p:sp>
      <p:sp>
        <p:nvSpPr>
          <p:cNvPr id="8" name="Flowchart: Process 7"/>
          <p:cNvSpPr/>
          <p:nvPr/>
        </p:nvSpPr>
        <p:spPr>
          <a:xfrm>
            <a:off x="265670" y="1710121"/>
            <a:ext cx="5820033" cy="4962527"/>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9" name="Flowchart: Process 8"/>
          <p:cNvSpPr/>
          <p:nvPr/>
        </p:nvSpPr>
        <p:spPr>
          <a:xfrm>
            <a:off x="6252518" y="678706"/>
            <a:ext cx="5690287" cy="5993941"/>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7" name="Flowchart: Process 6"/>
          <p:cNvSpPr/>
          <p:nvPr/>
        </p:nvSpPr>
        <p:spPr>
          <a:xfrm>
            <a:off x="265669" y="678707"/>
            <a:ext cx="5820033" cy="75467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29647" y="84892"/>
            <a:ext cx="1285099" cy="479402"/>
          </a:xfrm>
          <a:prstGeom prst="rect">
            <a:avLst/>
          </a:prstGeom>
        </p:spPr>
      </p:pic>
    </p:spTree>
    <p:extLst>
      <p:ext uri="{BB962C8B-B14F-4D97-AF65-F5344CB8AC3E}">
        <p14:creationId xmlns:p14="http://schemas.microsoft.com/office/powerpoint/2010/main" val="424766959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lowchart: Process 16"/>
          <p:cNvSpPr/>
          <p:nvPr/>
        </p:nvSpPr>
        <p:spPr>
          <a:xfrm>
            <a:off x="5918887" y="3571354"/>
            <a:ext cx="5657784" cy="2909765"/>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8" name="Flowchart: Process 17"/>
          <p:cNvSpPr/>
          <p:nvPr/>
        </p:nvSpPr>
        <p:spPr>
          <a:xfrm>
            <a:off x="7713647" y="1402068"/>
            <a:ext cx="3836774" cy="1933009"/>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graphicFrame>
        <p:nvGraphicFramePr>
          <p:cNvPr id="4" name="Table 3"/>
          <p:cNvGraphicFramePr>
            <a:graphicFrameLocks noGrp="1"/>
          </p:cNvGraphicFramePr>
          <p:nvPr>
            <p:extLst>
              <p:ext uri="{D42A27DB-BD31-4B8C-83A1-F6EECF244321}">
                <p14:modId xmlns:p14="http://schemas.microsoft.com/office/powerpoint/2010/main" val="3110232735"/>
              </p:ext>
            </p:extLst>
          </p:nvPr>
        </p:nvGraphicFramePr>
        <p:xfrm>
          <a:off x="707974" y="1791131"/>
          <a:ext cx="6656653" cy="1143000"/>
        </p:xfrm>
        <a:graphic>
          <a:graphicData uri="http://schemas.openxmlformats.org/drawingml/2006/table">
            <a:tbl>
              <a:tblPr/>
              <a:tblGrid>
                <a:gridCol w="1723020">
                  <a:extLst>
                    <a:ext uri="{9D8B030D-6E8A-4147-A177-3AD203B41FA5}">
                      <a16:colId xmlns:a16="http://schemas.microsoft.com/office/drawing/2014/main" val="20000"/>
                    </a:ext>
                  </a:extLst>
                </a:gridCol>
                <a:gridCol w="1262409">
                  <a:extLst>
                    <a:ext uri="{9D8B030D-6E8A-4147-A177-3AD203B41FA5}">
                      <a16:colId xmlns:a16="http://schemas.microsoft.com/office/drawing/2014/main" val="20001"/>
                    </a:ext>
                  </a:extLst>
                </a:gridCol>
                <a:gridCol w="3671224">
                  <a:extLst>
                    <a:ext uri="{9D8B030D-6E8A-4147-A177-3AD203B41FA5}">
                      <a16:colId xmlns:a16="http://schemas.microsoft.com/office/drawing/2014/main" val="20002"/>
                    </a:ext>
                  </a:extLst>
                </a:gridCol>
              </a:tblGrid>
              <a:tr h="118808">
                <a:tc>
                  <a:txBody>
                    <a:bodyPr/>
                    <a:lstStyle/>
                    <a:p>
                      <a:r>
                        <a:rPr lang="en-US" sz="900">
                          <a:solidFill>
                            <a:schemeClr val="bg1"/>
                          </a:solidFill>
                        </a:rPr>
                        <a:t>Categorie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900">
                          <a:solidFill>
                            <a:schemeClr val="bg1"/>
                          </a:solidFill>
                        </a:rPr>
                        <a:t>Registre Principale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900">
                          <a:solidFill>
                            <a:schemeClr val="bg1"/>
                          </a:solidFill>
                        </a:rPr>
                        <a:t>Descriere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10000"/>
                  </a:ext>
                </a:extLst>
              </a:tr>
              <a:tr h="190093">
                <a:tc>
                  <a:txBody>
                    <a:bodyPr/>
                    <a:lstStyle/>
                    <a:p>
                      <a:r>
                        <a:rPr lang="en-US" sz="900"/>
                        <a:t>Registre Generale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900"/>
                        <a:t>EAX, EBX, ECX, EDX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900"/>
                        <a:t>Utilizate pentru operații aritmetice, logice și de transfer de 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190093">
                <a:tc>
                  <a:txBody>
                    <a:bodyPr/>
                    <a:lstStyle/>
                    <a:p>
                      <a:r>
                        <a:rPr lang="en-US" sz="900"/>
                        <a:t>Registre de Index și Pointer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900"/>
                        <a:t>ESI, EDI, EBP, ESP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900"/>
                        <a:t>Utilizate pentru adresarea memoriei și manipularea stivei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190093">
                <a:tc>
                  <a:txBody>
                    <a:bodyPr/>
                    <a:lstStyle/>
                    <a:p>
                      <a:r>
                        <a:rPr lang="en-US" sz="900"/>
                        <a:t>Registre de Segment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900"/>
                        <a:t>CS, DS, ES, FS, GS, SS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900"/>
                        <a:t>Specifică segmentele de memorie pentru cod, date și stivă</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190093">
                <a:tc>
                  <a:txBody>
                    <a:bodyPr/>
                    <a:lstStyle/>
                    <a:p>
                      <a:r>
                        <a:rPr lang="it-IT" sz="900"/>
                        <a:t>Registre de Control și Stare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900"/>
                        <a:t>EFLAGS, EIP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900"/>
                        <a:t>Controlă execuția instrucțiunilor și indică starea procesorului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428336964"/>
              </p:ext>
            </p:extLst>
          </p:nvPr>
        </p:nvGraphicFramePr>
        <p:xfrm>
          <a:off x="704172" y="3561120"/>
          <a:ext cx="4992293" cy="2938742"/>
        </p:xfrm>
        <a:graphic>
          <a:graphicData uri="http://schemas.openxmlformats.org/drawingml/2006/table">
            <a:tbl>
              <a:tblPr/>
              <a:tblGrid>
                <a:gridCol w="518336">
                  <a:extLst>
                    <a:ext uri="{9D8B030D-6E8A-4147-A177-3AD203B41FA5}">
                      <a16:colId xmlns:a16="http://schemas.microsoft.com/office/drawing/2014/main" val="20000"/>
                    </a:ext>
                  </a:extLst>
                </a:gridCol>
                <a:gridCol w="1586107">
                  <a:extLst>
                    <a:ext uri="{9D8B030D-6E8A-4147-A177-3AD203B41FA5}">
                      <a16:colId xmlns:a16="http://schemas.microsoft.com/office/drawing/2014/main" val="20001"/>
                    </a:ext>
                  </a:extLst>
                </a:gridCol>
                <a:gridCol w="2887850">
                  <a:extLst>
                    <a:ext uri="{9D8B030D-6E8A-4147-A177-3AD203B41FA5}">
                      <a16:colId xmlns:a16="http://schemas.microsoft.com/office/drawing/2014/main" val="20002"/>
                    </a:ext>
                  </a:extLst>
                </a:gridCol>
              </a:tblGrid>
              <a:tr h="82066">
                <a:tc>
                  <a:txBody>
                    <a:bodyPr/>
                    <a:lstStyle/>
                    <a:p>
                      <a:r>
                        <a:rPr lang="en-US" sz="800">
                          <a:solidFill>
                            <a:schemeClr val="bg1"/>
                          </a:solidFill>
                        </a:rPr>
                        <a:t>Flag (Bit)</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800">
                          <a:solidFill>
                            <a:schemeClr val="bg1"/>
                          </a:solidFill>
                        </a:rPr>
                        <a:t>Nume</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800">
                          <a:solidFill>
                            <a:schemeClr val="bg1"/>
                          </a:solidFill>
                        </a:rPr>
                        <a:t>Descriere</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10000"/>
                  </a:ext>
                </a:extLst>
              </a:tr>
              <a:tr h="139768">
                <a:tc>
                  <a:txBody>
                    <a:bodyPr/>
                    <a:lstStyle/>
                    <a:p>
                      <a:r>
                        <a:rPr lang="en-US" sz="800"/>
                        <a:t>0</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CF (Carry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Indică un carry out sau borrow într-o operație aritmetică</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139768">
                <a:tc>
                  <a:txBody>
                    <a:bodyPr/>
                    <a:lstStyle/>
                    <a:p>
                      <a:r>
                        <a:rPr lang="en-US" sz="800"/>
                        <a:t>2</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PF (Parity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Indică paritatea numărului de biți setați la 1 în rezultat</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82066">
                <a:tc>
                  <a:txBody>
                    <a:bodyPr/>
                    <a:lstStyle/>
                    <a:p>
                      <a:r>
                        <a:rPr lang="en-US" sz="800"/>
                        <a:t>4</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AF (Adjust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Folosit în operații aritmetice BCD</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139768">
                <a:tc>
                  <a:txBody>
                    <a:bodyPr/>
                    <a:lstStyle/>
                    <a:p>
                      <a:r>
                        <a:rPr lang="en-US" sz="800"/>
                        <a:t>6</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ZF (Zero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dirty="0" err="1"/>
                        <a:t>Indică</a:t>
                      </a:r>
                      <a:r>
                        <a:rPr lang="en-US" sz="800" dirty="0"/>
                        <a:t> </a:t>
                      </a:r>
                      <a:r>
                        <a:rPr lang="en-US" sz="800" dirty="0" err="1"/>
                        <a:t>dacă</a:t>
                      </a:r>
                      <a:r>
                        <a:rPr lang="en-US" sz="800" dirty="0"/>
                        <a:t> </a:t>
                      </a:r>
                      <a:r>
                        <a:rPr lang="en-US" sz="800" dirty="0" err="1"/>
                        <a:t>rezultatul</a:t>
                      </a:r>
                      <a:r>
                        <a:rPr lang="en-US" sz="800" dirty="0"/>
                        <a:t> </a:t>
                      </a:r>
                      <a:r>
                        <a:rPr lang="en-US" sz="800" dirty="0" err="1"/>
                        <a:t>unei</a:t>
                      </a:r>
                      <a:r>
                        <a:rPr lang="en-US" sz="800" dirty="0"/>
                        <a:t> </a:t>
                      </a:r>
                      <a:r>
                        <a:rPr lang="en-US" sz="800" dirty="0" err="1"/>
                        <a:t>operații</a:t>
                      </a:r>
                      <a:r>
                        <a:rPr lang="en-US" sz="800" dirty="0"/>
                        <a:t> este zero</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r h="139768">
                <a:tc>
                  <a:txBody>
                    <a:bodyPr/>
                    <a:lstStyle/>
                    <a:p>
                      <a:r>
                        <a:rPr lang="en-US" sz="800"/>
                        <a:t>7</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SF (Sign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it-IT" sz="800"/>
                        <a:t>Indică semnul (bitul cel mai semnificativ) al rezultatului</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5"/>
                  </a:ext>
                </a:extLst>
              </a:tr>
              <a:tr h="139768">
                <a:tc>
                  <a:txBody>
                    <a:bodyPr/>
                    <a:lstStyle/>
                    <a:p>
                      <a:r>
                        <a:rPr lang="en-US" sz="800"/>
                        <a:t>8</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TF (Trap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fr-FR" sz="800"/>
                        <a:t>Permite modul de depanare pas cu pas</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6"/>
                  </a:ext>
                </a:extLst>
              </a:tr>
              <a:tr h="139768">
                <a:tc>
                  <a:txBody>
                    <a:bodyPr/>
                    <a:lstStyle/>
                    <a:p>
                      <a:r>
                        <a:rPr lang="en-US" sz="800"/>
                        <a:t>9</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IF (Interrupt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Controlează răspunsul la întreruperi</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7"/>
                  </a:ext>
                </a:extLst>
              </a:tr>
              <a:tr h="139768">
                <a:tc>
                  <a:txBody>
                    <a:bodyPr/>
                    <a:lstStyle/>
                    <a:p>
                      <a:r>
                        <a:rPr lang="en-US" sz="800"/>
                        <a:t>10</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DF (Direction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Controlează direcția string operations</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8"/>
                  </a:ext>
                </a:extLst>
              </a:tr>
              <a:tr h="139768">
                <a:tc>
                  <a:txBody>
                    <a:bodyPr/>
                    <a:lstStyle/>
                    <a:p>
                      <a:r>
                        <a:rPr lang="en-US" sz="800"/>
                        <a:t>11</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OF (Overflow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Indică dacă a avut loc un overflow într-o operație cu semn</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9"/>
                  </a:ext>
                </a:extLst>
              </a:tr>
              <a:tr h="139768">
                <a:tc>
                  <a:txBody>
                    <a:bodyPr/>
                    <a:lstStyle/>
                    <a:p>
                      <a:r>
                        <a:rPr lang="en-US" sz="800"/>
                        <a:t>12-13</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IOPL (I/O Privilege Level)</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pt-BR" sz="800"/>
                        <a:t>Nivelul de privilegiu pentru operațiile de I/O</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0"/>
                  </a:ext>
                </a:extLst>
              </a:tr>
              <a:tr h="82066">
                <a:tc>
                  <a:txBody>
                    <a:bodyPr/>
                    <a:lstStyle/>
                    <a:p>
                      <a:r>
                        <a:rPr lang="en-US" sz="800"/>
                        <a:t>14</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NT (Nested Task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Controlează înlănțuirea sarcinilor</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1"/>
                  </a:ext>
                </a:extLst>
              </a:tr>
              <a:tr h="199668">
                <a:tc>
                  <a:txBody>
                    <a:bodyPr/>
                    <a:lstStyle/>
                    <a:p>
                      <a:r>
                        <a:rPr lang="en-US" sz="800"/>
                        <a:t>16</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RF (Resume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Controlează răspunsul la breakpoint-uri în modul de depanare</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2"/>
                  </a:ext>
                </a:extLst>
              </a:tr>
              <a:tr h="139768">
                <a:tc>
                  <a:txBody>
                    <a:bodyPr/>
                    <a:lstStyle/>
                    <a:p>
                      <a:r>
                        <a:rPr lang="en-US" sz="800"/>
                        <a:t>17</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VM (Virtual-8086 Mode)</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dirty="0" err="1"/>
                        <a:t>Indică</a:t>
                      </a:r>
                      <a:r>
                        <a:rPr lang="en-US" sz="800" dirty="0"/>
                        <a:t> </a:t>
                      </a:r>
                      <a:r>
                        <a:rPr lang="en-US" sz="800" dirty="0" err="1"/>
                        <a:t>dacă</a:t>
                      </a:r>
                      <a:r>
                        <a:rPr lang="en-US" sz="800" dirty="0"/>
                        <a:t> </a:t>
                      </a:r>
                      <a:r>
                        <a:rPr lang="en-US" sz="800" dirty="0" err="1"/>
                        <a:t>procesorul</a:t>
                      </a:r>
                      <a:r>
                        <a:rPr lang="en-US" sz="800" dirty="0"/>
                        <a:t> este </a:t>
                      </a:r>
                      <a:r>
                        <a:rPr lang="en-US" sz="800" dirty="0" err="1"/>
                        <a:t>în</a:t>
                      </a:r>
                      <a:r>
                        <a:rPr lang="en-US" sz="800" dirty="0"/>
                        <a:t> </a:t>
                      </a:r>
                      <a:r>
                        <a:rPr lang="en-US" sz="800" dirty="0" err="1"/>
                        <a:t>modul</a:t>
                      </a:r>
                      <a:r>
                        <a:rPr lang="en-US" sz="800" dirty="0"/>
                        <a:t> virtual 8086</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3"/>
                  </a:ext>
                </a:extLst>
              </a:tr>
              <a:tr h="82066">
                <a:tc>
                  <a:txBody>
                    <a:bodyPr/>
                    <a:lstStyle/>
                    <a:p>
                      <a:r>
                        <a:rPr lang="en-US" sz="800"/>
                        <a:t>18</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AC (Alignment Check)</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Controlează verificarea alinierii</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4"/>
                  </a:ext>
                </a:extLst>
              </a:tr>
              <a:tr h="82066">
                <a:tc>
                  <a:txBody>
                    <a:bodyPr/>
                    <a:lstStyle/>
                    <a:p>
                      <a:r>
                        <a:rPr lang="en-US" sz="800"/>
                        <a:t>19</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VIF (Virtual Interrupt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Flag de întrerupere virtuală</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5"/>
                  </a:ext>
                </a:extLst>
              </a:tr>
              <a:tr h="139768">
                <a:tc>
                  <a:txBody>
                    <a:bodyPr/>
                    <a:lstStyle/>
                    <a:p>
                      <a:r>
                        <a:rPr lang="en-US" sz="800"/>
                        <a:t>20</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VIP (Virtual Interrupt Pending)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dirty="0" err="1"/>
                        <a:t>Indică</a:t>
                      </a:r>
                      <a:r>
                        <a:rPr lang="en-US" sz="800" dirty="0"/>
                        <a:t> </a:t>
                      </a:r>
                      <a:r>
                        <a:rPr lang="en-US" sz="800" dirty="0" err="1"/>
                        <a:t>dacă</a:t>
                      </a:r>
                      <a:r>
                        <a:rPr lang="en-US" sz="800" dirty="0"/>
                        <a:t> o </a:t>
                      </a:r>
                      <a:r>
                        <a:rPr lang="en-US" sz="800" dirty="0" err="1"/>
                        <a:t>întrerupere</a:t>
                      </a:r>
                      <a:r>
                        <a:rPr lang="en-US" sz="800" dirty="0"/>
                        <a:t> </a:t>
                      </a:r>
                      <a:r>
                        <a:rPr lang="en-US" sz="800" dirty="0" err="1"/>
                        <a:t>virtuală</a:t>
                      </a:r>
                      <a:r>
                        <a:rPr lang="en-US" sz="800" dirty="0"/>
                        <a:t> este </a:t>
                      </a:r>
                      <a:r>
                        <a:rPr lang="en-US" sz="800" dirty="0" err="1"/>
                        <a:t>în</a:t>
                      </a:r>
                      <a:r>
                        <a:rPr lang="en-US" sz="800" dirty="0"/>
                        <a:t> </a:t>
                      </a:r>
                      <a:r>
                        <a:rPr lang="en-US" sz="800" dirty="0" err="1"/>
                        <a:t>așteptare</a:t>
                      </a:r>
                      <a:endParaRPr lang="en-US" sz="800" dirty="0"/>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6"/>
                  </a:ext>
                </a:extLst>
              </a:tr>
              <a:tr h="82066">
                <a:tc>
                  <a:txBody>
                    <a:bodyPr/>
                    <a:lstStyle/>
                    <a:p>
                      <a:r>
                        <a:rPr lang="en-US" sz="800"/>
                        <a:t>21</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ID (ID Flag)</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800"/>
                        <a:t>Suport pentru instrucțiunea CPUID</a:t>
                      </a:r>
                    </a:p>
                  </a:txBody>
                  <a:tcPr marL="39201" marR="39201" marT="19601" marB="196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7"/>
                  </a:ext>
                </a:extLst>
              </a:tr>
            </a:tbl>
          </a:graphicData>
        </a:graphic>
      </p:graphicFrame>
      <p:sp>
        <p:nvSpPr>
          <p:cNvPr id="7" name="Rectangle 6"/>
          <p:cNvSpPr/>
          <p:nvPr/>
        </p:nvSpPr>
        <p:spPr>
          <a:xfrm>
            <a:off x="634870" y="3202022"/>
            <a:ext cx="2779159" cy="369332"/>
          </a:xfrm>
          <a:prstGeom prst="rect">
            <a:avLst/>
          </a:prstGeom>
        </p:spPr>
        <p:txBody>
          <a:bodyPr wrap="none">
            <a:spAutoFit/>
          </a:bodyPr>
          <a:lstStyle/>
          <a:p>
            <a:r>
              <a:rPr lang="en-US"/>
              <a:t>Flaguri în Registrul EFLAGS:</a:t>
            </a:r>
          </a:p>
        </p:txBody>
      </p:sp>
      <p:sp>
        <p:nvSpPr>
          <p:cNvPr id="8" name="Rectangle 7"/>
          <p:cNvSpPr/>
          <p:nvPr/>
        </p:nvSpPr>
        <p:spPr>
          <a:xfrm>
            <a:off x="634870" y="1400168"/>
            <a:ext cx="3340145" cy="369332"/>
          </a:xfrm>
          <a:prstGeom prst="rect">
            <a:avLst/>
          </a:prstGeom>
        </p:spPr>
        <p:txBody>
          <a:bodyPr wrap="none">
            <a:spAutoFit/>
          </a:bodyPr>
          <a:lstStyle/>
          <a:p>
            <a:r>
              <a:rPr lang="pt-BR"/>
              <a:t>Registrele CPU în Arhitectura x86:</a:t>
            </a:r>
            <a:endParaRPr lang="en-US"/>
          </a:p>
        </p:txBody>
      </p:sp>
      <p:sp>
        <p:nvSpPr>
          <p:cNvPr id="9" name="Rectangle 8"/>
          <p:cNvSpPr/>
          <p:nvPr/>
        </p:nvSpPr>
        <p:spPr>
          <a:xfrm>
            <a:off x="6082556" y="3810561"/>
            <a:ext cx="5378337" cy="954107"/>
          </a:xfrm>
          <a:prstGeom prst="rect">
            <a:avLst/>
          </a:prstGeom>
        </p:spPr>
        <p:txBody>
          <a:bodyPr wrap="square">
            <a:spAutoFit/>
          </a:bodyPr>
          <a:lstStyle/>
          <a:p>
            <a:r>
              <a:rPr lang="en-US" sz="1400">
                <a:solidFill>
                  <a:schemeClr val="tx1">
                    <a:lumMod val="50000"/>
                    <a:lumOff val="50000"/>
                  </a:schemeClr>
                </a:solidFill>
              </a:rPr>
              <a:t>Arhitectura x86 include o serie de registre care sunt utilizate pentru a stoca date temporare necesare în timpul execuției programelor, precum și flaguri care indică diverse stări ale procesorului sau rezultate ale operațiilor.</a:t>
            </a:r>
          </a:p>
        </p:txBody>
      </p:sp>
      <p:sp>
        <p:nvSpPr>
          <p:cNvPr id="10" name="Rectangle 9"/>
          <p:cNvSpPr/>
          <p:nvPr/>
        </p:nvSpPr>
        <p:spPr>
          <a:xfrm>
            <a:off x="6082556" y="4882807"/>
            <a:ext cx="5467865" cy="1384995"/>
          </a:xfrm>
          <a:prstGeom prst="rect">
            <a:avLst/>
          </a:prstGeom>
        </p:spPr>
        <p:txBody>
          <a:bodyPr wrap="square">
            <a:spAutoFit/>
          </a:bodyPr>
          <a:lstStyle/>
          <a:p>
            <a:r>
              <a:rPr lang="en-US" sz="1400">
                <a:solidFill>
                  <a:schemeClr val="tx1">
                    <a:lumMod val="50000"/>
                    <a:lumOff val="50000"/>
                  </a:schemeClr>
                </a:solidFill>
              </a:rPr>
              <a:t>Aceste registre și flaguri sunt fundamentale pentru programarea la nivel de sistem și dezvoltarea software-ului care necesită manipularea directă a hardware-ului. Registrele sunt folosite pentru a stoca temporar date și adrese în timpul execuției, în timp ce flagurile din registrul EFLAGS oferă informații despre starea curentă a procesorului și rezultatele operațiunilor executate.</a:t>
            </a:r>
          </a:p>
        </p:txBody>
      </p:sp>
      <p:pic>
        <p:nvPicPr>
          <p:cNvPr id="11" name="Picture 10"/>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7845177" y="1523939"/>
            <a:ext cx="3561360" cy="1695885"/>
          </a:xfrm>
          <a:prstGeom prst="rect">
            <a:avLst/>
          </a:prstGeom>
        </p:spPr>
      </p:pic>
      <p:sp>
        <p:nvSpPr>
          <p:cNvPr id="13" name="Flowchart: Process 12"/>
          <p:cNvSpPr/>
          <p:nvPr/>
        </p:nvSpPr>
        <p:spPr>
          <a:xfrm>
            <a:off x="525162" y="350895"/>
            <a:ext cx="8149282" cy="75467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14" name="Title 9">
            <a:extLst>
              <a:ext uri="{FF2B5EF4-FFF2-40B4-BE49-F238E27FC236}">
                <a16:creationId xmlns:a16="http://schemas.microsoft.com/office/drawing/2014/main" id="{61986153-6593-4036-9F52-30C49526344B}"/>
              </a:ext>
            </a:extLst>
          </p:cNvPr>
          <p:cNvSpPr>
            <a:spLocks noGrp="1"/>
          </p:cNvSpPr>
          <p:nvPr>
            <p:ph type="title"/>
          </p:nvPr>
        </p:nvSpPr>
        <p:spPr>
          <a:xfrm>
            <a:off x="763807" y="284140"/>
            <a:ext cx="8155459" cy="888188"/>
          </a:xfrm>
        </p:spPr>
        <p:txBody>
          <a:bodyPr>
            <a:normAutofit/>
          </a:bodyPr>
          <a:lstStyle/>
          <a:p>
            <a:r>
              <a:rPr lang="en-US" sz="3200"/>
              <a:t>Registre și steaguri CPU</a:t>
            </a:r>
          </a:p>
        </p:txBody>
      </p:sp>
      <p:pic>
        <p:nvPicPr>
          <p:cNvPr id="15" name="Picture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57911" y="212679"/>
            <a:ext cx="2392510" cy="892518"/>
          </a:xfrm>
          <a:prstGeom prst="rect">
            <a:avLst/>
          </a:prstGeom>
        </p:spPr>
      </p:pic>
      <p:pic>
        <p:nvPicPr>
          <p:cNvPr id="3" name="Picture 2">
            <a:extLst>
              <a:ext uri="{FF2B5EF4-FFF2-40B4-BE49-F238E27FC236}">
                <a16:creationId xmlns:a16="http://schemas.microsoft.com/office/drawing/2014/main" id="{63D7D43C-13FB-1134-908C-17015E112BC0}"/>
              </a:ext>
            </a:extLst>
          </p:cNvPr>
          <p:cNvPicPr>
            <a:picLocks noChangeAspect="1"/>
          </p:cNvPicPr>
          <p:nvPr/>
        </p:nvPicPr>
        <p:blipFill>
          <a:blip r:embed="rId5"/>
          <a:stretch>
            <a:fillRect/>
          </a:stretch>
        </p:blipFill>
        <p:spPr>
          <a:xfrm>
            <a:off x="7981064" y="435026"/>
            <a:ext cx="595377" cy="580399"/>
          </a:xfrm>
          <a:prstGeom prst="rect">
            <a:avLst/>
          </a:prstGeom>
        </p:spPr>
      </p:pic>
    </p:spTree>
    <p:extLst>
      <p:ext uri="{BB962C8B-B14F-4D97-AF65-F5344CB8AC3E}">
        <p14:creationId xmlns:p14="http://schemas.microsoft.com/office/powerpoint/2010/main" val="70941532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lowchart: Process 12"/>
          <p:cNvSpPr/>
          <p:nvPr/>
        </p:nvSpPr>
        <p:spPr>
          <a:xfrm>
            <a:off x="450395" y="1963894"/>
            <a:ext cx="11307059" cy="4313337"/>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a:t>Instrucțiunile de tip jump</a:t>
            </a:r>
            <a:br>
              <a:rPr lang="en-US"/>
            </a:br>
            <a:r>
              <a:rPr lang="en-US" sz="1100"/>
              <a:t>Salt Necondiționat / Condiționat</a:t>
            </a:r>
          </a:p>
        </p:txBody>
      </p:sp>
      <p:sp>
        <p:nvSpPr>
          <p:cNvPr id="6" name="Rectangle 5"/>
          <p:cNvSpPr/>
          <p:nvPr/>
        </p:nvSpPr>
        <p:spPr>
          <a:xfrm>
            <a:off x="683740" y="2071442"/>
            <a:ext cx="10927068" cy="738664"/>
          </a:xfrm>
          <a:prstGeom prst="rect">
            <a:avLst/>
          </a:prstGeom>
        </p:spPr>
        <p:txBody>
          <a:bodyPr wrap="square">
            <a:spAutoFit/>
          </a:bodyPr>
          <a:lstStyle/>
          <a:p>
            <a:r>
              <a:rPr lang="en-US" sz="1400" dirty="0" err="1">
                <a:solidFill>
                  <a:schemeClr val="tx1">
                    <a:lumMod val="65000"/>
                    <a:lumOff val="35000"/>
                  </a:schemeClr>
                </a:solidFill>
                <a:latin typeface="Calibri" panose="020F0502020204030204"/>
              </a:rPr>
              <a:t>Instrucțiunile</a:t>
            </a:r>
            <a:r>
              <a:rPr lang="en-US" sz="1400" dirty="0">
                <a:solidFill>
                  <a:schemeClr val="tx1">
                    <a:lumMod val="65000"/>
                    <a:lumOff val="35000"/>
                  </a:schemeClr>
                </a:solidFill>
                <a:latin typeface="Calibri" panose="020F0502020204030204"/>
              </a:rPr>
              <a:t> de tip jump (</a:t>
            </a:r>
            <a:r>
              <a:rPr lang="en-US" sz="1400" dirty="0" err="1">
                <a:solidFill>
                  <a:schemeClr val="tx1">
                    <a:lumMod val="65000"/>
                    <a:lumOff val="35000"/>
                  </a:schemeClr>
                </a:solidFill>
                <a:latin typeface="Calibri" panose="020F0502020204030204"/>
              </a:rPr>
              <a:t>săritură</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în</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arhitectura</a:t>
            </a:r>
            <a:r>
              <a:rPr lang="en-US" sz="1400" dirty="0">
                <a:solidFill>
                  <a:schemeClr val="tx1">
                    <a:lumMod val="65000"/>
                    <a:lumOff val="35000"/>
                  </a:schemeClr>
                </a:solidFill>
                <a:latin typeface="Calibri" panose="020F0502020204030204"/>
              </a:rPr>
              <a:t> x86 permit </a:t>
            </a:r>
            <a:r>
              <a:rPr lang="en-US" sz="1400" dirty="0" err="1">
                <a:solidFill>
                  <a:schemeClr val="tx1">
                    <a:lumMod val="65000"/>
                    <a:lumOff val="35000"/>
                  </a:schemeClr>
                </a:solidFill>
                <a:latin typeface="Calibri" panose="020F0502020204030204"/>
              </a:rPr>
              <a:t>controlul</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fluxului</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execuției</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programului</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prin</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salturi</a:t>
            </a:r>
            <a:r>
              <a:rPr lang="en-US" sz="1400" dirty="0">
                <a:solidFill>
                  <a:schemeClr val="tx1">
                    <a:lumMod val="65000"/>
                    <a:lumOff val="35000"/>
                  </a:schemeClr>
                </a:solidFill>
                <a:latin typeface="Calibri" panose="020F0502020204030204"/>
              </a:rPr>
              <a:t> la </a:t>
            </a:r>
            <a:r>
              <a:rPr lang="en-US" sz="1400" dirty="0" err="1">
                <a:solidFill>
                  <a:schemeClr val="tx1">
                    <a:lumMod val="65000"/>
                    <a:lumOff val="35000"/>
                  </a:schemeClr>
                </a:solidFill>
                <a:latin typeface="Calibri" panose="020F0502020204030204"/>
              </a:rPr>
              <a:t>adrese</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specifice</a:t>
            </a:r>
            <a:r>
              <a:rPr lang="en-US" sz="1400" dirty="0">
                <a:solidFill>
                  <a:schemeClr val="tx1">
                    <a:lumMod val="65000"/>
                    <a:lumOff val="35000"/>
                  </a:schemeClr>
                </a:solidFill>
                <a:latin typeface="Calibri" panose="020F0502020204030204"/>
              </a:rPr>
              <a:t> de cod. </a:t>
            </a:r>
            <a:r>
              <a:rPr lang="en-US" sz="1400" dirty="0" err="1">
                <a:solidFill>
                  <a:schemeClr val="tx1">
                    <a:lumMod val="65000"/>
                    <a:lumOff val="35000"/>
                  </a:schemeClr>
                </a:solidFill>
                <a:latin typeface="Calibri" panose="020F0502020204030204"/>
              </a:rPr>
              <a:t>Salturile</a:t>
            </a:r>
            <a:r>
              <a:rPr lang="en-US" sz="1400" dirty="0">
                <a:solidFill>
                  <a:schemeClr val="tx1">
                    <a:lumMod val="65000"/>
                    <a:lumOff val="35000"/>
                  </a:schemeClr>
                </a:solidFill>
                <a:latin typeface="Calibri" panose="020F0502020204030204"/>
              </a:rPr>
              <a:t> pot fi </a:t>
            </a:r>
            <a:r>
              <a:rPr lang="en-US" sz="1400" dirty="0" err="1">
                <a:solidFill>
                  <a:schemeClr val="tx1">
                    <a:lumMod val="65000"/>
                    <a:lumOff val="35000"/>
                  </a:schemeClr>
                </a:solidFill>
                <a:latin typeface="Calibri" panose="020F0502020204030204"/>
              </a:rPr>
              <a:t>condiționate</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efectuate</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doar</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dacă</a:t>
            </a:r>
            <a:r>
              <a:rPr lang="en-US" sz="1400" dirty="0">
                <a:solidFill>
                  <a:schemeClr val="tx1">
                    <a:lumMod val="65000"/>
                    <a:lumOff val="35000"/>
                  </a:schemeClr>
                </a:solidFill>
                <a:latin typeface="Calibri" panose="020F0502020204030204"/>
              </a:rPr>
              <a:t> o </a:t>
            </a:r>
            <a:r>
              <a:rPr lang="en-US" sz="1400" dirty="0" err="1">
                <a:solidFill>
                  <a:schemeClr val="tx1">
                    <a:lumMod val="65000"/>
                    <a:lumOff val="35000"/>
                  </a:schemeClr>
                </a:solidFill>
                <a:latin typeface="Calibri" panose="020F0502020204030204"/>
              </a:rPr>
              <a:t>anumită</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condiție</a:t>
            </a:r>
            <a:r>
              <a:rPr lang="en-US" sz="1400" dirty="0">
                <a:solidFill>
                  <a:schemeClr val="tx1">
                    <a:lumMod val="65000"/>
                    <a:lumOff val="35000"/>
                  </a:schemeClr>
                </a:solidFill>
                <a:latin typeface="Calibri" panose="020F0502020204030204"/>
              </a:rPr>
              <a:t> este </a:t>
            </a:r>
            <a:r>
              <a:rPr lang="en-US" sz="1400" dirty="0" err="1">
                <a:solidFill>
                  <a:schemeClr val="tx1">
                    <a:lumMod val="65000"/>
                    <a:lumOff val="35000"/>
                  </a:schemeClr>
                </a:solidFill>
                <a:latin typeface="Calibri" panose="020F0502020204030204"/>
              </a:rPr>
              <a:t>îndeplinită</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sau</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necondiționate</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efectuate</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întotdeauna</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Iată</a:t>
            </a:r>
            <a:r>
              <a:rPr lang="en-US" sz="1400" dirty="0">
                <a:solidFill>
                  <a:schemeClr val="tx1">
                    <a:lumMod val="65000"/>
                    <a:lumOff val="35000"/>
                  </a:schemeClr>
                </a:solidFill>
                <a:latin typeface="Calibri" panose="020F0502020204030204"/>
              </a:rPr>
              <a:t> un </a:t>
            </a:r>
            <a:r>
              <a:rPr lang="en-US" sz="1400" dirty="0" err="1">
                <a:solidFill>
                  <a:schemeClr val="tx1">
                    <a:lumMod val="65000"/>
                    <a:lumOff val="35000"/>
                  </a:schemeClr>
                </a:solidFill>
                <a:latin typeface="Calibri" panose="020F0502020204030204"/>
              </a:rPr>
              <a:t>tabel</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simplificat</a:t>
            </a:r>
            <a:r>
              <a:rPr lang="en-US" sz="1400" dirty="0">
                <a:solidFill>
                  <a:schemeClr val="tx1">
                    <a:lumMod val="65000"/>
                    <a:lumOff val="35000"/>
                  </a:schemeClr>
                </a:solidFill>
                <a:latin typeface="Calibri" panose="020F0502020204030204"/>
              </a:rPr>
              <a:t> care </a:t>
            </a:r>
            <a:r>
              <a:rPr lang="en-US" sz="1400" dirty="0" err="1">
                <a:solidFill>
                  <a:schemeClr val="tx1">
                    <a:lumMod val="65000"/>
                    <a:lumOff val="35000"/>
                  </a:schemeClr>
                </a:solidFill>
                <a:latin typeface="Calibri" panose="020F0502020204030204"/>
              </a:rPr>
              <a:t>prezintă</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tipurile</a:t>
            </a:r>
            <a:r>
              <a:rPr lang="en-US" sz="1400" dirty="0">
                <a:solidFill>
                  <a:schemeClr val="tx1">
                    <a:lumMod val="65000"/>
                    <a:lumOff val="35000"/>
                  </a:schemeClr>
                </a:solidFill>
                <a:latin typeface="Calibri" panose="020F0502020204030204"/>
              </a:rPr>
              <a:t> de </a:t>
            </a:r>
            <a:r>
              <a:rPr lang="en-US" sz="1400" dirty="0" err="1">
                <a:solidFill>
                  <a:schemeClr val="tx1">
                    <a:lumMod val="65000"/>
                    <a:lumOff val="35000"/>
                  </a:schemeClr>
                </a:solidFill>
                <a:latin typeface="Calibri" panose="020F0502020204030204"/>
              </a:rPr>
              <a:t>instrucțiuni</a:t>
            </a:r>
            <a:r>
              <a:rPr lang="en-US" sz="1400" dirty="0">
                <a:solidFill>
                  <a:schemeClr val="tx1">
                    <a:lumMod val="65000"/>
                    <a:lumOff val="35000"/>
                  </a:schemeClr>
                </a:solidFill>
                <a:latin typeface="Calibri" panose="020F0502020204030204"/>
              </a:rPr>
              <a:t> de salt </a:t>
            </a:r>
            <a:r>
              <a:rPr lang="en-US" sz="1400" dirty="0" err="1">
                <a:solidFill>
                  <a:schemeClr val="tx1">
                    <a:lumMod val="65000"/>
                    <a:lumOff val="35000"/>
                  </a:schemeClr>
                </a:solidFill>
                <a:latin typeface="Calibri" panose="020F0502020204030204"/>
              </a:rPr>
              <a:t>în</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limbajul</a:t>
            </a:r>
            <a:r>
              <a:rPr lang="en-US" sz="1400" dirty="0">
                <a:solidFill>
                  <a:schemeClr val="tx1">
                    <a:lumMod val="65000"/>
                    <a:lumOff val="35000"/>
                  </a:schemeClr>
                </a:solidFill>
                <a:latin typeface="Calibri" panose="020F0502020204030204"/>
              </a:rPr>
              <a:t> de </a:t>
            </a:r>
            <a:r>
              <a:rPr lang="en-US" sz="1400" dirty="0" err="1">
                <a:solidFill>
                  <a:schemeClr val="tx1">
                    <a:lumMod val="65000"/>
                    <a:lumOff val="35000"/>
                  </a:schemeClr>
                </a:solidFill>
                <a:latin typeface="Calibri" panose="020F0502020204030204"/>
              </a:rPr>
              <a:t>asamblare</a:t>
            </a:r>
            <a:r>
              <a:rPr lang="en-US" sz="1400" dirty="0">
                <a:solidFill>
                  <a:schemeClr val="tx1">
                    <a:lumMod val="65000"/>
                    <a:lumOff val="35000"/>
                  </a:schemeClr>
                </a:solidFill>
                <a:latin typeface="Calibri" panose="020F0502020204030204"/>
              </a:rPr>
              <a:t> x86, </a:t>
            </a:r>
            <a:r>
              <a:rPr lang="en-US" sz="1400" dirty="0" err="1">
                <a:solidFill>
                  <a:schemeClr val="tx1">
                    <a:lumMod val="65000"/>
                    <a:lumOff val="35000"/>
                  </a:schemeClr>
                </a:solidFill>
                <a:latin typeface="Calibri" panose="020F0502020204030204"/>
              </a:rPr>
              <a:t>împreună</a:t>
            </a:r>
            <a:r>
              <a:rPr lang="en-US" sz="1400" dirty="0">
                <a:solidFill>
                  <a:schemeClr val="tx1">
                    <a:lumMod val="65000"/>
                    <a:lumOff val="35000"/>
                  </a:schemeClr>
                </a:solidFill>
                <a:latin typeface="Calibri" panose="020F0502020204030204"/>
              </a:rPr>
              <a:t> cu o </a:t>
            </a:r>
            <a:r>
              <a:rPr lang="en-US" sz="1400" dirty="0" err="1">
                <a:solidFill>
                  <a:schemeClr val="tx1">
                    <a:lumMod val="65000"/>
                    <a:lumOff val="35000"/>
                  </a:schemeClr>
                </a:solidFill>
                <a:latin typeface="Calibri" panose="020F0502020204030204"/>
              </a:rPr>
              <a:t>descriere</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scurtă</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pentru</a:t>
            </a:r>
            <a:r>
              <a:rPr lang="en-US" sz="1400" dirty="0">
                <a:solidFill>
                  <a:schemeClr val="tx1">
                    <a:lumMod val="65000"/>
                    <a:lumOff val="35000"/>
                  </a:schemeClr>
                </a:solidFill>
                <a:latin typeface="Calibri" panose="020F0502020204030204"/>
              </a:rPr>
              <a:t> </a:t>
            </a:r>
            <a:r>
              <a:rPr lang="en-US" sz="1400" dirty="0" err="1">
                <a:solidFill>
                  <a:schemeClr val="tx1">
                    <a:lumMod val="65000"/>
                    <a:lumOff val="35000"/>
                  </a:schemeClr>
                </a:solidFill>
                <a:latin typeface="Calibri" panose="020F0502020204030204"/>
              </a:rPr>
              <a:t>fiecare</a:t>
            </a:r>
            <a:r>
              <a:rPr lang="en-US" sz="1400" dirty="0">
                <a:solidFill>
                  <a:schemeClr val="tx1">
                    <a:lumMod val="65000"/>
                    <a:lumOff val="35000"/>
                  </a:schemeClr>
                </a:solidFill>
                <a:latin typeface="Calibri" panose="020F0502020204030204"/>
              </a:rPr>
              <a:t>:</a:t>
            </a:r>
          </a:p>
        </p:txBody>
      </p:sp>
      <p:graphicFrame>
        <p:nvGraphicFramePr>
          <p:cNvPr id="7" name="Table 6"/>
          <p:cNvGraphicFramePr>
            <a:graphicFrameLocks noGrp="1"/>
          </p:cNvGraphicFramePr>
          <p:nvPr>
            <p:extLst>
              <p:ext uri="{D42A27DB-BD31-4B8C-83A1-F6EECF244321}">
                <p14:modId xmlns:p14="http://schemas.microsoft.com/office/powerpoint/2010/main" val="326596630"/>
              </p:ext>
            </p:extLst>
          </p:nvPr>
        </p:nvGraphicFramePr>
        <p:xfrm>
          <a:off x="932855" y="3005504"/>
          <a:ext cx="4765752" cy="2977476"/>
        </p:xfrm>
        <a:graphic>
          <a:graphicData uri="http://schemas.openxmlformats.org/drawingml/2006/table">
            <a:tbl>
              <a:tblPr/>
              <a:tblGrid>
                <a:gridCol w="834162">
                  <a:extLst>
                    <a:ext uri="{9D8B030D-6E8A-4147-A177-3AD203B41FA5}">
                      <a16:colId xmlns:a16="http://schemas.microsoft.com/office/drawing/2014/main" val="20000"/>
                    </a:ext>
                  </a:extLst>
                </a:gridCol>
                <a:gridCol w="2343006">
                  <a:extLst>
                    <a:ext uri="{9D8B030D-6E8A-4147-A177-3AD203B41FA5}">
                      <a16:colId xmlns:a16="http://schemas.microsoft.com/office/drawing/2014/main" val="20001"/>
                    </a:ext>
                  </a:extLst>
                </a:gridCol>
                <a:gridCol w="1588584">
                  <a:extLst>
                    <a:ext uri="{9D8B030D-6E8A-4147-A177-3AD203B41FA5}">
                      <a16:colId xmlns:a16="http://schemas.microsoft.com/office/drawing/2014/main" val="20002"/>
                    </a:ext>
                  </a:extLst>
                </a:gridCol>
              </a:tblGrid>
              <a:tr h="95270">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a:solidFill>
                            <a:schemeClr val="bg1"/>
                          </a:solidFill>
                        </a:rPr>
                        <a:t>Mnemonic</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Text" lastClr="000000">
                        <a:lumMod val="50000"/>
                        <a:lumOff val="50000"/>
                      </a:sys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a:solidFill>
                            <a:schemeClr val="bg1"/>
                          </a:solidFill>
                        </a:rPr>
                        <a:t>Descriere</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Text" lastClr="000000">
                        <a:lumMod val="50000"/>
                        <a:lumOff val="50000"/>
                      </a:sys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a:solidFill>
                            <a:schemeClr val="bg1"/>
                          </a:solidFill>
                        </a:rPr>
                        <a:t>Tip de Salt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Text" lastClr="000000">
                        <a:lumMod val="50000"/>
                        <a:lumOff val="50000"/>
                      </a:sysClr>
                    </a:solidFill>
                  </a:tcPr>
                </a:tc>
                <a:extLst>
                  <a:ext uri="{0D108BD9-81ED-4DB2-BD59-A6C34878D82A}">
                    <a16:rowId xmlns:a16="http://schemas.microsoft.com/office/drawing/2014/main" val="10000"/>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JMP</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it-IT" sz="800" b="0"/>
                        <a:t>Salt necondiționat la o adresă specificată</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Necondiționat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95270">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JE/JZ</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Salt dacă egal/zero (Egalitate)</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95270">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JNE/JNZ</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nu este egal/nu este zero</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JS</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nb-NO" sz="800" b="0"/>
                        <a:t>Salt dacă semnul este setat (negativ)</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JNS</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a:t>
                      </a:r>
                      <a:r>
                        <a:rPr lang="en-US" sz="800" b="0" dirty="0" err="1"/>
                        <a:t>semnul</a:t>
                      </a:r>
                      <a:r>
                        <a:rPr lang="en-US" sz="800" b="0" dirty="0"/>
                        <a:t> nu este </a:t>
                      </a:r>
                      <a:r>
                        <a:rPr lang="en-US" sz="800" b="0" dirty="0" err="1"/>
                        <a:t>setat</a:t>
                      </a:r>
                      <a:r>
                        <a:rPr lang="en-US" sz="800" b="0" dirty="0"/>
                        <a:t> (</a:t>
                      </a:r>
                      <a:r>
                        <a:rPr lang="en-US" sz="800" b="0" dirty="0" err="1"/>
                        <a:t>pozitiv</a:t>
                      </a:r>
                      <a:r>
                        <a:rPr lang="en-US" sz="800" b="0" dirty="0"/>
                        <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5"/>
                  </a:ext>
                </a:extLst>
              </a:tr>
              <a:tr h="95270">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JP/JPE</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a:t>
                      </a:r>
                      <a:r>
                        <a:rPr lang="en-US" sz="800" b="0" dirty="0" err="1"/>
                        <a:t>paritatea</a:t>
                      </a:r>
                      <a:r>
                        <a:rPr lang="en-US" sz="800" b="0" dirty="0"/>
                        <a:t> este </a:t>
                      </a:r>
                      <a:r>
                        <a:rPr lang="en-US" sz="800" b="0" dirty="0" err="1"/>
                        <a:t>setată</a:t>
                      </a:r>
                      <a:endParaRPr lang="en-US" sz="800" b="0" dirty="0"/>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6"/>
                  </a:ext>
                </a:extLst>
              </a:tr>
              <a:tr h="95270">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JNP/JPO</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sv-SE" sz="800" b="0"/>
                        <a:t>Salt dacă paritatea nu este setată</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7"/>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JB/JNAE/JC</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este </a:t>
                      </a:r>
                      <a:r>
                        <a:rPr lang="en-US" sz="800" b="0" dirty="0" err="1"/>
                        <a:t>mai</a:t>
                      </a:r>
                      <a:r>
                        <a:rPr lang="en-US" sz="800" b="0" dirty="0"/>
                        <a:t> mic </a:t>
                      </a:r>
                      <a:r>
                        <a:rPr lang="en-US" sz="800" b="0" dirty="0" err="1"/>
                        <a:t>decât</a:t>
                      </a:r>
                      <a:r>
                        <a:rPr lang="en-US" sz="800" b="0" dirty="0"/>
                        <a:t> (</a:t>
                      </a:r>
                      <a:r>
                        <a:rPr lang="en-US" sz="800" b="0" dirty="0" err="1"/>
                        <a:t>Fără</a:t>
                      </a:r>
                      <a:r>
                        <a:rPr lang="en-US" sz="800" b="0" dirty="0"/>
                        <a:t> </a:t>
                      </a:r>
                      <a:r>
                        <a:rPr lang="en-US" sz="800" b="0" dirty="0" err="1"/>
                        <a:t>semn</a:t>
                      </a:r>
                      <a:r>
                        <a:rPr lang="en-US" sz="800" b="0" dirty="0"/>
                        <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8"/>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JNB/JAE/JNC</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nu este </a:t>
                      </a:r>
                      <a:r>
                        <a:rPr lang="en-US" sz="800" b="0" dirty="0" err="1"/>
                        <a:t>mai</a:t>
                      </a:r>
                      <a:r>
                        <a:rPr lang="en-US" sz="800" b="0" dirty="0"/>
                        <a:t> mic </a:t>
                      </a:r>
                      <a:r>
                        <a:rPr lang="en-US" sz="800" b="0" dirty="0" err="1"/>
                        <a:t>decât</a:t>
                      </a:r>
                      <a:r>
                        <a:rPr lang="en-US" sz="800" b="0" dirty="0"/>
                        <a:t> (</a:t>
                      </a:r>
                      <a:r>
                        <a:rPr lang="en-US" sz="800" b="0" dirty="0" err="1"/>
                        <a:t>Fără</a:t>
                      </a:r>
                      <a:r>
                        <a:rPr lang="en-US" sz="800" b="0" dirty="0"/>
                        <a:t> </a:t>
                      </a:r>
                      <a:r>
                        <a:rPr lang="en-US" sz="800" b="0" dirty="0" err="1"/>
                        <a:t>semn</a:t>
                      </a:r>
                      <a:r>
                        <a:rPr lang="en-US" sz="800" b="0" dirty="0"/>
                        <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9"/>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JL/JNGE</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este </a:t>
                      </a:r>
                      <a:r>
                        <a:rPr lang="en-US" sz="800" b="0" dirty="0" err="1"/>
                        <a:t>mai</a:t>
                      </a:r>
                      <a:r>
                        <a:rPr lang="en-US" sz="800" b="0" dirty="0"/>
                        <a:t> mic </a:t>
                      </a:r>
                      <a:r>
                        <a:rPr lang="en-US" sz="800" b="0" dirty="0" err="1"/>
                        <a:t>decât</a:t>
                      </a:r>
                      <a:r>
                        <a:rPr lang="en-US" sz="800" b="0" dirty="0"/>
                        <a:t> (Cu </a:t>
                      </a:r>
                      <a:r>
                        <a:rPr lang="en-US" sz="800" b="0" dirty="0" err="1"/>
                        <a:t>semn</a:t>
                      </a:r>
                      <a:r>
                        <a:rPr lang="en-US" sz="800" b="0" dirty="0"/>
                        <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10"/>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JGE/JNL</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este </a:t>
                      </a:r>
                      <a:r>
                        <a:rPr lang="en-US" sz="800" b="0" dirty="0" err="1"/>
                        <a:t>mai</a:t>
                      </a:r>
                      <a:r>
                        <a:rPr lang="en-US" sz="800" b="0" dirty="0"/>
                        <a:t> mare </a:t>
                      </a:r>
                      <a:r>
                        <a:rPr lang="en-US" sz="800" b="0" dirty="0" err="1"/>
                        <a:t>sau</a:t>
                      </a:r>
                      <a:r>
                        <a:rPr lang="en-US" sz="800" b="0" dirty="0"/>
                        <a:t> egal (Cu </a:t>
                      </a:r>
                      <a:r>
                        <a:rPr lang="en-US" sz="800" b="0" dirty="0" err="1"/>
                        <a:t>semn</a:t>
                      </a:r>
                      <a:r>
                        <a:rPr lang="en-US" sz="800" b="0" dirty="0"/>
                        <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11"/>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JG/JNLE</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it-IT" sz="800" b="0"/>
                        <a:t>Salt dacă este mai mare decât (Cu semn)</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12"/>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JLE/JNG</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este </a:t>
                      </a:r>
                      <a:r>
                        <a:rPr lang="en-US" sz="800" b="0" dirty="0" err="1"/>
                        <a:t>mai</a:t>
                      </a:r>
                      <a:r>
                        <a:rPr lang="en-US" sz="800" b="0" dirty="0"/>
                        <a:t> mic </a:t>
                      </a:r>
                      <a:r>
                        <a:rPr lang="en-US" sz="800" b="0" dirty="0" err="1"/>
                        <a:t>sau</a:t>
                      </a:r>
                      <a:r>
                        <a:rPr lang="en-US" sz="800" b="0" dirty="0"/>
                        <a:t> egal (Cu </a:t>
                      </a:r>
                      <a:r>
                        <a:rPr lang="en-US" sz="800" b="0" dirty="0" err="1"/>
                        <a:t>semn</a:t>
                      </a:r>
                      <a:r>
                        <a:rPr lang="en-US" sz="800" b="0" dirty="0"/>
                        <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13"/>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JA/JNBE</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este </a:t>
                      </a:r>
                      <a:r>
                        <a:rPr lang="en-US" sz="800" b="0" dirty="0" err="1"/>
                        <a:t>mai</a:t>
                      </a:r>
                      <a:r>
                        <a:rPr lang="en-US" sz="800" b="0" dirty="0"/>
                        <a:t> mare </a:t>
                      </a:r>
                      <a:r>
                        <a:rPr lang="en-US" sz="800" b="0" dirty="0" err="1"/>
                        <a:t>decât</a:t>
                      </a:r>
                      <a:r>
                        <a:rPr lang="en-US" sz="800" b="0" dirty="0"/>
                        <a:t> (</a:t>
                      </a:r>
                      <a:r>
                        <a:rPr lang="en-US" sz="800" b="0" dirty="0" err="1"/>
                        <a:t>Fără</a:t>
                      </a:r>
                      <a:r>
                        <a:rPr lang="en-US" sz="800" b="0" dirty="0"/>
                        <a:t> </a:t>
                      </a:r>
                      <a:r>
                        <a:rPr lang="en-US" sz="800" b="0" dirty="0" err="1"/>
                        <a:t>semn</a:t>
                      </a:r>
                      <a:r>
                        <a:rPr lang="en-US" sz="800" b="0" dirty="0"/>
                        <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14"/>
                  </a:ext>
                </a:extLst>
              </a:tr>
              <a:tr h="166722">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JNA/JBE</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dirty="0"/>
                        <a:t>Salt </a:t>
                      </a:r>
                      <a:r>
                        <a:rPr lang="en-US" sz="800" b="0" dirty="0" err="1"/>
                        <a:t>dacă</a:t>
                      </a:r>
                      <a:r>
                        <a:rPr lang="en-US" sz="800" b="0" dirty="0"/>
                        <a:t> este </a:t>
                      </a:r>
                      <a:r>
                        <a:rPr lang="en-US" sz="800" b="0" dirty="0" err="1"/>
                        <a:t>mai</a:t>
                      </a:r>
                      <a:r>
                        <a:rPr lang="en-US" sz="800" b="0" dirty="0"/>
                        <a:t> mic </a:t>
                      </a:r>
                      <a:r>
                        <a:rPr lang="en-US" sz="800" b="0" dirty="0" err="1"/>
                        <a:t>sau</a:t>
                      </a:r>
                      <a:r>
                        <a:rPr lang="en-US" sz="800" b="0" dirty="0"/>
                        <a:t> egal (</a:t>
                      </a:r>
                      <a:r>
                        <a:rPr lang="en-US" sz="800" b="0" dirty="0" err="1"/>
                        <a:t>Fără</a:t>
                      </a:r>
                      <a:r>
                        <a:rPr lang="en-US" sz="800" b="0" dirty="0"/>
                        <a:t> </a:t>
                      </a:r>
                      <a:r>
                        <a:rPr lang="en-US" sz="800" b="0" dirty="0" err="1"/>
                        <a:t>semn</a:t>
                      </a:r>
                      <a:r>
                        <a:rPr lang="en-US" sz="800" b="0" dirty="0"/>
                        <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15"/>
                  </a:ext>
                </a:extLst>
              </a:tr>
              <a:tr h="95270">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JO</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Salt dacă overflow</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16"/>
                  </a:ext>
                </a:extLst>
              </a:tr>
              <a:tr h="95270">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JNO</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da-DK" sz="800" b="0"/>
                        <a:t>Salt dacă nu este overflow</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457200" rtl="0" eaLnBrk="1" latinLnBrk="0" hangingPunct="1">
                        <a:defRPr sz="1800" kern="1200">
                          <a:solidFill>
                            <a:schemeClr val="tx1"/>
                          </a:solidFill>
                          <a:latin typeface="Calibri" panose="020F0502020204030204"/>
                          <a:ea typeface=""/>
                          <a:cs typeface=""/>
                        </a:defRPr>
                      </a:lvl1pPr>
                      <a:lvl2pPr marL="457200" algn="l" defTabSz="457200" rtl="0" eaLnBrk="1" latinLnBrk="0" hangingPunct="1">
                        <a:defRPr sz="1800" kern="1200">
                          <a:solidFill>
                            <a:schemeClr val="tx1"/>
                          </a:solidFill>
                          <a:latin typeface="Calibri" panose="020F0502020204030204"/>
                          <a:ea typeface=""/>
                          <a:cs typeface=""/>
                        </a:defRPr>
                      </a:lvl2pPr>
                      <a:lvl3pPr marL="914400" algn="l" defTabSz="457200" rtl="0" eaLnBrk="1" latinLnBrk="0" hangingPunct="1">
                        <a:defRPr sz="1800" kern="1200">
                          <a:solidFill>
                            <a:schemeClr val="tx1"/>
                          </a:solidFill>
                          <a:latin typeface="Calibri" panose="020F0502020204030204"/>
                          <a:ea typeface=""/>
                          <a:cs typeface=""/>
                        </a:defRPr>
                      </a:lvl3pPr>
                      <a:lvl4pPr marL="1371600" algn="l" defTabSz="457200" rtl="0" eaLnBrk="1" latinLnBrk="0" hangingPunct="1">
                        <a:defRPr sz="1800" kern="1200">
                          <a:solidFill>
                            <a:schemeClr val="tx1"/>
                          </a:solidFill>
                          <a:latin typeface="Calibri" panose="020F0502020204030204"/>
                          <a:ea typeface=""/>
                          <a:cs typeface=""/>
                        </a:defRPr>
                      </a:lvl4pPr>
                      <a:lvl5pPr marL="1828800" algn="l" defTabSz="457200" rtl="0" eaLnBrk="1" latinLnBrk="0" hangingPunct="1">
                        <a:defRPr sz="1800" kern="1200">
                          <a:solidFill>
                            <a:schemeClr val="tx1"/>
                          </a:solidFill>
                          <a:latin typeface="Calibri" panose="020F0502020204030204"/>
                          <a:ea typeface=""/>
                          <a:cs typeface=""/>
                        </a:defRPr>
                      </a:lvl5pPr>
                      <a:lvl6pPr marL="2286000" algn="l" defTabSz="457200" rtl="0" eaLnBrk="1" latinLnBrk="0" hangingPunct="1">
                        <a:defRPr sz="1800" kern="1200">
                          <a:solidFill>
                            <a:schemeClr val="tx1"/>
                          </a:solidFill>
                          <a:latin typeface="Calibri" panose="020F0502020204030204"/>
                          <a:ea typeface=""/>
                          <a:cs typeface=""/>
                        </a:defRPr>
                      </a:lvl6pPr>
                      <a:lvl7pPr marL="2743200" algn="l" defTabSz="457200" rtl="0" eaLnBrk="1" latinLnBrk="0" hangingPunct="1">
                        <a:defRPr sz="1800" kern="1200">
                          <a:solidFill>
                            <a:schemeClr val="tx1"/>
                          </a:solidFill>
                          <a:latin typeface="Calibri" panose="020F0502020204030204"/>
                          <a:ea typeface=""/>
                          <a:cs typeface=""/>
                        </a:defRPr>
                      </a:lvl7pPr>
                      <a:lvl8pPr marL="3200400" algn="l" defTabSz="457200" rtl="0" eaLnBrk="1" latinLnBrk="0" hangingPunct="1">
                        <a:defRPr sz="1800" kern="1200">
                          <a:solidFill>
                            <a:schemeClr val="tx1"/>
                          </a:solidFill>
                          <a:latin typeface="Calibri" panose="020F0502020204030204"/>
                          <a:ea typeface=""/>
                          <a:cs typeface=""/>
                        </a:defRPr>
                      </a:lvl8pPr>
                      <a:lvl9pPr marL="3657600" algn="l" defTabSz="457200" rtl="0" eaLnBrk="1" latinLnBrk="0" hangingPunct="1">
                        <a:defRPr sz="1800" kern="1200">
                          <a:solidFill>
                            <a:schemeClr val="tx1"/>
                          </a:solidFill>
                          <a:latin typeface="Calibri" panose="020F0502020204030204"/>
                          <a:ea typeface=""/>
                          <a:cs typeface=""/>
                        </a:defRPr>
                      </a:lvl9pPr>
                    </a:lstStyle>
                    <a:p>
                      <a:r>
                        <a:rPr lang="en-US" sz="800" b="0"/>
                        <a:t>Condiționat</a:t>
                      </a:r>
                    </a:p>
                  </a:txBody>
                  <a:tcPr marL="41441" marR="41441" marT="20721" marB="20721"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17"/>
                  </a:ext>
                </a:extLst>
              </a:tr>
            </a:tbl>
          </a:graphicData>
        </a:graphic>
      </p:graphicFrame>
      <p:sp>
        <p:nvSpPr>
          <p:cNvPr id="8" name="Rectangle 2"/>
          <p:cNvSpPr>
            <a:spLocks noChangeArrowheads="1"/>
          </p:cNvSpPr>
          <p:nvPr/>
        </p:nvSpPr>
        <p:spPr bwMode="auto">
          <a:xfrm>
            <a:off x="5978611" y="2901722"/>
            <a:ext cx="5556421" cy="3231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sz="1200" b="1" u="sng" dirty="0" err="1">
                <a:solidFill>
                  <a:schemeClr val="tx1">
                    <a:lumMod val="65000"/>
                    <a:lumOff val="35000"/>
                  </a:schemeClr>
                </a:solidFill>
                <a:latin typeface="Arial" panose="020B0604020202020204" pitchFamily="34" charset="0"/>
              </a:rPr>
              <a:t>Explicații</a:t>
            </a:r>
            <a:r>
              <a:rPr lang="en-US" sz="1200" b="1" u="sng" dirty="0">
                <a:solidFill>
                  <a:schemeClr val="tx1">
                    <a:lumMod val="65000"/>
                    <a:lumOff val="35000"/>
                  </a:schemeClr>
                </a:solidFill>
                <a:latin typeface="Arial" panose="020B0604020202020204" pitchFamily="34" charset="0"/>
              </a:rPr>
              <a:t> </a:t>
            </a:r>
            <a:r>
              <a:rPr lang="en-US" sz="1200" b="1" u="sng" dirty="0" err="1">
                <a:solidFill>
                  <a:schemeClr val="tx1">
                    <a:lumMod val="65000"/>
                    <a:lumOff val="35000"/>
                  </a:schemeClr>
                </a:solidFill>
                <a:latin typeface="Arial" panose="020B0604020202020204" pitchFamily="34" charset="0"/>
              </a:rPr>
              <a:t>Suplimentare</a:t>
            </a:r>
            <a:endParaRPr lang="en-US" sz="1200" b="1" u="sng" dirty="0">
              <a:solidFill>
                <a:schemeClr val="tx1">
                  <a:lumMod val="65000"/>
                  <a:lumOff val="35000"/>
                </a:schemeClr>
              </a:solidFill>
              <a:latin typeface="Arial" panose="020B0604020202020204" pitchFamily="34" charset="0"/>
            </a:endParaRPr>
          </a:p>
          <a:p>
            <a:pPr eaLnBrk="0" fontAlgn="base" hangingPunct="0">
              <a:spcBef>
                <a:spcPct val="0"/>
              </a:spcBef>
              <a:spcAft>
                <a:spcPct val="0"/>
              </a:spcAft>
            </a:pPr>
            <a:endParaRPr lang="en-US" sz="1200" b="1" dirty="0">
              <a:solidFill>
                <a:schemeClr val="tx1">
                  <a:lumMod val="65000"/>
                  <a:lumOff val="35000"/>
                </a:schemeClr>
              </a:solidFill>
              <a:latin typeface="Arial" panose="020B0604020202020204" pitchFamily="34" charset="0"/>
            </a:endParaRPr>
          </a:p>
          <a:p>
            <a:pPr eaLnBrk="0" fontAlgn="base" hangingPunct="0">
              <a:spcBef>
                <a:spcPct val="0"/>
              </a:spcBef>
              <a:spcAft>
                <a:spcPct val="0"/>
              </a:spcAft>
            </a:pPr>
            <a:r>
              <a:rPr lang="en-US" sz="1200" b="1" i="1" dirty="0">
                <a:solidFill>
                  <a:schemeClr val="tx1">
                    <a:lumMod val="65000"/>
                    <a:lumOff val="35000"/>
                  </a:schemeClr>
                </a:solidFill>
                <a:latin typeface="Arial" panose="020B0604020202020204" pitchFamily="34" charset="0"/>
              </a:rPr>
              <a:t>Mnemonic</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Numele</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scurt</a:t>
            </a:r>
            <a:r>
              <a:rPr lang="en-US" sz="1200" dirty="0">
                <a:solidFill>
                  <a:schemeClr val="tx1">
                    <a:lumMod val="65000"/>
                    <a:lumOff val="35000"/>
                  </a:schemeClr>
                </a:solidFill>
                <a:latin typeface="Arial" panose="020B0604020202020204" pitchFamily="34" charset="0"/>
              </a:rPr>
              <a:t> al </a:t>
            </a:r>
            <a:r>
              <a:rPr lang="en-US" sz="1200" dirty="0" err="1">
                <a:solidFill>
                  <a:schemeClr val="tx1">
                    <a:lumMod val="65000"/>
                    <a:lumOff val="35000"/>
                  </a:schemeClr>
                </a:solidFill>
                <a:latin typeface="Arial" panose="020B0604020202020204" pitchFamily="34" charset="0"/>
              </a:rPr>
              <a:t>instrucțiunii</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folosit</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în</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codul</a:t>
            </a:r>
            <a:r>
              <a:rPr lang="en-US" sz="1200" dirty="0">
                <a:solidFill>
                  <a:schemeClr val="tx1">
                    <a:lumMod val="65000"/>
                    <a:lumOff val="35000"/>
                  </a:schemeClr>
                </a:solidFill>
                <a:latin typeface="Arial" panose="020B0604020202020204" pitchFamily="34" charset="0"/>
              </a:rPr>
              <a:t> de </a:t>
            </a:r>
            <a:r>
              <a:rPr lang="en-US" sz="1200" dirty="0" err="1">
                <a:solidFill>
                  <a:schemeClr val="tx1">
                    <a:lumMod val="65000"/>
                    <a:lumOff val="35000"/>
                  </a:schemeClr>
                </a:solidFill>
                <a:latin typeface="Arial" panose="020B0604020202020204" pitchFamily="34" charset="0"/>
              </a:rPr>
              <a:t>asamblare</a:t>
            </a:r>
            <a:r>
              <a:rPr lang="en-US" sz="1200" dirty="0">
                <a:solidFill>
                  <a:schemeClr val="tx1">
                    <a:lumMod val="65000"/>
                    <a:lumOff val="35000"/>
                  </a:schemeClr>
                </a:solidFill>
                <a:latin typeface="Arial" panose="020B0604020202020204" pitchFamily="34" charset="0"/>
              </a:rPr>
              <a:t>. </a:t>
            </a:r>
          </a:p>
          <a:p>
            <a:pPr eaLnBrk="0" fontAlgn="base" hangingPunct="0">
              <a:spcBef>
                <a:spcPct val="0"/>
              </a:spcBef>
              <a:spcAft>
                <a:spcPct val="0"/>
              </a:spcAft>
            </a:pPr>
            <a:r>
              <a:rPr lang="en-US" sz="1200" b="1" i="1" dirty="0" err="1">
                <a:solidFill>
                  <a:schemeClr val="tx1">
                    <a:lumMod val="65000"/>
                    <a:lumOff val="35000"/>
                  </a:schemeClr>
                </a:solidFill>
                <a:latin typeface="Arial" panose="020B0604020202020204" pitchFamily="34" charset="0"/>
              </a:rPr>
              <a:t>Descriere</a:t>
            </a:r>
            <a:r>
              <a:rPr lang="en-US" sz="1200" dirty="0">
                <a:solidFill>
                  <a:schemeClr val="tx1">
                    <a:lumMod val="65000"/>
                    <a:lumOff val="35000"/>
                  </a:schemeClr>
                </a:solidFill>
                <a:latin typeface="Arial" panose="020B0604020202020204" pitchFamily="34" charset="0"/>
              </a:rPr>
              <a:t>. O </a:t>
            </a:r>
            <a:r>
              <a:rPr lang="en-US" sz="1200" dirty="0" err="1">
                <a:solidFill>
                  <a:schemeClr val="tx1">
                    <a:lumMod val="65000"/>
                    <a:lumOff val="35000"/>
                  </a:schemeClr>
                </a:solidFill>
                <a:latin typeface="Arial" panose="020B0604020202020204" pitchFamily="34" charset="0"/>
              </a:rPr>
              <a:t>scurtă</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descriere</a:t>
            </a:r>
            <a:r>
              <a:rPr lang="en-US" sz="1200" dirty="0">
                <a:solidFill>
                  <a:schemeClr val="tx1">
                    <a:lumMod val="65000"/>
                    <a:lumOff val="35000"/>
                  </a:schemeClr>
                </a:solidFill>
                <a:latin typeface="Arial" panose="020B0604020202020204" pitchFamily="34" charset="0"/>
              </a:rPr>
              <a:t> a </a:t>
            </a:r>
            <a:r>
              <a:rPr lang="en-US" sz="1200" dirty="0" err="1">
                <a:solidFill>
                  <a:schemeClr val="tx1">
                    <a:lumMod val="65000"/>
                    <a:lumOff val="35000"/>
                  </a:schemeClr>
                </a:solidFill>
                <a:latin typeface="Arial" panose="020B0604020202020204" pitchFamily="34" charset="0"/>
              </a:rPr>
              <a:t>condiției</a:t>
            </a:r>
            <a:r>
              <a:rPr lang="en-US" sz="1200" dirty="0">
                <a:solidFill>
                  <a:schemeClr val="tx1">
                    <a:lumMod val="65000"/>
                    <a:lumOff val="35000"/>
                  </a:schemeClr>
                </a:solidFill>
                <a:latin typeface="Arial" panose="020B0604020202020204" pitchFamily="34" charset="0"/>
              </a:rPr>
              <a:t> sub care se </a:t>
            </a:r>
            <a:r>
              <a:rPr lang="en-US" sz="1200" dirty="0" err="1">
                <a:solidFill>
                  <a:schemeClr val="tx1">
                    <a:lumMod val="65000"/>
                    <a:lumOff val="35000"/>
                  </a:schemeClr>
                </a:solidFill>
                <a:latin typeface="Arial" panose="020B0604020202020204" pitchFamily="34" charset="0"/>
              </a:rPr>
              <a:t>efectuează</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saltul</a:t>
            </a:r>
            <a:r>
              <a:rPr lang="en-US" sz="1200" dirty="0">
                <a:solidFill>
                  <a:schemeClr val="tx1">
                    <a:lumMod val="65000"/>
                    <a:lumOff val="35000"/>
                  </a:schemeClr>
                </a:solidFill>
                <a:latin typeface="Arial" panose="020B0604020202020204" pitchFamily="34" charset="0"/>
              </a:rPr>
              <a:t>. </a:t>
            </a:r>
          </a:p>
          <a:p>
            <a:pPr eaLnBrk="0" fontAlgn="base" hangingPunct="0">
              <a:spcBef>
                <a:spcPct val="0"/>
              </a:spcBef>
              <a:spcAft>
                <a:spcPct val="0"/>
              </a:spcAft>
            </a:pPr>
            <a:r>
              <a:rPr lang="en-US" sz="1200" b="1" i="1" dirty="0">
                <a:solidFill>
                  <a:schemeClr val="tx1">
                    <a:lumMod val="65000"/>
                    <a:lumOff val="35000"/>
                  </a:schemeClr>
                </a:solidFill>
                <a:latin typeface="Arial" panose="020B0604020202020204" pitchFamily="34" charset="0"/>
              </a:rPr>
              <a:t>Tip de Salt</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Indică</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dacă</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saltul</a:t>
            </a:r>
            <a:r>
              <a:rPr lang="en-US" sz="1200" dirty="0">
                <a:solidFill>
                  <a:schemeClr val="tx1">
                    <a:lumMod val="65000"/>
                    <a:lumOff val="35000"/>
                  </a:schemeClr>
                </a:solidFill>
                <a:latin typeface="Arial" panose="020B0604020202020204" pitchFamily="34" charset="0"/>
              </a:rPr>
              <a:t> este </a:t>
            </a:r>
            <a:r>
              <a:rPr lang="en-US" sz="1200" dirty="0" err="1">
                <a:solidFill>
                  <a:schemeClr val="tx1">
                    <a:lumMod val="65000"/>
                    <a:lumOff val="35000"/>
                  </a:schemeClr>
                </a:solidFill>
                <a:latin typeface="Arial" panose="020B0604020202020204" pitchFamily="34" charset="0"/>
              </a:rPr>
              <a:t>efectuat</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necondiționat</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indiferent</a:t>
            </a:r>
            <a:r>
              <a:rPr lang="en-US" sz="1200" dirty="0">
                <a:solidFill>
                  <a:schemeClr val="tx1">
                    <a:lumMod val="65000"/>
                    <a:lumOff val="35000"/>
                  </a:schemeClr>
                </a:solidFill>
                <a:latin typeface="Arial" panose="020B0604020202020204" pitchFamily="34" charset="0"/>
              </a:rPr>
              <a:t> de </a:t>
            </a:r>
            <a:r>
              <a:rPr lang="en-US" sz="1200" dirty="0" err="1">
                <a:solidFill>
                  <a:schemeClr val="tx1">
                    <a:lumMod val="65000"/>
                    <a:lumOff val="35000"/>
                  </a:schemeClr>
                </a:solidFill>
                <a:latin typeface="Arial" panose="020B0604020202020204" pitchFamily="34" charset="0"/>
              </a:rPr>
              <a:t>starea</a:t>
            </a:r>
            <a:r>
              <a:rPr lang="en-US" sz="1200" dirty="0">
                <a:solidFill>
                  <a:schemeClr val="tx1">
                    <a:lumMod val="65000"/>
                    <a:lumOff val="35000"/>
                  </a:schemeClr>
                </a:solidFill>
                <a:latin typeface="Arial" panose="020B0604020202020204" pitchFamily="34" charset="0"/>
              </a:rPr>
              <a:t> flag-</a:t>
            </a:r>
            <a:r>
              <a:rPr lang="en-US" sz="1200" dirty="0" err="1">
                <a:solidFill>
                  <a:schemeClr val="tx1">
                    <a:lumMod val="65000"/>
                    <a:lumOff val="35000"/>
                  </a:schemeClr>
                </a:solidFill>
                <a:latin typeface="Arial" panose="020B0604020202020204" pitchFamily="34" charset="0"/>
              </a:rPr>
              <a:t>urilor</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procesorului</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sau</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condiționat</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bazat</a:t>
            </a:r>
            <a:r>
              <a:rPr lang="en-US" sz="1200" dirty="0">
                <a:solidFill>
                  <a:schemeClr val="tx1">
                    <a:lumMod val="65000"/>
                    <a:lumOff val="35000"/>
                  </a:schemeClr>
                </a:solidFill>
                <a:latin typeface="Arial" panose="020B0604020202020204" pitchFamily="34" charset="0"/>
              </a:rPr>
              <a:t> pe </a:t>
            </a:r>
            <a:r>
              <a:rPr lang="en-US" sz="1200" dirty="0" err="1">
                <a:solidFill>
                  <a:schemeClr val="tx1">
                    <a:lumMod val="65000"/>
                    <a:lumOff val="35000"/>
                  </a:schemeClr>
                </a:solidFill>
                <a:latin typeface="Arial" panose="020B0604020202020204" pitchFamily="34" charset="0"/>
              </a:rPr>
              <a:t>evaluarea</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unei</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anumite</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condiții</a:t>
            </a:r>
            <a:r>
              <a:rPr lang="en-US" sz="1200" dirty="0">
                <a:solidFill>
                  <a:schemeClr val="tx1">
                    <a:lumMod val="65000"/>
                    <a:lumOff val="35000"/>
                  </a:schemeClr>
                </a:solidFill>
                <a:latin typeface="Arial" panose="020B0604020202020204" pitchFamily="34" charset="0"/>
              </a:rPr>
              <a:t>. </a:t>
            </a:r>
          </a:p>
          <a:p>
            <a:pPr eaLnBrk="0" fontAlgn="base" hangingPunct="0">
              <a:spcBef>
                <a:spcPct val="0"/>
              </a:spcBef>
              <a:spcAft>
                <a:spcPct val="0"/>
              </a:spcAft>
            </a:pPr>
            <a:endParaRPr lang="en-US" sz="1200" dirty="0">
              <a:solidFill>
                <a:schemeClr val="tx1">
                  <a:lumMod val="65000"/>
                  <a:lumOff val="35000"/>
                </a:schemeClr>
              </a:solidFill>
              <a:latin typeface="Arial" panose="020B0604020202020204" pitchFamily="34" charset="0"/>
            </a:endParaRPr>
          </a:p>
          <a:p>
            <a:pPr eaLnBrk="0" fontAlgn="base" hangingPunct="0">
              <a:spcBef>
                <a:spcPct val="0"/>
              </a:spcBef>
              <a:spcAft>
                <a:spcPct val="0"/>
              </a:spcAft>
            </a:pPr>
            <a:r>
              <a:rPr lang="en-US" sz="1200" dirty="0" err="1">
                <a:solidFill>
                  <a:schemeClr val="tx1">
                    <a:lumMod val="65000"/>
                    <a:lumOff val="35000"/>
                  </a:schemeClr>
                </a:solidFill>
                <a:latin typeface="Arial" panose="020B0604020202020204" pitchFamily="34" charset="0"/>
              </a:rPr>
              <a:t>Instrucțiunile</a:t>
            </a:r>
            <a:r>
              <a:rPr lang="en-US" sz="1200" dirty="0">
                <a:solidFill>
                  <a:schemeClr val="tx1">
                    <a:lumMod val="65000"/>
                    <a:lumOff val="35000"/>
                  </a:schemeClr>
                </a:solidFill>
                <a:latin typeface="Arial" panose="020B0604020202020204" pitchFamily="34" charset="0"/>
              </a:rPr>
              <a:t> de salt </a:t>
            </a:r>
            <a:r>
              <a:rPr lang="en-US" sz="1200" dirty="0" err="1">
                <a:solidFill>
                  <a:schemeClr val="tx1">
                    <a:lumMod val="65000"/>
                    <a:lumOff val="35000"/>
                  </a:schemeClr>
                </a:solidFill>
                <a:latin typeface="Arial" panose="020B0604020202020204" pitchFamily="34" charset="0"/>
              </a:rPr>
              <a:t>condiționat</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testează</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starea</a:t>
            </a:r>
            <a:r>
              <a:rPr lang="en-US" sz="1200" dirty="0">
                <a:solidFill>
                  <a:schemeClr val="tx1">
                    <a:lumMod val="65000"/>
                    <a:lumOff val="35000"/>
                  </a:schemeClr>
                </a:solidFill>
                <a:latin typeface="Arial" panose="020B0604020202020204" pitchFamily="34" charset="0"/>
              </a:rPr>
              <a:t> flag-</a:t>
            </a:r>
            <a:r>
              <a:rPr lang="en-US" sz="1200" dirty="0" err="1">
                <a:solidFill>
                  <a:schemeClr val="tx1">
                    <a:lumMod val="65000"/>
                    <a:lumOff val="35000"/>
                  </a:schemeClr>
                </a:solidFill>
                <a:latin typeface="Arial" panose="020B0604020202020204" pitchFamily="34" charset="0"/>
              </a:rPr>
              <a:t>urilor</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în</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registrul</a:t>
            </a:r>
            <a:r>
              <a:rPr lang="en-US" sz="1200" dirty="0">
                <a:solidFill>
                  <a:schemeClr val="tx1">
                    <a:lumMod val="65000"/>
                    <a:lumOff val="35000"/>
                  </a:schemeClr>
                </a:solidFill>
                <a:latin typeface="Arial" panose="020B0604020202020204" pitchFamily="34" charset="0"/>
              </a:rPr>
              <a:t> de stat al </a:t>
            </a:r>
            <a:r>
              <a:rPr lang="en-US" sz="1200" dirty="0" err="1">
                <a:solidFill>
                  <a:schemeClr val="tx1">
                    <a:lumMod val="65000"/>
                    <a:lumOff val="35000"/>
                  </a:schemeClr>
                </a:solidFill>
                <a:latin typeface="Arial" panose="020B0604020202020204" pitchFamily="34" charset="0"/>
              </a:rPr>
              <a:t>procesorului</a:t>
            </a:r>
            <a:r>
              <a:rPr lang="en-US" sz="1200" dirty="0">
                <a:solidFill>
                  <a:schemeClr val="tx1">
                    <a:lumMod val="65000"/>
                    <a:lumOff val="35000"/>
                  </a:schemeClr>
                </a:solidFill>
                <a:latin typeface="Arial" panose="020B0604020202020204" pitchFamily="34" charset="0"/>
              </a:rPr>
              <a:t> (EFLAGS) </a:t>
            </a:r>
            <a:r>
              <a:rPr lang="en-US" sz="1200" dirty="0" err="1">
                <a:solidFill>
                  <a:schemeClr val="tx1">
                    <a:lumMod val="65000"/>
                    <a:lumOff val="35000"/>
                  </a:schemeClr>
                </a:solidFill>
                <a:latin typeface="Arial" panose="020B0604020202020204" pitchFamily="34" charset="0"/>
              </a:rPr>
              <a:t>pentru</a:t>
            </a:r>
            <a:r>
              <a:rPr lang="en-US" sz="1200" dirty="0">
                <a:solidFill>
                  <a:schemeClr val="tx1">
                    <a:lumMod val="65000"/>
                    <a:lumOff val="35000"/>
                  </a:schemeClr>
                </a:solidFill>
                <a:latin typeface="Arial" panose="020B0604020202020204" pitchFamily="34" charset="0"/>
              </a:rPr>
              <a:t> a </a:t>
            </a:r>
            <a:r>
              <a:rPr lang="en-US" sz="1200" dirty="0" err="1">
                <a:solidFill>
                  <a:schemeClr val="tx1">
                    <a:lumMod val="65000"/>
                    <a:lumOff val="35000"/>
                  </a:schemeClr>
                </a:solidFill>
                <a:latin typeface="Arial" panose="020B0604020202020204" pitchFamily="34" charset="0"/>
              </a:rPr>
              <a:t>determina</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dacă</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saltul</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trebuie</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să</a:t>
            </a:r>
            <a:r>
              <a:rPr lang="en-US" sz="1200" dirty="0">
                <a:solidFill>
                  <a:schemeClr val="tx1">
                    <a:lumMod val="65000"/>
                    <a:lumOff val="35000"/>
                  </a:schemeClr>
                </a:solidFill>
                <a:latin typeface="Arial" panose="020B0604020202020204" pitchFamily="34" charset="0"/>
              </a:rPr>
              <a:t> fie </a:t>
            </a:r>
            <a:r>
              <a:rPr lang="en-US" sz="1200" dirty="0" err="1">
                <a:solidFill>
                  <a:schemeClr val="tx1">
                    <a:lumMod val="65000"/>
                    <a:lumOff val="35000"/>
                  </a:schemeClr>
                </a:solidFill>
                <a:latin typeface="Arial" panose="020B0604020202020204" pitchFamily="34" charset="0"/>
              </a:rPr>
              <a:t>efectuat</a:t>
            </a:r>
            <a:r>
              <a:rPr lang="en-US" sz="1200" dirty="0">
                <a:solidFill>
                  <a:schemeClr val="tx1">
                    <a:lumMod val="65000"/>
                    <a:lumOff val="35000"/>
                  </a:schemeClr>
                </a:solidFill>
                <a:latin typeface="Arial" panose="020B0604020202020204" pitchFamily="34" charset="0"/>
              </a:rPr>
              <a:t>. De </a:t>
            </a:r>
            <a:r>
              <a:rPr lang="en-US" sz="1200" dirty="0" err="1">
                <a:solidFill>
                  <a:schemeClr val="tx1">
                    <a:lumMod val="65000"/>
                    <a:lumOff val="35000"/>
                  </a:schemeClr>
                </a:solidFill>
                <a:latin typeface="Arial" panose="020B0604020202020204" pitchFamily="34" charset="0"/>
              </a:rPr>
              <a:t>exemplu</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instrucțiunea</a:t>
            </a:r>
            <a:r>
              <a:rPr lang="en-US" sz="1200" dirty="0">
                <a:solidFill>
                  <a:schemeClr val="tx1">
                    <a:lumMod val="65000"/>
                    <a:lumOff val="35000"/>
                  </a:schemeClr>
                </a:solidFill>
                <a:latin typeface="Arial" panose="020B0604020202020204" pitchFamily="34" charset="0"/>
              </a:rPr>
              <a:t> </a:t>
            </a:r>
            <a:r>
              <a:rPr lang="en-US" sz="1200" dirty="0">
                <a:solidFill>
                  <a:schemeClr val="tx1">
                    <a:lumMod val="65000"/>
                    <a:lumOff val="35000"/>
                  </a:schemeClr>
                </a:solidFill>
                <a:latin typeface="Arial Unicode MS" panose="020B0604020202020204" pitchFamily="34" charset="-128"/>
              </a:rPr>
              <a:t>JE</a:t>
            </a:r>
            <a:r>
              <a:rPr lang="en-US" sz="1200" dirty="0">
                <a:solidFill>
                  <a:schemeClr val="tx1">
                    <a:lumMod val="65000"/>
                    <a:lumOff val="35000"/>
                  </a:schemeClr>
                </a:solidFill>
                <a:latin typeface="Calibri" panose="020F0502020204030204"/>
              </a:rPr>
              <a:t> (Jump if Equal) </a:t>
            </a:r>
            <a:r>
              <a:rPr lang="en-US" sz="1200" dirty="0" err="1">
                <a:solidFill>
                  <a:schemeClr val="tx1">
                    <a:lumMod val="65000"/>
                    <a:lumOff val="35000"/>
                  </a:schemeClr>
                </a:solidFill>
                <a:latin typeface="Calibri" panose="020F0502020204030204"/>
              </a:rPr>
              <a:t>sau</a:t>
            </a:r>
            <a:r>
              <a:rPr lang="en-US" sz="1200" dirty="0">
                <a:solidFill>
                  <a:schemeClr val="tx1">
                    <a:lumMod val="65000"/>
                    <a:lumOff val="35000"/>
                  </a:schemeClr>
                </a:solidFill>
                <a:latin typeface="Calibri" panose="020F0502020204030204"/>
              </a:rPr>
              <a:t> </a:t>
            </a:r>
            <a:r>
              <a:rPr lang="en-US" sz="1200" dirty="0">
                <a:solidFill>
                  <a:schemeClr val="tx1">
                    <a:lumMod val="65000"/>
                    <a:lumOff val="35000"/>
                  </a:schemeClr>
                </a:solidFill>
                <a:latin typeface="Arial Unicode MS" panose="020B0604020202020204" pitchFamily="34" charset="-128"/>
              </a:rPr>
              <a:t>JZ</a:t>
            </a:r>
            <a:r>
              <a:rPr lang="en-US" sz="1200" dirty="0">
                <a:solidFill>
                  <a:schemeClr val="tx1">
                    <a:lumMod val="65000"/>
                    <a:lumOff val="35000"/>
                  </a:schemeClr>
                </a:solidFill>
                <a:latin typeface="Calibri" panose="020F0502020204030204"/>
              </a:rPr>
              <a:t> (Jump if Zero) </a:t>
            </a:r>
            <a:r>
              <a:rPr lang="en-US" sz="1200" dirty="0" err="1">
                <a:solidFill>
                  <a:schemeClr val="tx1">
                    <a:lumMod val="65000"/>
                    <a:lumOff val="35000"/>
                  </a:schemeClr>
                </a:solidFill>
                <a:latin typeface="Calibri" panose="020F0502020204030204"/>
              </a:rPr>
              <a:t>efectuează</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saltul</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dacă</a:t>
            </a:r>
            <a:r>
              <a:rPr lang="en-US" sz="1200" dirty="0">
                <a:solidFill>
                  <a:schemeClr val="tx1">
                    <a:lumMod val="65000"/>
                    <a:lumOff val="35000"/>
                  </a:schemeClr>
                </a:solidFill>
                <a:latin typeface="Calibri" panose="020F0502020204030204"/>
              </a:rPr>
              <a:t> flag-</a:t>
            </a:r>
            <a:r>
              <a:rPr lang="en-US" sz="1200" dirty="0" err="1">
                <a:solidFill>
                  <a:schemeClr val="tx1">
                    <a:lumMod val="65000"/>
                    <a:lumOff val="35000"/>
                  </a:schemeClr>
                </a:solidFill>
                <a:latin typeface="Calibri" panose="020F0502020204030204"/>
              </a:rPr>
              <a:t>ul</a:t>
            </a:r>
            <a:r>
              <a:rPr lang="en-US" sz="1200" dirty="0">
                <a:solidFill>
                  <a:schemeClr val="tx1">
                    <a:lumMod val="65000"/>
                    <a:lumOff val="35000"/>
                  </a:schemeClr>
                </a:solidFill>
                <a:latin typeface="Calibri" panose="020F0502020204030204"/>
              </a:rPr>
              <a:t> ZF (Zero Flag) este </a:t>
            </a:r>
            <a:r>
              <a:rPr lang="en-US" sz="1200" dirty="0" err="1">
                <a:solidFill>
                  <a:schemeClr val="tx1">
                    <a:lumMod val="65000"/>
                    <a:lumOff val="35000"/>
                  </a:schemeClr>
                </a:solidFill>
                <a:latin typeface="Calibri" panose="020F0502020204030204"/>
              </a:rPr>
              <a:t>setat</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indicând</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că</a:t>
            </a:r>
            <a:r>
              <a:rPr lang="en-US" sz="1200" dirty="0">
                <a:solidFill>
                  <a:schemeClr val="tx1">
                    <a:lumMod val="65000"/>
                    <a:lumOff val="35000"/>
                  </a:schemeClr>
                </a:solidFill>
                <a:latin typeface="Calibri" panose="020F0502020204030204"/>
              </a:rPr>
              <a:t> ultima </a:t>
            </a:r>
            <a:r>
              <a:rPr lang="en-US" sz="1200" dirty="0" err="1">
                <a:solidFill>
                  <a:schemeClr val="tx1">
                    <a:lumMod val="65000"/>
                    <a:lumOff val="35000"/>
                  </a:schemeClr>
                </a:solidFill>
                <a:latin typeface="Calibri" panose="020F0502020204030204"/>
              </a:rPr>
              <a:t>operație</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aritmetică</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sau</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logică</a:t>
            </a:r>
            <a:r>
              <a:rPr lang="en-US" sz="1200" dirty="0">
                <a:solidFill>
                  <a:schemeClr val="tx1">
                    <a:lumMod val="65000"/>
                    <a:lumOff val="35000"/>
                  </a:schemeClr>
                </a:solidFill>
                <a:latin typeface="Calibri" panose="020F0502020204030204"/>
              </a:rPr>
              <a:t> a </a:t>
            </a:r>
            <a:r>
              <a:rPr lang="en-US" sz="1200" dirty="0" err="1">
                <a:solidFill>
                  <a:schemeClr val="tx1">
                    <a:lumMod val="65000"/>
                    <a:lumOff val="35000"/>
                  </a:schemeClr>
                </a:solidFill>
                <a:latin typeface="Calibri" panose="020F0502020204030204"/>
              </a:rPr>
              <a:t>rezultat</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într</a:t>
            </a:r>
            <a:r>
              <a:rPr lang="en-US" sz="1200" dirty="0">
                <a:solidFill>
                  <a:schemeClr val="tx1">
                    <a:lumMod val="65000"/>
                    <a:lumOff val="35000"/>
                  </a:schemeClr>
                </a:solidFill>
                <a:latin typeface="Calibri" panose="020F0502020204030204"/>
              </a:rPr>
              <a:t>-o </a:t>
            </a:r>
            <a:r>
              <a:rPr lang="en-US" sz="1200" dirty="0" err="1">
                <a:solidFill>
                  <a:schemeClr val="tx1">
                    <a:lumMod val="65000"/>
                    <a:lumOff val="35000"/>
                  </a:schemeClr>
                </a:solidFill>
                <a:latin typeface="Calibri" panose="020F0502020204030204"/>
              </a:rPr>
              <a:t>valoare</a:t>
            </a:r>
            <a:r>
              <a:rPr lang="en-US" sz="1200" dirty="0">
                <a:solidFill>
                  <a:schemeClr val="tx1">
                    <a:lumMod val="65000"/>
                    <a:lumOff val="35000"/>
                  </a:schemeClr>
                </a:solidFill>
                <a:latin typeface="Calibri" panose="020F0502020204030204"/>
              </a:rPr>
              <a:t> zero </a:t>
            </a:r>
            <a:r>
              <a:rPr lang="en-US" sz="1200" dirty="0" err="1">
                <a:solidFill>
                  <a:schemeClr val="tx1">
                    <a:lumMod val="65000"/>
                    <a:lumOff val="35000"/>
                  </a:schemeClr>
                </a:solidFill>
                <a:latin typeface="Calibri" panose="020F0502020204030204"/>
              </a:rPr>
              <a:t>sau</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că</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două</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valori</a:t>
            </a:r>
            <a:r>
              <a:rPr lang="en-US" sz="1200" dirty="0">
                <a:solidFill>
                  <a:schemeClr val="tx1">
                    <a:lumMod val="65000"/>
                    <a:lumOff val="35000"/>
                  </a:schemeClr>
                </a:solidFill>
                <a:latin typeface="Calibri" panose="020F0502020204030204"/>
              </a:rPr>
              <a:t> </a:t>
            </a:r>
            <a:r>
              <a:rPr lang="en-US" sz="1200" dirty="0" err="1">
                <a:solidFill>
                  <a:schemeClr val="tx1">
                    <a:lumMod val="65000"/>
                    <a:lumOff val="35000"/>
                  </a:schemeClr>
                </a:solidFill>
                <a:latin typeface="Calibri" panose="020F0502020204030204"/>
              </a:rPr>
              <a:t>comparate</a:t>
            </a:r>
            <a:r>
              <a:rPr lang="en-US" sz="1200" dirty="0">
                <a:solidFill>
                  <a:schemeClr val="tx1">
                    <a:lumMod val="65000"/>
                    <a:lumOff val="35000"/>
                  </a:schemeClr>
                </a:solidFill>
                <a:latin typeface="Calibri" panose="020F0502020204030204"/>
              </a:rPr>
              <a:t> sunt </a:t>
            </a:r>
            <a:r>
              <a:rPr lang="en-US" sz="1200" dirty="0" err="1">
                <a:solidFill>
                  <a:schemeClr val="tx1">
                    <a:lumMod val="65000"/>
                    <a:lumOff val="35000"/>
                  </a:schemeClr>
                </a:solidFill>
                <a:latin typeface="Calibri" panose="020F0502020204030204"/>
              </a:rPr>
              <a:t>egale</a:t>
            </a:r>
            <a:r>
              <a:rPr lang="en-US" sz="1200" dirty="0">
                <a:solidFill>
                  <a:schemeClr val="tx1">
                    <a:lumMod val="65000"/>
                    <a:lumOff val="35000"/>
                  </a:schemeClr>
                </a:solidFill>
                <a:latin typeface="Calibri" panose="020F0502020204030204"/>
              </a:rPr>
              <a:t>.</a:t>
            </a:r>
          </a:p>
          <a:p>
            <a:pPr eaLnBrk="0" fontAlgn="base" hangingPunct="0">
              <a:spcBef>
                <a:spcPct val="0"/>
              </a:spcBef>
              <a:spcAft>
                <a:spcPct val="0"/>
              </a:spcAft>
            </a:pPr>
            <a:endParaRPr lang="en-US" sz="1200" dirty="0">
              <a:solidFill>
                <a:schemeClr val="tx1">
                  <a:lumMod val="65000"/>
                  <a:lumOff val="35000"/>
                </a:schemeClr>
              </a:solidFill>
              <a:latin typeface="Arial" panose="020B0604020202020204" pitchFamily="34" charset="0"/>
            </a:endParaRPr>
          </a:p>
          <a:p>
            <a:pPr eaLnBrk="0" fontAlgn="base" hangingPunct="0">
              <a:spcBef>
                <a:spcPct val="0"/>
              </a:spcBef>
              <a:spcAft>
                <a:spcPct val="0"/>
              </a:spcAft>
            </a:pPr>
            <a:r>
              <a:rPr lang="en-US" sz="1200" dirty="0" err="1">
                <a:solidFill>
                  <a:schemeClr val="tx1">
                    <a:lumMod val="65000"/>
                    <a:lumOff val="35000"/>
                  </a:schemeClr>
                </a:solidFill>
                <a:latin typeface="Arial" panose="020B0604020202020204" pitchFamily="34" charset="0"/>
              </a:rPr>
              <a:t>Fiecare</a:t>
            </a:r>
            <a:r>
              <a:rPr lang="en-US" sz="1200" dirty="0">
                <a:solidFill>
                  <a:schemeClr val="tx1">
                    <a:lumMod val="65000"/>
                    <a:lumOff val="35000"/>
                  </a:schemeClr>
                </a:solidFill>
                <a:latin typeface="Arial" panose="020B0604020202020204" pitchFamily="34" charset="0"/>
              </a:rPr>
              <a:t> din </a:t>
            </a:r>
            <a:r>
              <a:rPr lang="en-US" sz="1200" dirty="0" err="1">
                <a:solidFill>
                  <a:schemeClr val="tx1">
                    <a:lumMod val="65000"/>
                    <a:lumOff val="35000"/>
                  </a:schemeClr>
                </a:solidFill>
                <a:latin typeface="Arial" panose="020B0604020202020204" pitchFamily="34" charset="0"/>
              </a:rPr>
              <a:t>aceste</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instrucțiuni</a:t>
            </a:r>
            <a:r>
              <a:rPr lang="en-US" sz="1200" dirty="0">
                <a:solidFill>
                  <a:schemeClr val="tx1">
                    <a:lumMod val="65000"/>
                    <a:lumOff val="35000"/>
                  </a:schemeClr>
                </a:solidFill>
                <a:latin typeface="Arial" panose="020B0604020202020204" pitchFamily="34" charset="0"/>
              </a:rPr>
              <a:t> de salt are o </a:t>
            </a:r>
            <a:r>
              <a:rPr lang="en-US" sz="1200" dirty="0" err="1">
                <a:solidFill>
                  <a:schemeClr val="tx1">
                    <a:lumMod val="65000"/>
                    <a:lumOff val="35000"/>
                  </a:schemeClr>
                </a:solidFill>
                <a:latin typeface="Arial" panose="020B0604020202020204" pitchFamily="34" charset="0"/>
              </a:rPr>
              <a:t>utilizare</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specifică</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permițând</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dezvoltatorilor</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să</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controleze</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fluxul</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execuției</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programelor</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în</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moduri</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complexe</a:t>
            </a:r>
            <a:r>
              <a:rPr lang="en-US" sz="1200" dirty="0">
                <a:solidFill>
                  <a:schemeClr val="tx1">
                    <a:lumMod val="65000"/>
                    <a:lumOff val="35000"/>
                  </a:schemeClr>
                </a:solidFill>
                <a:latin typeface="Arial" panose="020B0604020202020204" pitchFamily="34" charset="0"/>
              </a:rPr>
              <a:t>, de la </a:t>
            </a:r>
            <a:r>
              <a:rPr lang="en-US" sz="1200" dirty="0" err="1">
                <a:solidFill>
                  <a:schemeClr val="tx1">
                    <a:lumMod val="65000"/>
                    <a:lumOff val="35000"/>
                  </a:schemeClr>
                </a:solidFill>
                <a:latin typeface="Arial" panose="020B0604020202020204" pitchFamily="34" charset="0"/>
              </a:rPr>
              <a:t>bucle</a:t>
            </a:r>
            <a:r>
              <a:rPr lang="en-US" sz="1200" dirty="0">
                <a:solidFill>
                  <a:schemeClr val="tx1">
                    <a:lumMod val="65000"/>
                    <a:lumOff val="35000"/>
                  </a:schemeClr>
                </a:solidFill>
                <a:latin typeface="Arial" panose="020B0604020202020204" pitchFamily="34" charset="0"/>
              </a:rPr>
              <a:t> simple </a:t>
            </a:r>
            <a:r>
              <a:rPr lang="en-US" sz="1200" dirty="0" err="1">
                <a:solidFill>
                  <a:schemeClr val="tx1">
                    <a:lumMod val="65000"/>
                    <a:lumOff val="35000"/>
                  </a:schemeClr>
                </a:solidFill>
                <a:latin typeface="Arial" panose="020B0604020202020204" pitchFamily="34" charset="0"/>
              </a:rPr>
              <a:t>până</a:t>
            </a:r>
            <a:r>
              <a:rPr lang="en-US" sz="1200" dirty="0">
                <a:solidFill>
                  <a:schemeClr val="tx1">
                    <a:lumMod val="65000"/>
                    <a:lumOff val="35000"/>
                  </a:schemeClr>
                </a:solidFill>
                <a:latin typeface="Arial" panose="020B0604020202020204" pitchFamily="34" charset="0"/>
              </a:rPr>
              <a:t> la </a:t>
            </a:r>
            <a:r>
              <a:rPr lang="en-US" sz="1200" dirty="0" err="1">
                <a:solidFill>
                  <a:schemeClr val="tx1">
                    <a:lumMod val="65000"/>
                    <a:lumOff val="35000"/>
                  </a:schemeClr>
                </a:solidFill>
                <a:latin typeface="Arial" panose="020B0604020202020204" pitchFamily="34" charset="0"/>
              </a:rPr>
              <a:t>structuri</a:t>
            </a:r>
            <a:r>
              <a:rPr lang="en-US" sz="1200" dirty="0">
                <a:solidFill>
                  <a:schemeClr val="tx1">
                    <a:lumMod val="65000"/>
                    <a:lumOff val="35000"/>
                  </a:schemeClr>
                </a:solidFill>
                <a:latin typeface="Arial" panose="020B0604020202020204" pitchFamily="34" charset="0"/>
              </a:rPr>
              <a:t> de control </a:t>
            </a:r>
            <a:r>
              <a:rPr lang="en-US" sz="1200" dirty="0" err="1">
                <a:solidFill>
                  <a:schemeClr val="tx1">
                    <a:lumMod val="65000"/>
                    <a:lumOff val="35000"/>
                  </a:schemeClr>
                </a:solidFill>
                <a:latin typeface="Arial" panose="020B0604020202020204" pitchFamily="34" charset="0"/>
              </a:rPr>
              <a:t>condiționat</a:t>
            </a:r>
            <a:r>
              <a:rPr lang="en-US" sz="1200" dirty="0">
                <a:solidFill>
                  <a:schemeClr val="tx1">
                    <a:lumMod val="65000"/>
                    <a:lumOff val="35000"/>
                  </a:schemeClr>
                </a:solidFill>
                <a:latin typeface="Arial" panose="020B0604020202020204" pitchFamily="34" charset="0"/>
              </a:rPr>
              <a:t> </a:t>
            </a:r>
            <a:r>
              <a:rPr lang="en-US" sz="1200" dirty="0" err="1">
                <a:solidFill>
                  <a:schemeClr val="tx1">
                    <a:lumMod val="65000"/>
                    <a:lumOff val="35000"/>
                  </a:schemeClr>
                </a:solidFill>
                <a:latin typeface="Arial" panose="020B0604020202020204" pitchFamily="34" charset="0"/>
              </a:rPr>
              <a:t>avansate</a:t>
            </a:r>
            <a:r>
              <a:rPr lang="en-US" sz="1200" dirty="0">
                <a:solidFill>
                  <a:schemeClr val="tx1">
                    <a:lumMod val="65000"/>
                    <a:lumOff val="35000"/>
                  </a:schemeClr>
                </a:solidFill>
                <a:latin typeface="Arial" panose="020B0604020202020204" pitchFamily="34" charset="0"/>
              </a:rPr>
              <a:t>.</a:t>
            </a:r>
          </a:p>
        </p:txBody>
      </p:sp>
    </p:spTree>
    <p:extLst>
      <p:ext uri="{BB962C8B-B14F-4D97-AF65-F5344CB8AC3E}">
        <p14:creationId xmlns:p14="http://schemas.microsoft.com/office/powerpoint/2010/main" val="45945807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p:cNvSpPr/>
          <p:nvPr/>
        </p:nvSpPr>
        <p:spPr>
          <a:xfrm>
            <a:off x="6650735" y="1956816"/>
            <a:ext cx="5110048" cy="1840992"/>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6" name="Flowchart: Process 5"/>
          <p:cNvSpPr/>
          <p:nvPr/>
        </p:nvSpPr>
        <p:spPr>
          <a:xfrm>
            <a:off x="457200" y="1956816"/>
            <a:ext cx="5949696" cy="4742688"/>
          </a:xfrm>
          <a:prstGeom prst="flowChartProcess">
            <a:avLst/>
          </a:prstGeom>
          <a:solidFill>
            <a:schemeClr val="accent2">
              <a:lumMod val="75000"/>
              <a:alpha val="8000"/>
            </a:schemeClr>
          </a:solidFill>
          <a:ln w="25400">
            <a:solidFill>
              <a:schemeClr val="tx1">
                <a:lumMod val="50000"/>
                <a:lumOff val="50000"/>
                <a:alpha val="5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p:cNvSpPr>
            <a:spLocks noGrp="1"/>
          </p:cNvSpPr>
          <p:nvPr>
            <p:ph type="title"/>
          </p:nvPr>
        </p:nvSpPr>
        <p:spPr/>
        <p:txBody>
          <a:bodyPr/>
          <a:lstStyle/>
          <a:p>
            <a:r>
              <a:rPr lang="en-US"/>
              <a:t>Bibliografie / resurse</a:t>
            </a:r>
          </a:p>
        </p:txBody>
      </p:sp>
      <p:sp>
        <p:nvSpPr>
          <p:cNvPr id="3" name="Content Placeholder 2"/>
          <p:cNvSpPr>
            <a:spLocks noGrp="1"/>
          </p:cNvSpPr>
          <p:nvPr>
            <p:ph idx="1"/>
          </p:nvPr>
        </p:nvSpPr>
        <p:spPr>
          <a:xfrm>
            <a:off x="434888" y="2588928"/>
            <a:ext cx="5831800" cy="3678303"/>
          </a:xfrm>
        </p:spPr>
        <p:txBody>
          <a:bodyPr>
            <a:normAutofit fontScale="25000" lnSpcReduction="20000"/>
          </a:bodyPr>
          <a:lstStyle/>
          <a:p>
            <a:r>
              <a:rPr lang="en-US" sz="5600">
                <a:solidFill>
                  <a:schemeClr val="tx1">
                    <a:lumMod val="65000"/>
                    <a:lumOff val="35000"/>
                  </a:schemeClr>
                </a:solidFill>
              </a:rPr>
              <a:t>Paul A. Gagniuc. </a:t>
            </a:r>
            <a:r>
              <a:rPr lang="en-US" sz="5600" i="1">
                <a:solidFill>
                  <a:schemeClr val="tx1">
                    <a:lumMod val="65000"/>
                    <a:lumOff val="35000"/>
                  </a:schemeClr>
                </a:solidFill>
              </a:rPr>
              <a:t>Antivirus Engines: From Methods to Innovations, Design, and Applications</a:t>
            </a:r>
            <a:r>
              <a:rPr lang="en-US" sz="5600">
                <a:solidFill>
                  <a:schemeClr val="tx1">
                    <a:lumMod val="65000"/>
                    <a:lumOff val="35000"/>
                  </a:schemeClr>
                </a:solidFill>
              </a:rPr>
              <a:t>. Cambridge, MA: Elsevier Syngress, 2024. pp. 1-656.</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An Introduction to Programming Languages: Simultaneous Learning in Multiple Coding Environments. Synthesis Lectures on Computer Science</a:t>
            </a:r>
            <a:r>
              <a:rPr lang="en-US" sz="5600">
                <a:solidFill>
                  <a:schemeClr val="tx1">
                    <a:lumMod val="65000"/>
                    <a:lumOff val="35000"/>
                  </a:schemeClr>
                </a:solidFill>
              </a:rPr>
              <a:t>. Springer International Publishing, 2023, pp. 1-280.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MATLAB</a:t>
            </a:r>
            <a:r>
              <a:rPr lang="en-US" sz="5600">
                <a:solidFill>
                  <a:schemeClr val="tx1">
                    <a:lumMod val="65000"/>
                    <a:lumOff val="35000"/>
                  </a:schemeClr>
                </a:solidFill>
              </a:rPr>
              <a:t>, Springer, 2024, pp. 1-255.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Python</a:t>
            </a:r>
            <a:r>
              <a:rPr lang="en-US" sz="5600">
                <a:solidFill>
                  <a:schemeClr val="tx1">
                    <a:lumMod val="65000"/>
                    <a:lumOff val="35000"/>
                  </a:schemeClr>
                </a:solidFill>
              </a:rPr>
              <a:t>, Springer, 2024, pp. 1-245.</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Coding Examples from Simple to Complex - Applications in Javascript</a:t>
            </a:r>
            <a:r>
              <a:rPr lang="en-US" sz="5600">
                <a:solidFill>
                  <a:schemeClr val="tx1">
                    <a:lumMod val="65000"/>
                    <a:lumOff val="35000"/>
                  </a:schemeClr>
                </a:solidFill>
              </a:rPr>
              <a:t>, Springer, 2024, pp. 1-240.</a:t>
            </a:r>
          </a:p>
          <a:p>
            <a:endParaRPr lang="en-US" sz="5600">
              <a:solidFill>
                <a:schemeClr val="tx1">
                  <a:lumMod val="65000"/>
                  <a:lumOff val="35000"/>
                </a:schemeClr>
              </a:solidFill>
            </a:endParaRPr>
          </a:p>
          <a:p>
            <a:r>
              <a:rPr lang="en-US" sz="5600">
                <a:solidFill>
                  <a:schemeClr val="tx1">
                    <a:lumMod val="65000"/>
                    <a:lumOff val="35000"/>
                  </a:schemeClr>
                </a:solidFill>
              </a:rPr>
              <a:t>Paul A. Gagniuc. </a:t>
            </a:r>
            <a:r>
              <a:rPr lang="en-US" sz="5600" i="1">
                <a:solidFill>
                  <a:schemeClr val="tx1">
                    <a:lumMod val="65000"/>
                    <a:lumOff val="35000"/>
                  </a:schemeClr>
                </a:solidFill>
              </a:rPr>
              <a:t>Markov chains: from theory to implementation and experimentation</a:t>
            </a:r>
            <a:r>
              <a:rPr lang="en-US" sz="5600">
                <a:solidFill>
                  <a:schemeClr val="tx1">
                    <a:lumMod val="65000"/>
                    <a:lumOff val="35000"/>
                  </a:schemeClr>
                </a:solidFill>
              </a:rPr>
              <a:t>. Hoboken, NJ,  John Wiley &amp; Sons, USA, 2017, ISBN: 978-1-119-38755-8.</a:t>
            </a:r>
          </a:p>
          <a:p>
            <a:endParaRPr lang="en-US"/>
          </a:p>
        </p:txBody>
      </p:sp>
      <p:sp>
        <p:nvSpPr>
          <p:cNvPr id="4" name="Rectangle 3"/>
          <p:cNvSpPr/>
          <p:nvPr/>
        </p:nvSpPr>
        <p:spPr>
          <a:xfrm>
            <a:off x="7866610" y="2687191"/>
            <a:ext cx="2678297"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lumMod val="65000"/>
                    <a:lumOff val="35000"/>
                  </a:prstClr>
                </a:solidFill>
                <a:effectLst/>
                <a:uLnTx/>
                <a:uFillTx/>
                <a:latin typeface="Gill Sans MT" panose="020B0502020104020203"/>
                <a:ea typeface="+mn-ea"/>
                <a:cs typeface="+mn-cs"/>
              </a:rPr>
              <a:t>https://github.com/gagniuc</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50735" y="3970542"/>
            <a:ext cx="5110048" cy="2728962"/>
          </a:xfrm>
          <a:prstGeom prst="rect">
            <a:avLst/>
          </a:prstGeom>
          <a:ln w="9525" cap="sq">
            <a:solidFill>
              <a:srgbClr val="000000"/>
            </a:solidFill>
            <a:prstDash val="dash"/>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4047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lowchart: Process 16"/>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a:xfrm>
            <a:off x="581192" y="702156"/>
            <a:ext cx="8624592" cy="1013800"/>
          </a:xfrm>
        </p:spPr>
        <p:txBody>
          <a:bodyPr/>
          <a:lstStyle/>
          <a:p>
            <a:r>
              <a:rPr lang="en-US"/>
              <a:t>fișierele executabile</a:t>
            </a:r>
            <a:br>
              <a:rPr lang="en-US"/>
            </a:br>
            <a:r>
              <a:rPr lang="en-US"/>
              <a:t>script</a:t>
            </a:r>
          </a:p>
        </p:txBody>
      </p:sp>
      <p:grpSp>
        <p:nvGrpSpPr>
          <p:cNvPr id="4" name="Group 3"/>
          <p:cNvGrpSpPr/>
          <p:nvPr/>
        </p:nvGrpSpPr>
        <p:grpSpPr>
          <a:xfrm>
            <a:off x="787139" y="2751869"/>
            <a:ext cx="3385752" cy="2691365"/>
            <a:chOff x="3358979" y="4534931"/>
            <a:chExt cx="3385752" cy="2017008"/>
          </a:xfrm>
        </p:grpSpPr>
        <p:sp>
          <p:nvSpPr>
            <p:cNvPr id="5" name="Rectangle 4"/>
            <p:cNvSpPr/>
            <p:nvPr/>
          </p:nvSpPr>
          <p:spPr>
            <a:xfrm>
              <a:off x="3358979" y="4534931"/>
              <a:ext cx="3385752" cy="271848"/>
            </a:xfrm>
            <a:prstGeom prst="rect">
              <a:avLst/>
            </a:prstGeom>
            <a:solidFill>
              <a:schemeClr val="tx1">
                <a:lumMod val="50000"/>
                <a:lumOff val="5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a:t>Scripturi Windows (92%)</a:t>
              </a:r>
            </a:p>
          </p:txBody>
        </p:sp>
        <p:sp>
          <p:nvSpPr>
            <p:cNvPr id="6" name="Rectangle 5"/>
            <p:cNvSpPr/>
            <p:nvPr/>
          </p:nvSpPr>
          <p:spPr>
            <a:xfrm>
              <a:off x="3358979" y="4806779"/>
              <a:ext cx="3385752" cy="1745160"/>
            </a:xfrm>
            <a:prstGeom prst="rect">
              <a:avLst/>
            </a:prstGeom>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sz="1000" b="1"/>
                <a:t>.bat</a:t>
              </a:r>
              <a:r>
                <a:rPr lang="en-US" sz="1000"/>
                <a:t> și </a:t>
              </a:r>
              <a:r>
                <a:rPr lang="en-US" sz="1000" b="1"/>
                <a:t>.cmd</a:t>
              </a:r>
              <a:r>
                <a:rPr lang="en-US" sz="1000"/>
                <a:t>: Fișiere batch DOS/Windows, care conțin o serie de comenzi DOS care sunt executate de către interpretorul de comandă al Windows (cmd.exe).</a:t>
              </a:r>
            </a:p>
            <a:p>
              <a:endParaRPr lang="en-US" sz="1000"/>
            </a:p>
            <a:p>
              <a:r>
                <a:rPr lang="en-US" sz="1000" b="1"/>
                <a:t>.ps1</a:t>
              </a:r>
              <a:r>
                <a:rPr lang="en-US" sz="1000"/>
                <a:t>: Scripturi PowerShell, executate de către motorul PowerShell, oferind acces la funcționalități avansate de automatizare și gestionare a sistemului.</a:t>
              </a:r>
            </a:p>
            <a:p>
              <a:endParaRPr lang="en-US" sz="1000"/>
            </a:p>
            <a:p>
              <a:r>
                <a:rPr lang="en-US" sz="1000" b="1"/>
                <a:t>.vbs</a:t>
              </a:r>
              <a:r>
                <a:rPr lang="en-US" sz="1000"/>
                <a:t>: Scripturi VBScript, care pot fi executate în Windows prin Windows Script Host sau în alte medii care suportă VBScript, precum unele aplicații web.</a:t>
              </a:r>
            </a:p>
            <a:p>
              <a:endParaRPr lang="en-US" sz="900"/>
            </a:p>
            <a:p>
              <a:endParaRPr lang="en-US" sz="900"/>
            </a:p>
            <a:p>
              <a:endParaRPr lang="en-US" sz="900"/>
            </a:p>
          </p:txBody>
        </p:sp>
      </p:grpSp>
      <p:sp>
        <p:nvSpPr>
          <p:cNvPr id="7" name="Rectangle 6"/>
          <p:cNvSpPr/>
          <p:nvPr/>
        </p:nvSpPr>
        <p:spPr>
          <a:xfrm>
            <a:off x="712998" y="2047281"/>
            <a:ext cx="10764371" cy="523220"/>
          </a:xfrm>
          <a:prstGeom prst="rect">
            <a:avLst/>
          </a:prstGeom>
        </p:spPr>
        <p:txBody>
          <a:bodyPr wrap="square">
            <a:spAutoFit/>
          </a:bodyPr>
          <a:lstStyle/>
          <a:p>
            <a:r>
              <a:rPr lang="en-US" sz="1400">
                <a:solidFill>
                  <a:schemeClr val="tx1">
                    <a:lumMod val="50000"/>
                    <a:lumOff val="50000"/>
                  </a:schemeClr>
                </a:solidFill>
              </a:rPr>
              <a:t>Termenul „executabile” poate fi interpretat într-un sens mai larg pentru a include nu doar fișierele binare native ale sistemului de operare, dar și scripturi care pot fi executate direct de către interpretorul sistemului sau alte programe de interpretare. În această gamă mai largă includem:</a:t>
            </a:r>
          </a:p>
        </p:txBody>
      </p:sp>
      <p:grpSp>
        <p:nvGrpSpPr>
          <p:cNvPr id="8" name="Group 7"/>
          <p:cNvGrpSpPr/>
          <p:nvPr/>
        </p:nvGrpSpPr>
        <p:grpSpPr>
          <a:xfrm>
            <a:off x="4411575" y="2751870"/>
            <a:ext cx="3385752" cy="2691364"/>
            <a:chOff x="3358979" y="4534931"/>
            <a:chExt cx="3385752" cy="2017008"/>
          </a:xfrm>
        </p:grpSpPr>
        <p:sp>
          <p:nvSpPr>
            <p:cNvPr id="9" name="Rectangle 8"/>
            <p:cNvSpPr/>
            <p:nvPr/>
          </p:nvSpPr>
          <p:spPr>
            <a:xfrm>
              <a:off x="3358979" y="4534931"/>
              <a:ext cx="3385752" cy="271848"/>
            </a:xfrm>
            <a:prstGeom prst="rect">
              <a:avLst/>
            </a:prstGeom>
            <a:solidFill>
              <a:schemeClr val="tx1">
                <a:lumMod val="50000"/>
                <a:lumOff val="5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a:t>Linux și Unix-like (3%)</a:t>
              </a:r>
            </a:p>
          </p:txBody>
        </p:sp>
        <p:sp>
          <p:nvSpPr>
            <p:cNvPr id="10" name="Rectangle 9"/>
            <p:cNvSpPr/>
            <p:nvPr/>
          </p:nvSpPr>
          <p:spPr>
            <a:xfrm>
              <a:off x="3358979" y="4806779"/>
              <a:ext cx="3385752" cy="1745160"/>
            </a:xfrm>
            <a:prstGeom prst="rect">
              <a:avLst/>
            </a:prstGeom>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sz="1000" b="1" dirty="0" err="1"/>
                <a:t>Scripturi</a:t>
              </a:r>
              <a:r>
                <a:rPr lang="en-US" sz="1000" b="1" dirty="0"/>
                <a:t> Shell</a:t>
              </a:r>
              <a:r>
                <a:rPr lang="en-US" sz="1000" dirty="0"/>
                <a:t>: </a:t>
              </a:r>
              <a:r>
                <a:rPr lang="en-US" sz="1000" dirty="0" err="1"/>
                <a:t>Acestea</a:t>
              </a:r>
              <a:r>
                <a:rPr lang="en-US" sz="1000" dirty="0"/>
                <a:t> </a:t>
              </a:r>
              <a:r>
                <a:rPr lang="en-US" sz="1000" dirty="0" err="1"/>
                <a:t>includ</a:t>
              </a:r>
              <a:r>
                <a:rPr lang="en-US" sz="1000" dirty="0"/>
                <a:t> </a:t>
              </a:r>
              <a:r>
                <a:rPr lang="en-US" sz="1000" dirty="0" err="1"/>
                <a:t>scripturi</a:t>
              </a:r>
              <a:r>
                <a:rPr lang="en-US" sz="1000" dirty="0"/>
                <a:t> Bash (.</a:t>
              </a:r>
              <a:r>
                <a:rPr lang="en-US" sz="1000" dirty="0" err="1"/>
                <a:t>sh</a:t>
              </a:r>
              <a:r>
                <a:rPr lang="en-US" sz="1000" dirty="0"/>
                <a:t>), Korn shell (.</a:t>
              </a:r>
              <a:r>
                <a:rPr lang="en-US" sz="1000" dirty="0" err="1"/>
                <a:t>ksh</a:t>
              </a:r>
              <a:r>
                <a:rPr lang="en-US" sz="1000" dirty="0"/>
                <a:t>), C shell (.</a:t>
              </a:r>
              <a:r>
                <a:rPr lang="en-US" sz="1000" dirty="0" err="1"/>
                <a:t>csh</a:t>
              </a:r>
              <a:r>
                <a:rPr lang="en-US" sz="1000" dirty="0"/>
                <a:t>), </a:t>
              </a:r>
              <a:r>
                <a:rPr lang="en-US" sz="1000" dirty="0" err="1"/>
                <a:t>și</a:t>
              </a:r>
              <a:r>
                <a:rPr lang="en-US" sz="1000" dirty="0"/>
                <a:t> </a:t>
              </a:r>
              <a:r>
                <a:rPr lang="en-US" sz="1000" dirty="0" err="1"/>
                <a:t>alte</a:t>
              </a:r>
              <a:r>
                <a:rPr lang="en-US" sz="1000" dirty="0"/>
                <a:t> shell-</a:t>
              </a:r>
              <a:r>
                <a:rPr lang="en-US" sz="1000" dirty="0" err="1"/>
                <a:t>uri</a:t>
              </a:r>
              <a:r>
                <a:rPr lang="en-US" sz="1000" dirty="0"/>
                <a:t> </a:t>
              </a:r>
              <a:r>
                <a:rPr lang="en-US" sz="1000" dirty="0" err="1"/>
                <a:t>disponibile</a:t>
              </a:r>
              <a:r>
                <a:rPr lang="en-US" sz="1000" dirty="0"/>
                <a:t> pe </a:t>
              </a:r>
              <a:r>
                <a:rPr lang="en-US" sz="1000" dirty="0" err="1"/>
                <a:t>sisteme</a:t>
              </a:r>
              <a:r>
                <a:rPr lang="en-US" sz="1000" dirty="0"/>
                <a:t> Unix </a:t>
              </a:r>
              <a:r>
                <a:rPr lang="en-US" sz="1000" dirty="0" err="1"/>
                <a:t>și</a:t>
              </a:r>
              <a:r>
                <a:rPr lang="en-US" sz="1000" dirty="0"/>
                <a:t> Linux. Sunt </a:t>
              </a:r>
              <a:r>
                <a:rPr lang="en-US" sz="1000" dirty="0" err="1"/>
                <a:t>executate</a:t>
              </a:r>
              <a:r>
                <a:rPr lang="en-US" sz="1000" dirty="0"/>
                <a:t> de </a:t>
              </a:r>
              <a:r>
                <a:rPr lang="en-US" sz="1000" dirty="0" err="1"/>
                <a:t>interpretorul</a:t>
              </a:r>
              <a:r>
                <a:rPr lang="en-US" sz="1000" dirty="0"/>
                <a:t> shell </a:t>
              </a:r>
              <a:r>
                <a:rPr lang="en-US" sz="1000" dirty="0" err="1"/>
                <a:t>corespunzător</a:t>
              </a:r>
              <a:r>
                <a:rPr lang="en-US" sz="1000" dirty="0"/>
                <a:t>.</a:t>
              </a:r>
            </a:p>
            <a:p>
              <a:endParaRPr lang="en-US" sz="1000" dirty="0"/>
            </a:p>
            <a:p>
              <a:r>
                <a:rPr lang="en-US" sz="1000" b="1" dirty="0"/>
                <a:t>.</a:t>
              </a:r>
              <a:r>
                <a:rPr lang="en-US" sz="1000" b="1" dirty="0" err="1"/>
                <a:t>py</a:t>
              </a:r>
              <a:r>
                <a:rPr lang="en-US" sz="1000" dirty="0"/>
                <a:t>: </a:t>
              </a:r>
              <a:r>
                <a:rPr lang="en-US" sz="1000" dirty="0" err="1"/>
                <a:t>Deși</a:t>
              </a:r>
              <a:r>
                <a:rPr lang="en-US" sz="1000" dirty="0"/>
                <a:t> Python este multi-</a:t>
              </a:r>
              <a:r>
                <a:rPr lang="en-US" sz="1000" dirty="0" err="1"/>
                <a:t>platformă</a:t>
              </a:r>
              <a:r>
                <a:rPr lang="en-US" sz="1000" dirty="0"/>
                <a:t>, </a:t>
              </a:r>
              <a:r>
                <a:rPr lang="en-US" sz="1000" dirty="0" err="1"/>
                <a:t>scripturile</a:t>
              </a:r>
              <a:r>
                <a:rPr lang="en-US" sz="1000" dirty="0"/>
                <a:t> Python (.</a:t>
              </a:r>
              <a:r>
                <a:rPr lang="en-US" sz="1000" dirty="0" err="1"/>
                <a:t>py</a:t>
              </a:r>
              <a:r>
                <a:rPr lang="en-US" sz="1000" dirty="0"/>
                <a:t>) pot fi </a:t>
              </a:r>
              <a:r>
                <a:rPr lang="en-US" sz="1000" dirty="0" err="1"/>
                <a:t>executate</a:t>
              </a:r>
              <a:r>
                <a:rPr lang="en-US" sz="1000" dirty="0"/>
                <a:t> ca </a:t>
              </a:r>
              <a:r>
                <a:rPr lang="en-US" sz="1000" dirty="0" err="1"/>
                <a:t>scripturi</a:t>
              </a:r>
              <a:r>
                <a:rPr lang="en-US" sz="1000" dirty="0"/>
                <a:t> pe </a:t>
              </a:r>
              <a:r>
                <a:rPr lang="en-US" sz="1000" dirty="0" err="1"/>
                <a:t>sisteme</a:t>
              </a:r>
              <a:r>
                <a:rPr lang="en-US" sz="1000" dirty="0"/>
                <a:t> Unix, Linux, </a:t>
              </a:r>
              <a:r>
                <a:rPr lang="en-US" sz="1000" dirty="0" err="1"/>
                <a:t>și</a:t>
              </a:r>
              <a:r>
                <a:rPr lang="en-US" sz="1000" dirty="0"/>
                <a:t> macOS, precum </a:t>
              </a:r>
              <a:r>
                <a:rPr lang="en-US" sz="1000" dirty="0" err="1"/>
                <a:t>și</a:t>
              </a:r>
              <a:r>
                <a:rPr lang="en-US" sz="1000" dirty="0"/>
                <a:t> pe Windows, </a:t>
              </a:r>
              <a:r>
                <a:rPr lang="en-US" sz="1000" dirty="0" err="1"/>
                <a:t>având</a:t>
              </a:r>
              <a:r>
                <a:rPr lang="en-US" sz="1000" dirty="0"/>
                <a:t> </a:t>
              </a:r>
              <a:r>
                <a:rPr lang="en-US" sz="1000" dirty="0" err="1"/>
                <a:t>nevoie</a:t>
              </a:r>
              <a:r>
                <a:rPr lang="en-US" sz="1000" dirty="0"/>
                <a:t> de </a:t>
              </a:r>
              <a:r>
                <a:rPr lang="en-US" sz="1000" dirty="0" err="1"/>
                <a:t>interpretorul</a:t>
              </a:r>
              <a:r>
                <a:rPr lang="en-US" sz="1000" dirty="0"/>
                <a:t> Python </a:t>
              </a:r>
              <a:r>
                <a:rPr lang="en-US" sz="1000" dirty="0" err="1"/>
                <a:t>instalat</a:t>
              </a:r>
              <a:r>
                <a:rPr lang="en-US" sz="1000" dirty="0"/>
                <a:t>.</a:t>
              </a:r>
            </a:p>
            <a:p>
              <a:endParaRPr lang="en-US" sz="1000" dirty="0"/>
            </a:p>
            <a:p>
              <a:r>
                <a:rPr lang="en-US" sz="1000" b="1" dirty="0"/>
                <a:t>.pl</a:t>
              </a:r>
              <a:r>
                <a:rPr lang="en-US" sz="1000" dirty="0"/>
                <a:t>: </a:t>
              </a:r>
              <a:r>
                <a:rPr lang="en-US" sz="1000" dirty="0" err="1"/>
                <a:t>Scripturi</a:t>
              </a:r>
              <a:r>
                <a:rPr lang="en-US" sz="1000" dirty="0"/>
                <a:t> Perl, care, similar cu Python, </a:t>
              </a:r>
              <a:r>
                <a:rPr lang="en-US" sz="1000" dirty="0" err="1"/>
                <a:t>necesită</a:t>
              </a:r>
              <a:r>
                <a:rPr lang="en-US" sz="1000" dirty="0"/>
                <a:t> </a:t>
              </a:r>
              <a:r>
                <a:rPr lang="en-US" sz="1000" dirty="0" err="1"/>
                <a:t>interpretorul</a:t>
              </a:r>
              <a:r>
                <a:rPr lang="en-US" sz="1000" dirty="0"/>
                <a:t> Perl </a:t>
              </a:r>
              <a:r>
                <a:rPr lang="en-US" sz="1000" dirty="0" err="1"/>
                <a:t>pentru</a:t>
              </a:r>
              <a:r>
                <a:rPr lang="en-US" sz="1000" dirty="0"/>
                <a:t> a fi </a:t>
              </a:r>
              <a:r>
                <a:rPr lang="en-US" sz="1000" dirty="0" err="1"/>
                <a:t>executate</a:t>
              </a:r>
              <a:r>
                <a:rPr lang="en-US" sz="1000" dirty="0"/>
                <a:t>, </a:t>
              </a:r>
              <a:r>
                <a:rPr lang="en-US" sz="1000" dirty="0" err="1"/>
                <a:t>disponibil</a:t>
              </a:r>
              <a:r>
                <a:rPr lang="en-US" sz="1000" dirty="0"/>
                <a:t> pe </a:t>
              </a:r>
              <a:r>
                <a:rPr lang="en-US" sz="1000" dirty="0" err="1"/>
                <a:t>multe</a:t>
              </a:r>
              <a:r>
                <a:rPr lang="en-US" sz="1000" dirty="0"/>
                <a:t> </a:t>
              </a:r>
              <a:r>
                <a:rPr lang="en-US" sz="1000" dirty="0" err="1"/>
                <a:t>platforme</a:t>
              </a:r>
              <a:r>
                <a:rPr lang="en-US" sz="1000" dirty="0"/>
                <a:t>.</a:t>
              </a:r>
              <a:endParaRPr lang="en-US" sz="900" dirty="0">
                <a:latin typeface="Calibri" panose="020F0502020204030204" pitchFamily="34" charset="0"/>
                <a:cs typeface="Calibri" panose="020F0502020204030204" pitchFamily="34" charset="0"/>
              </a:endParaRPr>
            </a:p>
            <a:p>
              <a:endParaRPr lang="en-US" sz="900" dirty="0">
                <a:latin typeface="Calibri" panose="020F0502020204030204" pitchFamily="34" charset="0"/>
                <a:cs typeface="Calibri" panose="020F0502020204030204" pitchFamily="34" charset="0"/>
              </a:endParaRPr>
            </a:p>
          </p:txBody>
        </p:sp>
      </p:grpSp>
      <p:sp>
        <p:nvSpPr>
          <p:cNvPr id="11" name="Rectangle 10"/>
          <p:cNvSpPr/>
          <p:nvPr/>
        </p:nvSpPr>
        <p:spPr>
          <a:xfrm>
            <a:off x="787139" y="5683225"/>
            <a:ext cx="10730109" cy="738664"/>
          </a:xfrm>
          <a:prstGeom prst="rect">
            <a:avLst/>
          </a:prstGeom>
        </p:spPr>
        <p:txBody>
          <a:bodyPr wrap="square">
            <a:spAutoFit/>
          </a:bodyPr>
          <a:lstStyle/>
          <a:p>
            <a:r>
              <a:rPr lang="en-US" sz="1400">
                <a:solidFill>
                  <a:schemeClr val="tx1">
                    <a:lumMod val="50000"/>
                    <a:lumOff val="50000"/>
                  </a:schemeClr>
                </a:solidFill>
              </a:rPr>
              <a:t>Aceste tipuri de „executabile” reprezintă un mod flexibil și puternic de a automatiza sarcini, procesa date, gestiona sisteme și dezvolta aplicații. Deși nu sunt compilabile în cod mașină specific unei arhitecturi hardware, cum sunt fișierele binare, scripturile pot fi totuși executate direct de un sistem prin intermediul interpretorilor corespunzători, făcându-le deosebit de utile pentru o gamă largă de aplicații și medii de dezvoltare.</a:t>
            </a:r>
          </a:p>
        </p:txBody>
      </p:sp>
      <p:grpSp>
        <p:nvGrpSpPr>
          <p:cNvPr id="12" name="Group 11"/>
          <p:cNvGrpSpPr/>
          <p:nvPr/>
        </p:nvGrpSpPr>
        <p:grpSpPr>
          <a:xfrm>
            <a:off x="8091617" y="2751869"/>
            <a:ext cx="3385752" cy="2691365"/>
            <a:chOff x="3358979" y="4534931"/>
            <a:chExt cx="3385752" cy="2017008"/>
          </a:xfrm>
        </p:grpSpPr>
        <p:sp>
          <p:nvSpPr>
            <p:cNvPr id="13" name="Rectangle 12"/>
            <p:cNvSpPr/>
            <p:nvPr/>
          </p:nvSpPr>
          <p:spPr>
            <a:xfrm>
              <a:off x="3358979" y="4534931"/>
              <a:ext cx="3385752" cy="271848"/>
            </a:xfrm>
            <a:prstGeom prst="rect">
              <a:avLst/>
            </a:prstGeom>
            <a:solidFill>
              <a:schemeClr val="tx1">
                <a:lumMod val="50000"/>
                <a:lumOff val="5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a:t>Altele</a:t>
              </a:r>
            </a:p>
          </p:txBody>
        </p:sp>
        <p:sp>
          <p:nvSpPr>
            <p:cNvPr id="14" name="Rectangle 13"/>
            <p:cNvSpPr/>
            <p:nvPr/>
          </p:nvSpPr>
          <p:spPr>
            <a:xfrm>
              <a:off x="3358979" y="4806779"/>
              <a:ext cx="3385752" cy="1745160"/>
            </a:xfrm>
            <a:prstGeom prst="rect">
              <a:avLst/>
            </a:prstGeom>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sz="1000" b="1"/>
                <a:t>.rb</a:t>
              </a:r>
              <a:r>
                <a:rPr lang="en-US" sz="1000"/>
                <a:t>: Scripturi Ruby, care pot fi executate pe orice sistem cu interpretorul Ruby instalat.</a:t>
              </a:r>
            </a:p>
            <a:p>
              <a:endParaRPr lang="en-US" sz="1000"/>
            </a:p>
            <a:p>
              <a:r>
                <a:rPr lang="en-US" sz="1000" b="1"/>
                <a:t>.php</a:t>
              </a:r>
              <a:r>
                <a:rPr lang="en-US" sz="1000"/>
                <a:t>: Deși frecvent asociat cu dezvoltarea web și executat pe un server web, scripturile PHP pot fi, de asemenea, executate direct de la linia de comandă pentru diverse sarcini de scriptare.</a:t>
              </a:r>
            </a:p>
            <a:p>
              <a:endParaRPr lang="en-US" sz="1000"/>
            </a:p>
            <a:p>
              <a:endParaRPr lang="en-US" sz="900"/>
            </a:p>
            <a:p>
              <a:endParaRPr lang="en-US" sz="900"/>
            </a:p>
            <a:p>
              <a:endParaRPr lang="en-US" sz="900"/>
            </a:p>
            <a:p>
              <a:endParaRPr lang="en-US" sz="900"/>
            </a:p>
            <a:p>
              <a:endParaRPr lang="en-US" sz="900"/>
            </a:p>
            <a:p>
              <a:endParaRPr lang="en-US" sz="900"/>
            </a:p>
          </p:txBody>
        </p:sp>
      </p:grpSp>
      <p:pic>
        <p:nvPicPr>
          <p:cNvPr id="16" name="Picture 15"/>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9415849" y="687968"/>
            <a:ext cx="2275278" cy="1042176"/>
          </a:xfrm>
          <a:prstGeom prst="rect">
            <a:avLst/>
          </a:prstGeom>
        </p:spPr>
      </p:pic>
      <p:sp>
        <p:nvSpPr>
          <p:cNvPr id="18" name="Rectangle 17"/>
          <p:cNvSpPr/>
          <p:nvPr/>
        </p:nvSpPr>
        <p:spPr>
          <a:xfrm>
            <a:off x="369960" y="1233768"/>
            <a:ext cx="904588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extLst>
      <p:ext uri="{BB962C8B-B14F-4D97-AF65-F5344CB8AC3E}">
        <p14:creationId xmlns:p14="http://schemas.microsoft.com/office/powerpoint/2010/main" val="2505280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Alte tipuri de executabile </a:t>
            </a:r>
            <a:br>
              <a:rPr lang="en-US"/>
            </a:br>
            <a:r>
              <a:rPr lang="en-US" sz="2000"/>
              <a:t>binare și script</a:t>
            </a:r>
          </a:p>
        </p:txBody>
      </p:sp>
      <p:sp>
        <p:nvSpPr>
          <p:cNvPr id="3" name="Content Placeholder 2"/>
          <p:cNvSpPr>
            <a:spLocks noGrp="1"/>
          </p:cNvSpPr>
          <p:nvPr>
            <p:ph idx="1"/>
          </p:nvPr>
        </p:nvSpPr>
        <p:spPr>
          <a:xfrm>
            <a:off x="581192" y="1921476"/>
            <a:ext cx="11029615" cy="4720281"/>
          </a:xfrm>
        </p:spPr>
        <p:txBody>
          <a:bodyPr>
            <a:normAutofit fontScale="70000" lnSpcReduction="20000"/>
          </a:bodyPr>
          <a:lstStyle/>
          <a:p>
            <a:pPr marL="0" indent="0">
              <a:buNone/>
            </a:pPr>
            <a:r>
              <a:rPr lang="en-US" b="1" u="sng" dirty="0">
                <a:solidFill>
                  <a:schemeClr val="tx1">
                    <a:lumMod val="50000"/>
                    <a:lumOff val="50000"/>
                  </a:schemeClr>
                </a:solidFill>
              </a:rPr>
              <a:t>Bytecode Executables</a:t>
            </a:r>
          </a:p>
          <a:p>
            <a:r>
              <a:rPr lang="en-US" dirty="0" err="1">
                <a:solidFill>
                  <a:schemeClr val="tx1">
                    <a:lumMod val="50000"/>
                    <a:lumOff val="50000"/>
                  </a:schemeClr>
                </a:solidFill>
              </a:rPr>
              <a:t>Aceste</a:t>
            </a:r>
            <a:r>
              <a:rPr lang="en-US" dirty="0">
                <a:solidFill>
                  <a:schemeClr val="tx1">
                    <a:lumMod val="50000"/>
                    <a:lumOff val="50000"/>
                  </a:schemeClr>
                </a:solidFill>
              </a:rPr>
              <a:t> </a:t>
            </a:r>
            <a:r>
              <a:rPr lang="en-US" dirty="0" err="1">
                <a:solidFill>
                  <a:schemeClr val="tx1">
                    <a:lumMod val="50000"/>
                    <a:lumOff val="50000"/>
                  </a:schemeClr>
                </a:solidFill>
              </a:rPr>
              <a:t>fișiere</a:t>
            </a:r>
            <a:r>
              <a:rPr lang="en-US" dirty="0">
                <a:solidFill>
                  <a:schemeClr val="tx1">
                    <a:lumMod val="50000"/>
                    <a:lumOff val="50000"/>
                  </a:schemeClr>
                </a:solidFill>
              </a:rPr>
              <a:t> sunt o </a:t>
            </a:r>
            <a:r>
              <a:rPr lang="en-US" dirty="0" err="1">
                <a:solidFill>
                  <a:schemeClr val="tx1">
                    <a:lumMod val="50000"/>
                    <a:lumOff val="50000"/>
                  </a:schemeClr>
                </a:solidFill>
              </a:rPr>
              <a:t>formă</a:t>
            </a:r>
            <a:r>
              <a:rPr lang="en-US" dirty="0">
                <a:solidFill>
                  <a:schemeClr val="tx1">
                    <a:lumMod val="50000"/>
                    <a:lumOff val="50000"/>
                  </a:schemeClr>
                </a:solidFill>
              </a:rPr>
              <a:t> </a:t>
            </a:r>
            <a:r>
              <a:rPr lang="en-US" dirty="0" err="1">
                <a:solidFill>
                  <a:schemeClr val="tx1">
                    <a:lumMod val="50000"/>
                    <a:lumOff val="50000"/>
                  </a:schemeClr>
                </a:solidFill>
              </a:rPr>
              <a:t>intermediară</a:t>
            </a:r>
            <a:r>
              <a:rPr lang="en-US" dirty="0">
                <a:solidFill>
                  <a:schemeClr val="tx1">
                    <a:lumMod val="50000"/>
                    <a:lumOff val="50000"/>
                  </a:schemeClr>
                </a:solidFill>
              </a:rPr>
              <a:t> </a:t>
            </a:r>
            <a:r>
              <a:rPr lang="en-US" dirty="0" err="1">
                <a:solidFill>
                  <a:schemeClr val="tx1">
                    <a:lumMod val="50000"/>
                    <a:lumOff val="50000"/>
                  </a:schemeClr>
                </a:solidFill>
              </a:rPr>
              <a:t>între</a:t>
            </a:r>
            <a:r>
              <a:rPr lang="en-US" dirty="0">
                <a:solidFill>
                  <a:schemeClr val="tx1">
                    <a:lumMod val="50000"/>
                    <a:lumOff val="50000"/>
                  </a:schemeClr>
                </a:solidFill>
              </a:rPr>
              <a:t> </a:t>
            </a:r>
            <a:r>
              <a:rPr lang="en-US" dirty="0" err="1">
                <a:solidFill>
                  <a:schemeClr val="tx1">
                    <a:lumMod val="50000"/>
                    <a:lumOff val="50000"/>
                  </a:schemeClr>
                </a:solidFill>
              </a:rPr>
              <a:t>codul</a:t>
            </a:r>
            <a:r>
              <a:rPr lang="en-US" dirty="0">
                <a:solidFill>
                  <a:schemeClr val="tx1">
                    <a:lumMod val="50000"/>
                    <a:lumOff val="50000"/>
                  </a:schemeClr>
                </a:solidFill>
              </a:rPr>
              <a:t> </a:t>
            </a:r>
            <a:r>
              <a:rPr lang="en-US" dirty="0" err="1">
                <a:solidFill>
                  <a:schemeClr val="tx1">
                    <a:lumMod val="50000"/>
                    <a:lumOff val="50000"/>
                  </a:schemeClr>
                </a:solidFill>
              </a:rPr>
              <a:t>sursă</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codul</a:t>
            </a:r>
            <a:r>
              <a:rPr lang="en-US" dirty="0">
                <a:solidFill>
                  <a:schemeClr val="tx1">
                    <a:lumMod val="50000"/>
                    <a:lumOff val="50000"/>
                  </a:schemeClr>
                </a:solidFill>
              </a:rPr>
              <a:t> </a:t>
            </a:r>
            <a:r>
              <a:rPr lang="en-US" dirty="0" err="1">
                <a:solidFill>
                  <a:schemeClr val="tx1">
                    <a:lumMod val="50000"/>
                    <a:lumOff val="50000"/>
                  </a:schemeClr>
                </a:solidFill>
              </a:rPr>
              <a:t>mașină</a:t>
            </a:r>
            <a:r>
              <a:rPr lang="en-US" dirty="0">
                <a:solidFill>
                  <a:schemeClr val="tx1">
                    <a:lumMod val="50000"/>
                    <a:lumOff val="50000"/>
                  </a:schemeClr>
                </a:solidFill>
              </a:rPr>
              <a:t>. Bytecode-</a:t>
            </a:r>
            <a:r>
              <a:rPr lang="en-US" dirty="0" err="1">
                <a:solidFill>
                  <a:schemeClr val="tx1">
                    <a:lumMod val="50000"/>
                    <a:lumOff val="50000"/>
                  </a:schemeClr>
                </a:solidFill>
              </a:rPr>
              <a:t>ul</a:t>
            </a:r>
            <a:r>
              <a:rPr lang="en-US" dirty="0">
                <a:solidFill>
                  <a:schemeClr val="tx1">
                    <a:lumMod val="50000"/>
                    <a:lumOff val="50000"/>
                  </a:schemeClr>
                </a:solidFill>
              </a:rPr>
              <a:t> este </a:t>
            </a:r>
            <a:r>
              <a:rPr lang="en-US" dirty="0" err="1">
                <a:solidFill>
                  <a:schemeClr val="tx1">
                    <a:lumMod val="50000"/>
                    <a:lumOff val="50000"/>
                  </a:schemeClr>
                </a:solidFill>
              </a:rPr>
              <a:t>adesea</a:t>
            </a:r>
            <a:r>
              <a:rPr lang="en-US" dirty="0">
                <a:solidFill>
                  <a:schemeClr val="tx1">
                    <a:lumMod val="50000"/>
                    <a:lumOff val="50000"/>
                  </a:schemeClr>
                </a:solidFill>
              </a:rPr>
              <a:t> </a:t>
            </a:r>
            <a:r>
              <a:rPr lang="en-US" dirty="0" err="1">
                <a:solidFill>
                  <a:schemeClr val="tx1">
                    <a:lumMod val="50000"/>
                    <a:lumOff val="50000"/>
                  </a:schemeClr>
                </a:solidFill>
              </a:rPr>
              <a:t>asociat</a:t>
            </a:r>
            <a:r>
              <a:rPr lang="en-US" dirty="0">
                <a:solidFill>
                  <a:schemeClr val="tx1">
                    <a:lumMod val="50000"/>
                    <a:lumOff val="50000"/>
                  </a:schemeClr>
                </a:solidFill>
              </a:rPr>
              <a:t> cu </a:t>
            </a:r>
            <a:r>
              <a:rPr lang="en-US" dirty="0" err="1">
                <a:solidFill>
                  <a:schemeClr val="tx1">
                    <a:lumMod val="50000"/>
                    <a:lumOff val="50000"/>
                  </a:schemeClr>
                </a:solidFill>
              </a:rPr>
              <a:t>limbaje</a:t>
            </a:r>
            <a:r>
              <a:rPr lang="en-US" dirty="0">
                <a:solidFill>
                  <a:schemeClr val="tx1">
                    <a:lumMod val="50000"/>
                    <a:lumOff val="50000"/>
                  </a:schemeClr>
                </a:solidFill>
              </a:rPr>
              <a:t> de </a:t>
            </a:r>
            <a:r>
              <a:rPr lang="en-US" dirty="0" err="1">
                <a:solidFill>
                  <a:schemeClr val="tx1">
                    <a:lumMod val="50000"/>
                    <a:lumOff val="50000"/>
                  </a:schemeClr>
                </a:solidFill>
              </a:rPr>
              <a:t>programare</a:t>
            </a:r>
            <a:r>
              <a:rPr lang="en-US" dirty="0">
                <a:solidFill>
                  <a:schemeClr val="tx1">
                    <a:lumMod val="50000"/>
                    <a:lumOff val="50000"/>
                  </a:schemeClr>
                </a:solidFill>
              </a:rPr>
              <a:t> cum </a:t>
            </a:r>
            <a:r>
              <a:rPr lang="en-US" dirty="0" err="1">
                <a:solidFill>
                  <a:schemeClr val="tx1">
                    <a:lumMod val="50000"/>
                    <a:lumOff val="50000"/>
                  </a:schemeClr>
                </a:solidFill>
              </a:rPr>
              <a:t>ar</a:t>
            </a:r>
            <a:r>
              <a:rPr lang="en-US" dirty="0">
                <a:solidFill>
                  <a:schemeClr val="tx1">
                    <a:lumMod val="50000"/>
                    <a:lumOff val="50000"/>
                  </a:schemeClr>
                </a:solidFill>
              </a:rPr>
              <a:t> fi Java (.class </a:t>
            </a:r>
            <a:r>
              <a:rPr lang="en-US" dirty="0" err="1">
                <a:solidFill>
                  <a:schemeClr val="tx1">
                    <a:lumMod val="50000"/>
                    <a:lumOff val="50000"/>
                  </a:schemeClr>
                </a:solidFill>
              </a:rPr>
              <a:t>sau</a:t>
            </a:r>
            <a:r>
              <a:rPr lang="en-US" dirty="0">
                <a:solidFill>
                  <a:schemeClr val="tx1">
                    <a:lumMod val="50000"/>
                    <a:lumOff val="50000"/>
                  </a:schemeClr>
                </a:solidFill>
              </a:rPr>
              <a:t> .jar) </a:t>
            </a:r>
            <a:r>
              <a:rPr lang="en-US" dirty="0" err="1">
                <a:solidFill>
                  <a:schemeClr val="tx1">
                    <a:lumMod val="50000"/>
                    <a:lumOff val="50000"/>
                  </a:schemeClr>
                </a:solidFill>
              </a:rPr>
              <a:t>și</a:t>
            </a:r>
            <a:r>
              <a:rPr lang="en-US" dirty="0">
                <a:solidFill>
                  <a:schemeClr val="tx1">
                    <a:lumMod val="50000"/>
                    <a:lumOff val="50000"/>
                  </a:schemeClr>
                </a:solidFill>
              </a:rPr>
              <a:t> .NET (</a:t>
            </a:r>
            <a:r>
              <a:rPr lang="en-US" dirty="0" err="1">
                <a:solidFill>
                  <a:schemeClr val="tx1">
                    <a:lumMod val="50000"/>
                    <a:lumOff val="50000"/>
                  </a:schemeClr>
                </a:solidFill>
              </a:rPr>
              <a:t>asemblări</a:t>
            </a:r>
            <a:r>
              <a:rPr lang="en-US" dirty="0">
                <a:solidFill>
                  <a:schemeClr val="tx1">
                    <a:lumMod val="50000"/>
                    <a:lumOff val="50000"/>
                  </a:schemeClr>
                </a:solidFill>
              </a:rPr>
              <a:t> .</a:t>
            </a:r>
            <a:r>
              <a:rPr lang="en-US" dirty="0" err="1">
                <a:solidFill>
                  <a:schemeClr val="tx1">
                    <a:lumMod val="50000"/>
                    <a:lumOff val="50000"/>
                  </a:schemeClr>
                </a:solidFill>
              </a:rPr>
              <a:t>dll</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.exe),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necesită</a:t>
            </a:r>
            <a:r>
              <a:rPr lang="en-US" dirty="0">
                <a:solidFill>
                  <a:schemeClr val="tx1">
                    <a:lumMod val="50000"/>
                    <a:lumOff val="50000"/>
                  </a:schemeClr>
                </a:solidFill>
              </a:rPr>
              <a:t> o </a:t>
            </a:r>
            <a:r>
              <a:rPr lang="en-US" dirty="0" err="1">
                <a:solidFill>
                  <a:schemeClr val="tx1">
                    <a:lumMod val="50000"/>
                    <a:lumOff val="50000"/>
                  </a:schemeClr>
                </a:solidFill>
              </a:rPr>
              <a:t>mașină</a:t>
            </a:r>
            <a:r>
              <a:rPr lang="en-US" dirty="0">
                <a:solidFill>
                  <a:schemeClr val="tx1">
                    <a:lumMod val="50000"/>
                    <a:lumOff val="50000"/>
                  </a:schemeClr>
                </a:solidFill>
              </a:rPr>
              <a:t> </a:t>
            </a:r>
            <a:r>
              <a:rPr lang="en-US" dirty="0" err="1">
                <a:solidFill>
                  <a:schemeClr val="tx1">
                    <a:lumMod val="50000"/>
                    <a:lumOff val="50000"/>
                  </a:schemeClr>
                </a:solidFill>
              </a:rPr>
              <a:t>virtuală</a:t>
            </a:r>
            <a:r>
              <a:rPr lang="en-US" dirty="0">
                <a:solidFill>
                  <a:schemeClr val="tx1">
                    <a:lumMod val="50000"/>
                    <a:lumOff val="50000"/>
                  </a:schemeClr>
                </a:solidFill>
              </a:rPr>
              <a:t> (cum </a:t>
            </a:r>
            <a:r>
              <a:rPr lang="en-US" dirty="0" err="1">
                <a:solidFill>
                  <a:schemeClr val="tx1">
                    <a:lumMod val="50000"/>
                    <a:lumOff val="50000"/>
                  </a:schemeClr>
                </a:solidFill>
              </a:rPr>
              <a:t>ar</a:t>
            </a:r>
            <a:r>
              <a:rPr lang="en-US" dirty="0">
                <a:solidFill>
                  <a:schemeClr val="tx1">
                    <a:lumMod val="50000"/>
                    <a:lumOff val="50000"/>
                  </a:schemeClr>
                </a:solidFill>
              </a:rPr>
              <a:t> fi Java Virtual Machine </a:t>
            </a:r>
            <a:r>
              <a:rPr lang="en-US" dirty="0" err="1">
                <a:solidFill>
                  <a:schemeClr val="tx1">
                    <a:lumMod val="50000"/>
                    <a:lumOff val="50000"/>
                  </a:schemeClr>
                </a:solidFill>
              </a:rPr>
              <a:t>sau</a:t>
            </a:r>
            <a:r>
              <a:rPr lang="en-US" dirty="0">
                <a:solidFill>
                  <a:schemeClr val="tx1">
                    <a:lumMod val="50000"/>
                    <a:lumOff val="50000"/>
                  </a:schemeClr>
                </a:solidFill>
              </a:rPr>
              <a:t> .NET Runtime) </a:t>
            </a:r>
            <a:r>
              <a:rPr lang="en-US" dirty="0" err="1">
                <a:solidFill>
                  <a:schemeClr val="tx1">
                    <a:lumMod val="50000"/>
                    <a:lumOff val="50000"/>
                  </a:schemeClr>
                </a:solidFill>
              </a:rPr>
              <a:t>pentru</a:t>
            </a:r>
            <a:r>
              <a:rPr lang="en-US" dirty="0">
                <a:solidFill>
                  <a:schemeClr val="tx1">
                    <a:lumMod val="50000"/>
                    <a:lumOff val="50000"/>
                  </a:schemeClr>
                </a:solidFill>
              </a:rPr>
              <a:t> a-l </a:t>
            </a:r>
            <a:r>
              <a:rPr lang="en-US" dirty="0" err="1">
                <a:solidFill>
                  <a:schemeClr val="tx1">
                    <a:lumMod val="50000"/>
                    <a:lumOff val="50000"/>
                  </a:schemeClr>
                </a:solidFill>
              </a:rPr>
              <a:t>interpreta</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executa</a:t>
            </a:r>
            <a:r>
              <a:rPr lang="en-US" dirty="0">
                <a:solidFill>
                  <a:schemeClr val="tx1">
                    <a:lumMod val="50000"/>
                    <a:lumOff val="50000"/>
                  </a:schemeClr>
                </a:solidFill>
              </a:rPr>
              <a:t>. </a:t>
            </a:r>
            <a:r>
              <a:rPr lang="en-US" dirty="0" err="1">
                <a:solidFill>
                  <a:schemeClr val="tx1">
                    <a:lumMod val="50000"/>
                    <a:lumOff val="50000"/>
                  </a:schemeClr>
                </a:solidFill>
              </a:rPr>
              <a:t>Aceste</a:t>
            </a:r>
            <a:r>
              <a:rPr lang="en-US" dirty="0">
                <a:solidFill>
                  <a:schemeClr val="tx1">
                    <a:lumMod val="50000"/>
                    <a:lumOff val="50000"/>
                  </a:schemeClr>
                </a:solidFill>
              </a:rPr>
              <a:t> </a:t>
            </a:r>
            <a:r>
              <a:rPr lang="en-US" dirty="0" err="1">
                <a:solidFill>
                  <a:schemeClr val="tx1">
                    <a:lumMod val="50000"/>
                    <a:lumOff val="50000"/>
                  </a:schemeClr>
                </a:solidFill>
              </a:rPr>
              <a:t>fișiere</a:t>
            </a:r>
            <a:r>
              <a:rPr lang="en-US" dirty="0">
                <a:solidFill>
                  <a:schemeClr val="tx1">
                    <a:lumMod val="50000"/>
                    <a:lumOff val="50000"/>
                  </a:schemeClr>
                </a:solidFill>
              </a:rPr>
              <a:t> nu sunt </a:t>
            </a:r>
            <a:r>
              <a:rPr lang="en-US" dirty="0" err="1">
                <a:solidFill>
                  <a:schemeClr val="tx1">
                    <a:lumMod val="50000"/>
                    <a:lumOff val="50000"/>
                  </a:schemeClr>
                </a:solidFill>
              </a:rPr>
              <a:t>nici</a:t>
            </a:r>
            <a:r>
              <a:rPr lang="en-US" dirty="0">
                <a:solidFill>
                  <a:schemeClr val="tx1">
                    <a:lumMod val="50000"/>
                    <a:lumOff val="50000"/>
                  </a:schemeClr>
                </a:solidFill>
              </a:rPr>
              <a:t> </a:t>
            </a:r>
            <a:r>
              <a:rPr lang="en-US" dirty="0" err="1">
                <a:solidFill>
                  <a:schemeClr val="tx1">
                    <a:lumMod val="50000"/>
                    <a:lumOff val="50000"/>
                  </a:schemeClr>
                </a:solidFill>
              </a:rPr>
              <a:t>pur</a:t>
            </a:r>
            <a:r>
              <a:rPr lang="en-US" dirty="0">
                <a:solidFill>
                  <a:schemeClr val="tx1">
                    <a:lumMod val="50000"/>
                    <a:lumOff val="50000"/>
                  </a:schemeClr>
                </a:solidFill>
              </a:rPr>
              <a:t> </a:t>
            </a:r>
            <a:r>
              <a:rPr lang="en-US" dirty="0" err="1">
                <a:solidFill>
                  <a:schemeClr val="tx1">
                    <a:lumMod val="50000"/>
                    <a:lumOff val="50000"/>
                  </a:schemeClr>
                </a:solidFill>
              </a:rPr>
              <a:t>binare</a:t>
            </a:r>
            <a:r>
              <a:rPr lang="en-US" dirty="0">
                <a:solidFill>
                  <a:schemeClr val="tx1">
                    <a:lumMod val="50000"/>
                    <a:lumOff val="50000"/>
                  </a:schemeClr>
                </a:solidFill>
              </a:rPr>
              <a:t> (</a:t>
            </a:r>
            <a:r>
              <a:rPr lang="en-US" dirty="0" err="1">
                <a:solidFill>
                  <a:schemeClr val="tx1">
                    <a:lumMod val="50000"/>
                    <a:lumOff val="50000"/>
                  </a:schemeClr>
                </a:solidFill>
              </a:rPr>
              <a:t>deși</a:t>
            </a:r>
            <a:r>
              <a:rPr lang="en-US" dirty="0">
                <a:solidFill>
                  <a:schemeClr val="tx1">
                    <a:lumMod val="50000"/>
                    <a:lumOff val="50000"/>
                  </a:schemeClr>
                </a:solidFill>
              </a:rPr>
              <a:t> sunt </a:t>
            </a:r>
            <a:r>
              <a:rPr lang="en-US" dirty="0" err="1">
                <a:solidFill>
                  <a:schemeClr val="tx1">
                    <a:lumMod val="50000"/>
                    <a:lumOff val="50000"/>
                  </a:schemeClr>
                </a:solidFill>
              </a:rPr>
              <a:t>stocate</a:t>
            </a:r>
            <a:r>
              <a:rPr lang="en-US" dirty="0">
                <a:solidFill>
                  <a:schemeClr val="tx1">
                    <a:lumMod val="50000"/>
                    <a:lumOff val="50000"/>
                  </a:schemeClr>
                </a:solidFill>
              </a:rPr>
              <a:t> </a:t>
            </a:r>
            <a:r>
              <a:rPr lang="en-US" dirty="0" err="1">
                <a:solidFill>
                  <a:schemeClr val="tx1">
                    <a:lumMod val="50000"/>
                    <a:lumOff val="50000"/>
                  </a:schemeClr>
                </a:solidFill>
              </a:rPr>
              <a:t>într</a:t>
            </a:r>
            <a:r>
              <a:rPr lang="en-US" dirty="0">
                <a:solidFill>
                  <a:schemeClr val="tx1">
                    <a:lumMod val="50000"/>
                    <a:lumOff val="50000"/>
                  </a:schemeClr>
                </a:solidFill>
              </a:rPr>
              <a:t>-un format </a:t>
            </a:r>
            <a:r>
              <a:rPr lang="en-US" dirty="0" err="1">
                <a:solidFill>
                  <a:schemeClr val="tx1">
                    <a:lumMod val="50000"/>
                    <a:lumOff val="50000"/>
                  </a:schemeClr>
                </a:solidFill>
              </a:rPr>
              <a:t>binar</a:t>
            </a:r>
            <a:r>
              <a:rPr lang="en-US" dirty="0">
                <a:solidFill>
                  <a:schemeClr val="tx1">
                    <a:lumMod val="50000"/>
                    <a:lumOff val="50000"/>
                  </a:schemeClr>
                </a:solidFill>
              </a:rPr>
              <a:t>), </a:t>
            </a:r>
            <a:r>
              <a:rPr lang="en-US" dirty="0" err="1">
                <a:solidFill>
                  <a:schemeClr val="tx1">
                    <a:lumMod val="50000"/>
                    <a:lumOff val="50000"/>
                  </a:schemeClr>
                </a:solidFill>
              </a:rPr>
              <a:t>nici</a:t>
            </a:r>
            <a:r>
              <a:rPr lang="en-US" dirty="0">
                <a:solidFill>
                  <a:schemeClr val="tx1">
                    <a:lumMod val="50000"/>
                    <a:lumOff val="50000"/>
                  </a:schemeClr>
                </a:solidFill>
              </a:rPr>
              <a:t> </a:t>
            </a:r>
            <a:r>
              <a:rPr lang="en-US" dirty="0" err="1">
                <a:solidFill>
                  <a:schemeClr val="tx1">
                    <a:lumMod val="50000"/>
                    <a:lumOff val="50000"/>
                  </a:schemeClr>
                </a:solidFill>
              </a:rPr>
              <a:t>scripturi</a:t>
            </a:r>
            <a:r>
              <a:rPr lang="en-US" dirty="0">
                <a:solidFill>
                  <a:schemeClr val="tx1">
                    <a:lumMod val="50000"/>
                    <a:lumOff val="50000"/>
                  </a:schemeClr>
                </a:solidFill>
              </a:rPr>
              <a:t> text, ci </a:t>
            </a:r>
            <a:r>
              <a:rPr lang="en-US" dirty="0" err="1">
                <a:solidFill>
                  <a:schemeClr val="tx1">
                    <a:lumMod val="50000"/>
                    <a:lumOff val="50000"/>
                  </a:schemeClr>
                </a:solidFill>
              </a:rPr>
              <a:t>reprezintă</a:t>
            </a:r>
            <a:r>
              <a:rPr lang="en-US" dirty="0">
                <a:solidFill>
                  <a:schemeClr val="tx1">
                    <a:lumMod val="50000"/>
                    <a:lumOff val="50000"/>
                  </a:schemeClr>
                </a:solidFill>
              </a:rPr>
              <a:t> un set de </a:t>
            </a:r>
            <a:r>
              <a:rPr lang="en-US" dirty="0" err="1">
                <a:solidFill>
                  <a:schemeClr val="tx1">
                    <a:lumMod val="50000"/>
                    <a:lumOff val="50000"/>
                  </a:schemeClr>
                </a:solidFill>
              </a:rPr>
              <a:t>instrucțiuni</a:t>
            </a:r>
            <a:r>
              <a:rPr lang="en-US" dirty="0">
                <a:solidFill>
                  <a:schemeClr val="tx1">
                    <a:lumMod val="50000"/>
                    <a:lumOff val="50000"/>
                  </a:schemeClr>
                </a:solidFill>
              </a:rPr>
              <a:t> </a:t>
            </a:r>
            <a:r>
              <a:rPr lang="en-US" dirty="0" err="1">
                <a:solidFill>
                  <a:schemeClr val="tx1">
                    <a:lumMod val="50000"/>
                    <a:lumOff val="50000"/>
                  </a:schemeClr>
                </a:solidFill>
              </a:rPr>
              <a:t>standardizate</a:t>
            </a:r>
            <a:r>
              <a:rPr lang="en-US" dirty="0">
                <a:solidFill>
                  <a:schemeClr val="tx1">
                    <a:lumMod val="50000"/>
                    <a:lumOff val="50000"/>
                  </a:schemeClr>
                </a:solidFill>
              </a:rPr>
              <a:t> care sunt </a:t>
            </a:r>
            <a:r>
              <a:rPr lang="en-US" dirty="0" err="1">
                <a:solidFill>
                  <a:schemeClr val="tx1">
                    <a:lumMod val="50000"/>
                    <a:lumOff val="50000"/>
                  </a:schemeClr>
                </a:solidFill>
              </a:rPr>
              <a:t>executate</a:t>
            </a:r>
            <a:r>
              <a:rPr lang="en-US" dirty="0">
                <a:solidFill>
                  <a:schemeClr val="tx1">
                    <a:lumMod val="50000"/>
                    <a:lumOff val="50000"/>
                  </a:schemeClr>
                </a:solidFill>
              </a:rPr>
              <a:t> </a:t>
            </a:r>
            <a:r>
              <a:rPr lang="en-US" dirty="0" err="1">
                <a:solidFill>
                  <a:schemeClr val="tx1">
                    <a:lumMod val="50000"/>
                    <a:lumOff val="50000"/>
                  </a:schemeClr>
                </a:solidFill>
              </a:rPr>
              <a:t>într</a:t>
            </a:r>
            <a:r>
              <a:rPr lang="en-US" dirty="0">
                <a:solidFill>
                  <a:schemeClr val="tx1">
                    <a:lumMod val="50000"/>
                    <a:lumOff val="50000"/>
                  </a:schemeClr>
                </a:solidFill>
              </a:rPr>
              <a:t>-un </a:t>
            </a:r>
            <a:r>
              <a:rPr lang="en-US" dirty="0" err="1">
                <a:solidFill>
                  <a:schemeClr val="tx1">
                    <a:lumMod val="50000"/>
                    <a:lumOff val="50000"/>
                  </a:schemeClr>
                </a:solidFill>
              </a:rPr>
              <a:t>mediu</a:t>
            </a:r>
            <a:r>
              <a:rPr lang="en-US" dirty="0">
                <a:solidFill>
                  <a:schemeClr val="tx1">
                    <a:lumMod val="50000"/>
                    <a:lumOff val="50000"/>
                  </a:schemeClr>
                </a:solidFill>
              </a:rPr>
              <a:t> </a:t>
            </a:r>
            <a:r>
              <a:rPr lang="en-US" dirty="0" err="1">
                <a:solidFill>
                  <a:schemeClr val="tx1">
                    <a:lumMod val="50000"/>
                    <a:lumOff val="50000"/>
                  </a:schemeClr>
                </a:solidFill>
              </a:rPr>
              <a:t>controlat</a:t>
            </a:r>
            <a:r>
              <a:rPr lang="en-US" dirty="0">
                <a:solidFill>
                  <a:schemeClr val="tx1">
                    <a:lumMod val="50000"/>
                    <a:lumOff val="50000"/>
                  </a:schemeClr>
                </a:solidFill>
              </a:rPr>
              <a:t>.</a:t>
            </a:r>
          </a:p>
          <a:p>
            <a:pPr marL="0" indent="0">
              <a:buNone/>
            </a:pPr>
            <a:r>
              <a:rPr lang="en-US" b="1" u="sng" dirty="0">
                <a:solidFill>
                  <a:schemeClr val="tx1">
                    <a:lumMod val="50000"/>
                    <a:lumOff val="50000"/>
                  </a:schemeClr>
                </a:solidFill>
              </a:rPr>
              <a:t>Web Executables</a:t>
            </a:r>
          </a:p>
          <a:p>
            <a:r>
              <a:rPr lang="en-US" dirty="0">
                <a:solidFill>
                  <a:schemeClr val="tx1">
                    <a:lumMod val="50000"/>
                    <a:lumOff val="50000"/>
                  </a:schemeClr>
                </a:solidFill>
              </a:rPr>
              <a:t>Pe </a:t>
            </a:r>
            <a:r>
              <a:rPr lang="en-US" dirty="0" err="1">
                <a:solidFill>
                  <a:schemeClr val="tx1">
                    <a:lumMod val="50000"/>
                    <a:lumOff val="50000"/>
                  </a:schemeClr>
                </a:solidFill>
              </a:rPr>
              <a:t>lângă</a:t>
            </a:r>
            <a:r>
              <a:rPr lang="en-US" dirty="0">
                <a:solidFill>
                  <a:schemeClr val="tx1">
                    <a:lumMod val="50000"/>
                    <a:lumOff val="50000"/>
                  </a:schemeClr>
                </a:solidFill>
              </a:rPr>
              <a:t> </a:t>
            </a:r>
            <a:r>
              <a:rPr lang="en-US" dirty="0" err="1">
                <a:solidFill>
                  <a:schemeClr val="tx1">
                    <a:lumMod val="50000"/>
                    <a:lumOff val="50000"/>
                  </a:schemeClr>
                </a:solidFill>
              </a:rPr>
              <a:t>scripturile</a:t>
            </a:r>
            <a:r>
              <a:rPr lang="en-US" dirty="0">
                <a:solidFill>
                  <a:schemeClr val="tx1">
                    <a:lumMod val="50000"/>
                    <a:lumOff val="50000"/>
                  </a:schemeClr>
                </a:solidFill>
              </a:rPr>
              <a:t> PHP </a:t>
            </a:r>
            <a:r>
              <a:rPr lang="en-US" dirty="0" err="1">
                <a:solidFill>
                  <a:schemeClr val="tx1">
                    <a:lumMod val="50000"/>
                    <a:lumOff val="50000"/>
                  </a:schemeClr>
                </a:solidFill>
              </a:rPr>
              <a:t>menționate</a:t>
            </a:r>
            <a:r>
              <a:rPr lang="en-US" dirty="0">
                <a:solidFill>
                  <a:schemeClr val="tx1">
                    <a:lumMod val="50000"/>
                    <a:lumOff val="50000"/>
                  </a:schemeClr>
                </a:solidFill>
              </a:rPr>
              <a:t> anterior, </a:t>
            </a:r>
            <a:r>
              <a:rPr lang="en-US" dirty="0" err="1">
                <a:solidFill>
                  <a:schemeClr val="tx1">
                    <a:lumMod val="50000"/>
                    <a:lumOff val="50000"/>
                  </a:schemeClr>
                </a:solidFill>
              </a:rPr>
              <a:t>alte</a:t>
            </a:r>
            <a:r>
              <a:rPr lang="en-US" dirty="0">
                <a:solidFill>
                  <a:schemeClr val="tx1">
                    <a:lumMod val="50000"/>
                    <a:lumOff val="50000"/>
                  </a:schemeClr>
                </a:solidFill>
              </a:rPr>
              <a:t> </a:t>
            </a:r>
            <a:r>
              <a:rPr lang="en-US" dirty="0" err="1">
                <a:solidFill>
                  <a:schemeClr val="tx1">
                    <a:lumMod val="50000"/>
                    <a:lumOff val="50000"/>
                  </a:schemeClr>
                </a:solidFill>
              </a:rPr>
              <a:t>tehnologii</a:t>
            </a:r>
            <a:r>
              <a:rPr lang="en-US" dirty="0">
                <a:solidFill>
                  <a:schemeClr val="tx1">
                    <a:lumMod val="50000"/>
                    <a:lumOff val="50000"/>
                  </a:schemeClr>
                </a:solidFill>
              </a:rPr>
              <a:t> web, cum </a:t>
            </a:r>
            <a:r>
              <a:rPr lang="en-US" dirty="0" err="1">
                <a:solidFill>
                  <a:schemeClr val="tx1">
                    <a:lumMod val="50000"/>
                    <a:lumOff val="50000"/>
                  </a:schemeClr>
                </a:solidFill>
              </a:rPr>
              <a:t>ar</a:t>
            </a:r>
            <a:r>
              <a:rPr lang="en-US" dirty="0">
                <a:solidFill>
                  <a:schemeClr val="tx1">
                    <a:lumMod val="50000"/>
                    <a:lumOff val="50000"/>
                  </a:schemeClr>
                </a:solidFill>
              </a:rPr>
              <a:t> fi JavaScript (JS)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clienți</a:t>
            </a:r>
            <a:r>
              <a:rPr lang="en-US" dirty="0">
                <a:solidFill>
                  <a:schemeClr val="tx1">
                    <a:lumMod val="50000"/>
                    <a:lumOff val="50000"/>
                  </a:schemeClr>
                </a:solidFill>
              </a:rPr>
              <a:t> web </a:t>
            </a:r>
            <a:r>
              <a:rPr lang="en-US" dirty="0" err="1">
                <a:solidFill>
                  <a:schemeClr val="tx1">
                    <a:lumMod val="50000"/>
                    <a:lumOff val="50000"/>
                  </a:schemeClr>
                </a:solidFill>
              </a:rPr>
              <a:t>sau</a:t>
            </a:r>
            <a:r>
              <a:rPr lang="en-US" dirty="0">
                <a:solidFill>
                  <a:schemeClr val="tx1">
                    <a:lumMod val="50000"/>
                    <a:lumOff val="50000"/>
                  </a:schemeClr>
                </a:solidFill>
              </a:rPr>
              <a:t> Node.js </a:t>
            </a:r>
            <a:r>
              <a:rPr lang="en-US" dirty="0" err="1">
                <a:solidFill>
                  <a:schemeClr val="tx1">
                    <a:lumMod val="50000"/>
                    <a:lumOff val="50000"/>
                  </a:schemeClr>
                </a:solidFill>
              </a:rPr>
              <a:t>pentru</a:t>
            </a:r>
            <a:r>
              <a:rPr lang="en-US" dirty="0">
                <a:solidFill>
                  <a:schemeClr val="tx1">
                    <a:lumMod val="50000"/>
                    <a:lumOff val="50000"/>
                  </a:schemeClr>
                </a:solidFill>
              </a:rPr>
              <a:t> server, permit </a:t>
            </a:r>
            <a:r>
              <a:rPr lang="en-US" dirty="0" err="1">
                <a:solidFill>
                  <a:schemeClr val="tx1">
                    <a:lumMod val="50000"/>
                    <a:lumOff val="50000"/>
                  </a:schemeClr>
                </a:solidFill>
              </a:rPr>
              <a:t>executarea</a:t>
            </a:r>
            <a:r>
              <a:rPr lang="en-US" dirty="0">
                <a:solidFill>
                  <a:schemeClr val="tx1">
                    <a:lumMod val="50000"/>
                    <a:lumOff val="50000"/>
                  </a:schemeClr>
                </a:solidFill>
              </a:rPr>
              <a:t> </a:t>
            </a:r>
            <a:r>
              <a:rPr lang="en-US" dirty="0" err="1">
                <a:solidFill>
                  <a:schemeClr val="tx1">
                    <a:lumMod val="50000"/>
                    <a:lumOff val="50000"/>
                  </a:schemeClr>
                </a:solidFill>
              </a:rPr>
              <a:t>codului</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browsere</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pe </a:t>
            </a:r>
            <a:r>
              <a:rPr lang="en-US" dirty="0" err="1">
                <a:solidFill>
                  <a:schemeClr val="tx1">
                    <a:lumMod val="50000"/>
                    <a:lumOff val="50000"/>
                  </a:schemeClr>
                </a:solidFill>
              </a:rPr>
              <a:t>servere</a:t>
            </a:r>
            <a:r>
              <a:rPr lang="en-US" dirty="0">
                <a:solidFill>
                  <a:schemeClr val="tx1">
                    <a:lumMod val="50000"/>
                    <a:lumOff val="50000"/>
                  </a:schemeClr>
                </a:solidFill>
              </a:rPr>
              <a:t>. </a:t>
            </a:r>
            <a:r>
              <a:rPr lang="en-US" dirty="0" err="1">
                <a:solidFill>
                  <a:schemeClr val="tx1">
                    <a:lumMod val="50000"/>
                    <a:lumOff val="50000"/>
                  </a:schemeClr>
                </a:solidFill>
              </a:rPr>
              <a:t>Deși</a:t>
            </a:r>
            <a:r>
              <a:rPr lang="en-US" dirty="0">
                <a:solidFill>
                  <a:schemeClr val="tx1">
                    <a:lumMod val="50000"/>
                    <a:lumOff val="50000"/>
                  </a:schemeClr>
                </a:solidFill>
              </a:rPr>
              <a:t> </a:t>
            </a:r>
            <a:r>
              <a:rPr lang="en-US" dirty="0" err="1">
                <a:solidFill>
                  <a:schemeClr val="tx1">
                    <a:lumMod val="50000"/>
                    <a:lumOff val="50000"/>
                  </a:schemeClr>
                </a:solidFill>
              </a:rPr>
              <a:t>acestea</a:t>
            </a:r>
            <a:r>
              <a:rPr lang="en-US" dirty="0">
                <a:solidFill>
                  <a:schemeClr val="tx1">
                    <a:lumMod val="50000"/>
                    <a:lumOff val="50000"/>
                  </a:schemeClr>
                </a:solidFill>
              </a:rPr>
              <a:t> sunt de </a:t>
            </a:r>
            <a:r>
              <a:rPr lang="en-US" dirty="0" err="1">
                <a:solidFill>
                  <a:schemeClr val="tx1">
                    <a:lumMod val="50000"/>
                    <a:lumOff val="50000"/>
                  </a:schemeClr>
                </a:solidFill>
              </a:rPr>
              <a:t>obicei</a:t>
            </a:r>
            <a:r>
              <a:rPr lang="en-US" dirty="0">
                <a:solidFill>
                  <a:schemeClr val="tx1">
                    <a:lumMod val="50000"/>
                    <a:lumOff val="50000"/>
                  </a:schemeClr>
                </a:solidFill>
              </a:rPr>
              <a:t> </a:t>
            </a:r>
            <a:r>
              <a:rPr lang="en-US" dirty="0" err="1">
                <a:solidFill>
                  <a:schemeClr val="tx1">
                    <a:lumMod val="50000"/>
                    <a:lumOff val="50000"/>
                  </a:schemeClr>
                </a:solidFill>
              </a:rPr>
              <a:t>scripturi</a:t>
            </a:r>
            <a:r>
              <a:rPr lang="en-US" dirty="0">
                <a:solidFill>
                  <a:schemeClr val="tx1">
                    <a:lumMod val="50000"/>
                    <a:lumOff val="50000"/>
                  </a:schemeClr>
                </a:solidFill>
              </a:rPr>
              <a:t> text, </a:t>
            </a:r>
            <a:r>
              <a:rPr lang="en-US" dirty="0" err="1">
                <a:solidFill>
                  <a:schemeClr val="tx1">
                    <a:lumMod val="50000"/>
                    <a:lumOff val="50000"/>
                  </a:schemeClr>
                </a:solidFill>
              </a:rPr>
              <a:t>mediul</a:t>
            </a:r>
            <a:r>
              <a:rPr lang="en-US" dirty="0">
                <a:solidFill>
                  <a:schemeClr val="tx1">
                    <a:lumMod val="50000"/>
                    <a:lumOff val="50000"/>
                  </a:schemeClr>
                </a:solidFill>
              </a:rPr>
              <a:t> lor de </a:t>
            </a:r>
            <a:r>
              <a:rPr lang="en-US" dirty="0" err="1">
                <a:solidFill>
                  <a:schemeClr val="tx1">
                    <a:lumMod val="50000"/>
                    <a:lumOff val="50000"/>
                  </a:schemeClr>
                </a:solidFill>
              </a:rPr>
              <a:t>execuție</a:t>
            </a:r>
            <a:r>
              <a:rPr lang="en-US" dirty="0">
                <a:solidFill>
                  <a:schemeClr val="tx1">
                    <a:lumMod val="50000"/>
                    <a:lumOff val="50000"/>
                  </a:schemeClr>
                </a:solidFill>
              </a:rPr>
              <a:t> le </a:t>
            </a:r>
            <a:r>
              <a:rPr lang="en-US" dirty="0" err="1">
                <a:solidFill>
                  <a:schemeClr val="tx1">
                    <a:lumMod val="50000"/>
                    <a:lumOff val="50000"/>
                  </a:schemeClr>
                </a:solidFill>
              </a:rPr>
              <a:t>conferă</a:t>
            </a:r>
            <a:r>
              <a:rPr lang="en-US" dirty="0">
                <a:solidFill>
                  <a:schemeClr val="tx1">
                    <a:lumMod val="50000"/>
                    <a:lumOff val="50000"/>
                  </a:schemeClr>
                </a:solidFill>
              </a:rPr>
              <a:t> o </a:t>
            </a:r>
            <a:r>
              <a:rPr lang="en-US" dirty="0" err="1">
                <a:solidFill>
                  <a:schemeClr val="tx1">
                    <a:lumMod val="50000"/>
                    <a:lumOff val="50000"/>
                  </a:schemeClr>
                </a:solidFill>
              </a:rPr>
              <a:t>portabilitate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o capacitate de </a:t>
            </a:r>
            <a:r>
              <a:rPr lang="en-US" dirty="0" err="1">
                <a:solidFill>
                  <a:schemeClr val="tx1">
                    <a:lumMod val="50000"/>
                    <a:lumOff val="50000"/>
                  </a:schemeClr>
                </a:solidFill>
              </a:rPr>
              <a:t>execuție</a:t>
            </a:r>
            <a:r>
              <a:rPr lang="en-US" dirty="0">
                <a:solidFill>
                  <a:schemeClr val="tx1">
                    <a:lumMod val="50000"/>
                    <a:lumOff val="50000"/>
                  </a:schemeClr>
                </a:solidFill>
              </a:rPr>
              <a:t> </a:t>
            </a:r>
            <a:r>
              <a:rPr lang="en-US" dirty="0" err="1">
                <a:solidFill>
                  <a:schemeClr val="tx1">
                    <a:lumMod val="50000"/>
                    <a:lumOff val="50000"/>
                  </a:schemeClr>
                </a:solidFill>
              </a:rPr>
              <a:t>comparabilă</a:t>
            </a:r>
            <a:r>
              <a:rPr lang="en-US" dirty="0">
                <a:solidFill>
                  <a:schemeClr val="tx1">
                    <a:lumMod val="50000"/>
                    <a:lumOff val="50000"/>
                  </a:schemeClr>
                </a:solidFill>
              </a:rPr>
              <a:t> cu </a:t>
            </a:r>
            <a:r>
              <a:rPr lang="en-US" dirty="0" err="1">
                <a:solidFill>
                  <a:schemeClr val="tx1">
                    <a:lumMod val="50000"/>
                    <a:lumOff val="50000"/>
                  </a:schemeClr>
                </a:solidFill>
              </a:rPr>
              <a:t>executabilele</a:t>
            </a:r>
            <a:r>
              <a:rPr lang="en-US" dirty="0">
                <a:solidFill>
                  <a:schemeClr val="tx1">
                    <a:lumMod val="50000"/>
                    <a:lumOff val="50000"/>
                  </a:schemeClr>
                </a:solidFill>
              </a:rPr>
              <a:t>.</a:t>
            </a:r>
          </a:p>
          <a:p>
            <a:pPr marL="0" indent="0">
              <a:buNone/>
            </a:pPr>
            <a:r>
              <a:rPr lang="en-US" b="1" u="sng" dirty="0">
                <a:solidFill>
                  <a:schemeClr val="tx1">
                    <a:lumMod val="50000"/>
                    <a:lumOff val="50000"/>
                  </a:schemeClr>
                </a:solidFill>
              </a:rPr>
              <a:t>Containerized Executables</a:t>
            </a:r>
          </a:p>
          <a:p>
            <a:r>
              <a:rPr lang="en-US" dirty="0" err="1">
                <a:solidFill>
                  <a:schemeClr val="tx1">
                    <a:lumMod val="50000"/>
                    <a:lumOff val="50000"/>
                  </a:schemeClr>
                </a:solidFill>
              </a:rPr>
              <a:t>În</a:t>
            </a:r>
            <a:r>
              <a:rPr lang="en-US" dirty="0">
                <a:solidFill>
                  <a:schemeClr val="tx1">
                    <a:lumMod val="50000"/>
                    <a:lumOff val="50000"/>
                  </a:schemeClr>
                </a:solidFill>
              </a:rPr>
              <a:t> era cloud </a:t>
            </a:r>
            <a:r>
              <a:rPr lang="en-US" dirty="0" err="1">
                <a:solidFill>
                  <a:schemeClr val="tx1">
                    <a:lumMod val="50000"/>
                    <a:lumOff val="50000"/>
                  </a:schemeClr>
                </a:solidFill>
              </a:rPr>
              <a:t>și</a:t>
            </a:r>
            <a:r>
              <a:rPr lang="en-US" dirty="0">
                <a:solidFill>
                  <a:schemeClr val="tx1">
                    <a:lumMod val="50000"/>
                    <a:lumOff val="50000"/>
                  </a:schemeClr>
                </a:solidFill>
              </a:rPr>
              <a:t> a </a:t>
            </a:r>
            <a:r>
              <a:rPr lang="en-US" dirty="0" err="1">
                <a:solidFill>
                  <a:schemeClr val="tx1">
                    <a:lumMod val="50000"/>
                    <a:lumOff val="50000"/>
                  </a:schemeClr>
                </a:solidFill>
              </a:rPr>
              <a:t>microserviciilor</a:t>
            </a:r>
            <a:r>
              <a:rPr lang="en-US" dirty="0">
                <a:solidFill>
                  <a:schemeClr val="tx1">
                    <a:lumMod val="50000"/>
                    <a:lumOff val="50000"/>
                  </a:schemeClr>
                </a:solidFill>
              </a:rPr>
              <a:t>, </a:t>
            </a:r>
            <a:r>
              <a:rPr lang="en-US" dirty="0" err="1">
                <a:solidFill>
                  <a:schemeClr val="tx1">
                    <a:lumMod val="50000"/>
                    <a:lumOff val="50000"/>
                  </a:schemeClr>
                </a:solidFill>
              </a:rPr>
              <a:t>conceptul</a:t>
            </a:r>
            <a:r>
              <a:rPr lang="en-US" dirty="0">
                <a:solidFill>
                  <a:schemeClr val="tx1">
                    <a:lumMod val="50000"/>
                    <a:lumOff val="50000"/>
                  </a:schemeClr>
                </a:solidFill>
              </a:rPr>
              <a:t> de </a:t>
            </a:r>
            <a:r>
              <a:rPr lang="en-US" dirty="0" err="1">
                <a:solidFill>
                  <a:schemeClr val="tx1">
                    <a:lumMod val="50000"/>
                    <a:lumOff val="50000"/>
                  </a:schemeClr>
                </a:solidFill>
              </a:rPr>
              <a:t>containere</a:t>
            </a:r>
            <a:r>
              <a:rPr lang="en-US" dirty="0">
                <a:solidFill>
                  <a:schemeClr val="tx1">
                    <a:lumMod val="50000"/>
                    <a:lumOff val="50000"/>
                  </a:schemeClr>
                </a:solidFill>
              </a:rPr>
              <a:t>, cum </a:t>
            </a:r>
            <a:r>
              <a:rPr lang="en-US" dirty="0" err="1">
                <a:solidFill>
                  <a:schemeClr val="tx1">
                    <a:lumMod val="50000"/>
                    <a:lumOff val="50000"/>
                  </a:schemeClr>
                </a:solidFill>
              </a:rPr>
              <a:t>ar</a:t>
            </a:r>
            <a:r>
              <a:rPr lang="en-US" dirty="0">
                <a:solidFill>
                  <a:schemeClr val="tx1">
                    <a:lumMod val="50000"/>
                    <a:lumOff val="50000"/>
                  </a:schemeClr>
                </a:solidFill>
              </a:rPr>
              <a:t> fi Docker, a </a:t>
            </a:r>
            <a:r>
              <a:rPr lang="en-US" dirty="0" err="1">
                <a:solidFill>
                  <a:schemeClr val="tx1">
                    <a:lumMod val="50000"/>
                    <a:lumOff val="50000"/>
                  </a:schemeClr>
                </a:solidFill>
              </a:rPr>
              <a:t>devenit</a:t>
            </a:r>
            <a:r>
              <a:rPr lang="en-US" dirty="0">
                <a:solidFill>
                  <a:schemeClr val="tx1">
                    <a:lumMod val="50000"/>
                    <a:lumOff val="50000"/>
                  </a:schemeClr>
                </a:solidFill>
              </a:rPr>
              <a:t> </a:t>
            </a:r>
            <a:r>
              <a:rPr lang="en-US" dirty="0" err="1">
                <a:solidFill>
                  <a:schemeClr val="tx1">
                    <a:lumMod val="50000"/>
                    <a:lumOff val="50000"/>
                  </a:schemeClr>
                </a:solidFill>
              </a:rPr>
              <a:t>esențial</a:t>
            </a:r>
            <a:r>
              <a:rPr lang="en-US" dirty="0">
                <a:solidFill>
                  <a:schemeClr val="tx1">
                    <a:lumMod val="50000"/>
                    <a:lumOff val="50000"/>
                  </a:schemeClr>
                </a:solidFill>
              </a:rPr>
              <a:t>. </a:t>
            </a:r>
            <a:r>
              <a:rPr lang="en-US" dirty="0" err="1">
                <a:solidFill>
                  <a:schemeClr val="tx1">
                    <a:lumMod val="50000"/>
                    <a:lumOff val="50000"/>
                  </a:schemeClr>
                </a:solidFill>
              </a:rPr>
              <a:t>Acestea</a:t>
            </a:r>
            <a:r>
              <a:rPr lang="en-US" dirty="0">
                <a:solidFill>
                  <a:schemeClr val="tx1">
                    <a:lumMod val="50000"/>
                    <a:lumOff val="50000"/>
                  </a:schemeClr>
                </a:solidFill>
              </a:rPr>
              <a:t> permit </a:t>
            </a:r>
            <a:r>
              <a:rPr lang="en-US" dirty="0" err="1">
                <a:solidFill>
                  <a:schemeClr val="tx1">
                    <a:lumMod val="50000"/>
                    <a:lumOff val="50000"/>
                  </a:schemeClr>
                </a:solidFill>
              </a:rPr>
              <a:t>pachetarea</a:t>
            </a:r>
            <a:r>
              <a:rPr lang="en-US" dirty="0">
                <a:solidFill>
                  <a:schemeClr val="tx1">
                    <a:lumMod val="50000"/>
                    <a:lumOff val="50000"/>
                  </a:schemeClr>
                </a:solidFill>
              </a:rPr>
              <a:t> </a:t>
            </a:r>
            <a:r>
              <a:rPr lang="en-US" dirty="0" err="1">
                <a:solidFill>
                  <a:schemeClr val="tx1">
                    <a:lumMod val="50000"/>
                    <a:lumOff val="50000"/>
                  </a:schemeClr>
                </a:solidFill>
              </a:rPr>
              <a:t>aplicațiilor</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 </a:t>
            </a:r>
            <a:r>
              <a:rPr lang="en-US" dirty="0" err="1">
                <a:solidFill>
                  <a:schemeClr val="tx1">
                    <a:lumMod val="50000"/>
                    <a:lumOff val="50000"/>
                  </a:schemeClr>
                </a:solidFill>
              </a:rPr>
              <a:t>dependențelor</a:t>
            </a:r>
            <a:r>
              <a:rPr lang="en-US" dirty="0">
                <a:solidFill>
                  <a:schemeClr val="tx1">
                    <a:lumMod val="50000"/>
                    <a:lumOff val="50000"/>
                  </a:schemeClr>
                </a:solidFill>
              </a:rPr>
              <a:t> lor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unități</a:t>
            </a:r>
            <a:r>
              <a:rPr lang="en-US" dirty="0">
                <a:solidFill>
                  <a:schemeClr val="tx1">
                    <a:lumMod val="50000"/>
                    <a:lumOff val="50000"/>
                  </a:schemeClr>
                </a:solidFill>
              </a:rPr>
              <a:t> </a:t>
            </a:r>
            <a:r>
              <a:rPr lang="en-US" dirty="0" err="1">
                <a:solidFill>
                  <a:schemeClr val="tx1">
                    <a:lumMod val="50000"/>
                    <a:lumOff val="50000"/>
                  </a:schemeClr>
                </a:solidFill>
              </a:rPr>
              <a:t>standardizate</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dezvoltare</a:t>
            </a:r>
            <a:r>
              <a:rPr lang="en-US" dirty="0">
                <a:solidFill>
                  <a:schemeClr val="tx1">
                    <a:lumMod val="50000"/>
                    <a:lumOff val="50000"/>
                  </a:schemeClr>
                </a:solidFill>
              </a:rPr>
              <a:t> software. </a:t>
            </a:r>
            <a:r>
              <a:rPr lang="en-US" dirty="0" err="1">
                <a:solidFill>
                  <a:schemeClr val="tx1">
                    <a:lumMod val="50000"/>
                    <a:lumOff val="50000"/>
                  </a:schemeClr>
                </a:solidFill>
              </a:rPr>
              <a:t>Deși</a:t>
            </a:r>
            <a:r>
              <a:rPr lang="en-US" dirty="0">
                <a:solidFill>
                  <a:schemeClr val="tx1">
                    <a:lumMod val="50000"/>
                    <a:lumOff val="50000"/>
                  </a:schemeClr>
                </a:solidFill>
              </a:rPr>
              <a:t> nu sunt "</a:t>
            </a:r>
            <a:r>
              <a:rPr lang="en-US" dirty="0" err="1">
                <a:solidFill>
                  <a:schemeClr val="tx1">
                    <a:lumMod val="50000"/>
                    <a:lumOff val="50000"/>
                  </a:schemeClr>
                </a:solidFill>
              </a:rPr>
              <a:t>executabile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sensul</a:t>
            </a:r>
            <a:r>
              <a:rPr lang="en-US" dirty="0">
                <a:solidFill>
                  <a:schemeClr val="tx1">
                    <a:lumMod val="50000"/>
                    <a:lumOff val="50000"/>
                  </a:schemeClr>
                </a:solidFill>
              </a:rPr>
              <a:t> </a:t>
            </a:r>
            <a:r>
              <a:rPr lang="en-US" dirty="0" err="1">
                <a:solidFill>
                  <a:schemeClr val="tx1">
                    <a:lumMod val="50000"/>
                    <a:lumOff val="50000"/>
                  </a:schemeClr>
                </a:solidFill>
              </a:rPr>
              <a:t>tradițional</a:t>
            </a:r>
            <a:r>
              <a:rPr lang="en-US" dirty="0">
                <a:solidFill>
                  <a:schemeClr val="tx1">
                    <a:lumMod val="50000"/>
                    <a:lumOff val="50000"/>
                  </a:schemeClr>
                </a:solidFill>
              </a:rPr>
              <a:t>, </a:t>
            </a:r>
            <a:r>
              <a:rPr lang="en-US" dirty="0" err="1">
                <a:solidFill>
                  <a:schemeClr val="tx1">
                    <a:lumMod val="50000"/>
                    <a:lumOff val="50000"/>
                  </a:schemeClr>
                </a:solidFill>
              </a:rPr>
              <a:t>containerele</a:t>
            </a:r>
            <a:r>
              <a:rPr lang="en-US" dirty="0">
                <a:solidFill>
                  <a:schemeClr val="tx1">
                    <a:lumMod val="50000"/>
                    <a:lumOff val="50000"/>
                  </a:schemeClr>
                </a:solidFill>
              </a:rPr>
              <a:t> pot fi </a:t>
            </a:r>
            <a:r>
              <a:rPr lang="en-US" dirty="0" err="1">
                <a:solidFill>
                  <a:schemeClr val="tx1">
                    <a:lumMod val="50000"/>
                    <a:lumOff val="50000"/>
                  </a:schemeClr>
                </a:solidFill>
              </a:rPr>
              <a:t>executate</a:t>
            </a:r>
            <a:r>
              <a:rPr lang="en-US" dirty="0">
                <a:solidFill>
                  <a:schemeClr val="tx1">
                    <a:lumMod val="50000"/>
                    <a:lumOff val="50000"/>
                  </a:schemeClr>
                </a:solidFill>
              </a:rPr>
              <a:t> pe </a:t>
            </a:r>
            <a:r>
              <a:rPr lang="en-US" dirty="0" err="1">
                <a:solidFill>
                  <a:schemeClr val="tx1">
                    <a:lumMod val="50000"/>
                    <a:lumOff val="50000"/>
                  </a:schemeClr>
                </a:solidFill>
              </a:rPr>
              <a:t>orice</a:t>
            </a:r>
            <a:r>
              <a:rPr lang="en-US" dirty="0">
                <a:solidFill>
                  <a:schemeClr val="tx1">
                    <a:lumMod val="50000"/>
                    <a:lumOff val="50000"/>
                  </a:schemeClr>
                </a:solidFill>
              </a:rPr>
              <a:t> </a:t>
            </a:r>
            <a:r>
              <a:rPr lang="en-US" dirty="0" err="1">
                <a:solidFill>
                  <a:schemeClr val="tx1">
                    <a:lumMod val="50000"/>
                    <a:lumOff val="50000"/>
                  </a:schemeClr>
                </a:solidFill>
              </a:rPr>
              <a:t>sistem</a:t>
            </a:r>
            <a:r>
              <a:rPr lang="en-US" dirty="0">
                <a:solidFill>
                  <a:schemeClr val="tx1">
                    <a:lumMod val="50000"/>
                    <a:lumOff val="50000"/>
                  </a:schemeClr>
                </a:solidFill>
              </a:rPr>
              <a:t> care </a:t>
            </a:r>
            <a:r>
              <a:rPr lang="en-US" dirty="0" err="1">
                <a:solidFill>
                  <a:schemeClr val="tx1">
                    <a:lumMod val="50000"/>
                    <a:lumOff val="50000"/>
                  </a:schemeClr>
                </a:solidFill>
              </a:rPr>
              <a:t>suportă</a:t>
            </a:r>
            <a:r>
              <a:rPr lang="en-US" dirty="0">
                <a:solidFill>
                  <a:schemeClr val="tx1">
                    <a:lumMod val="50000"/>
                    <a:lumOff val="50000"/>
                  </a:schemeClr>
                </a:solidFill>
              </a:rPr>
              <a:t> </a:t>
            </a:r>
            <a:r>
              <a:rPr lang="en-US" dirty="0" err="1">
                <a:solidFill>
                  <a:schemeClr val="tx1">
                    <a:lumMod val="50000"/>
                    <a:lumOff val="50000"/>
                  </a:schemeClr>
                </a:solidFill>
              </a:rPr>
              <a:t>tehnologia</a:t>
            </a:r>
            <a:r>
              <a:rPr lang="en-US" dirty="0">
                <a:solidFill>
                  <a:schemeClr val="tx1">
                    <a:lumMod val="50000"/>
                    <a:lumOff val="50000"/>
                  </a:schemeClr>
                </a:solidFill>
              </a:rPr>
              <a:t> de </a:t>
            </a:r>
            <a:r>
              <a:rPr lang="en-US" dirty="0" err="1">
                <a:solidFill>
                  <a:schemeClr val="tx1">
                    <a:lumMod val="50000"/>
                    <a:lumOff val="50000"/>
                  </a:schemeClr>
                </a:solidFill>
              </a:rPr>
              <a:t>containerizare</a:t>
            </a:r>
            <a:r>
              <a:rPr lang="en-US" dirty="0">
                <a:solidFill>
                  <a:schemeClr val="tx1">
                    <a:lumMod val="50000"/>
                    <a:lumOff val="50000"/>
                  </a:schemeClr>
                </a:solidFill>
              </a:rPr>
              <a:t>, </a:t>
            </a:r>
            <a:r>
              <a:rPr lang="en-US" dirty="0" err="1">
                <a:solidFill>
                  <a:schemeClr val="tx1">
                    <a:lumMod val="50000"/>
                    <a:lumOff val="50000"/>
                  </a:schemeClr>
                </a:solidFill>
              </a:rPr>
              <a:t>oferind</a:t>
            </a:r>
            <a:r>
              <a:rPr lang="en-US" dirty="0">
                <a:solidFill>
                  <a:schemeClr val="tx1">
                    <a:lumMod val="50000"/>
                    <a:lumOff val="50000"/>
                  </a:schemeClr>
                </a:solidFill>
              </a:rPr>
              <a:t> o </a:t>
            </a:r>
            <a:r>
              <a:rPr lang="en-US" dirty="0" err="1">
                <a:solidFill>
                  <a:schemeClr val="tx1">
                    <a:lumMod val="50000"/>
                    <a:lumOff val="50000"/>
                  </a:schemeClr>
                </a:solidFill>
              </a:rPr>
              <a:t>formă</a:t>
            </a:r>
            <a:r>
              <a:rPr lang="en-US" dirty="0">
                <a:solidFill>
                  <a:schemeClr val="tx1">
                    <a:lumMod val="50000"/>
                    <a:lumOff val="50000"/>
                  </a:schemeClr>
                </a:solidFill>
              </a:rPr>
              <a:t> de </a:t>
            </a:r>
            <a:r>
              <a:rPr lang="en-US" dirty="0" err="1">
                <a:solidFill>
                  <a:schemeClr val="tx1">
                    <a:lumMod val="50000"/>
                    <a:lumOff val="50000"/>
                  </a:schemeClr>
                </a:solidFill>
              </a:rPr>
              <a:t>execuție</a:t>
            </a:r>
            <a:r>
              <a:rPr lang="en-US" dirty="0">
                <a:solidFill>
                  <a:schemeClr val="tx1">
                    <a:lumMod val="50000"/>
                    <a:lumOff val="50000"/>
                  </a:schemeClr>
                </a:solidFill>
              </a:rPr>
              <a:t> </a:t>
            </a:r>
            <a:r>
              <a:rPr lang="en-US" dirty="0" err="1">
                <a:solidFill>
                  <a:schemeClr val="tx1">
                    <a:lumMod val="50000"/>
                    <a:lumOff val="50000"/>
                  </a:schemeClr>
                </a:solidFill>
              </a:rPr>
              <a:t>portabilă</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izolată</a:t>
            </a:r>
            <a:r>
              <a:rPr lang="en-US" dirty="0">
                <a:solidFill>
                  <a:schemeClr val="tx1">
                    <a:lumMod val="50000"/>
                    <a:lumOff val="50000"/>
                  </a:schemeClr>
                </a:solidFill>
              </a:rPr>
              <a:t>.</a:t>
            </a:r>
          </a:p>
          <a:p>
            <a:pPr marL="0" indent="0">
              <a:buNone/>
            </a:pPr>
            <a:r>
              <a:rPr lang="en-US" b="1" u="sng" dirty="0">
                <a:solidFill>
                  <a:schemeClr val="tx1">
                    <a:lumMod val="50000"/>
                    <a:lumOff val="50000"/>
                  </a:schemeClr>
                </a:solidFill>
              </a:rPr>
              <a:t>Pseudo-Executables</a:t>
            </a:r>
          </a:p>
          <a:p>
            <a:r>
              <a:rPr lang="en-US" dirty="0" err="1">
                <a:solidFill>
                  <a:schemeClr val="tx1">
                    <a:lumMod val="50000"/>
                    <a:lumOff val="50000"/>
                  </a:schemeClr>
                </a:solidFill>
              </a:rPr>
              <a:t>Unele</a:t>
            </a:r>
            <a:r>
              <a:rPr lang="en-US" dirty="0">
                <a:solidFill>
                  <a:schemeClr val="tx1">
                    <a:lumMod val="50000"/>
                    <a:lumOff val="50000"/>
                  </a:schemeClr>
                </a:solidFill>
              </a:rPr>
              <a:t> </a:t>
            </a:r>
            <a:r>
              <a:rPr lang="en-US" dirty="0" err="1">
                <a:solidFill>
                  <a:schemeClr val="tx1">
                    <a:lumMod val="50000"/>
                    <a:lumOff val="50000"/>
                  </a:schemeClr>
                </a:solidFill>
              </a:rPr>
              <a:t>formate</a:t>
            </a:r>
            <a:r>
              <a:rPr lang="en-US" dirty="0">
                <a:solidFill>
                  <a:schemeClr val="tx1">
                    <a:lumMod val="50000"/>
                    <a:lumOff val="50000"/>
                  </a:schemeClr>
                </a:solidFill>
              </a:rPr>
              <a:t> de </a:t>
            </a:r>
            <a:r>
              <a:rPr lang="en-US" dirty="0" err="1">
                <a:solidFill>
                  <a:schemeClr val="tx1">
                    <a:lumMod val="50000"/>
                    <a:lumOff val="50000"/>
                  </a:schemeClr>
                </a:solidFill>
              </a:rPr>
              <a:t>fișiere</a:t>
            </a:r>
            <a:r>
              <a:rPr lang="en-US" dirty="0">
                <a:solidFill>
                  <a:schemeClr val="tx1">
                    <a:lumMod val="50000"/>
                    <a:lumOff val="50000"/>
                  </a:schemeClr>
                </a:solidFill>
              </a:rPr>
              <a:t>, cum </a:t>
            </a:r>
            <a:r>
              <a:rPr lang="en-US" dirty="0" err="1">
                <a:solidFill>
                  <a:schemeClr val="tx1">
                    <a:lumMod val="50000"/>
                    <a:lumOff val="50000"/>
                  </a:schemeClr>
                </a:solidFill>
              </a:rPr>
              <a:t>ar</a:t>
            </a:r>
            <a:r>
              <a:rPr lang="en-US" dirty="0">
                <a:solidFill>
                  <a:schemeClr val="tx1">
                    <a:lumMod val="50000"/>
                    <a:lumOff val="50000"/>
                  </a:schemeClr>
                </a:solidFill>
              </a:rPr>
              <a:t> fi </a:t>
            </a:r>
            <a:r>
              <a:rPr lang="en-US" dirty="0" err="1">
                <a:solidFill>
                  <a:schemeClr val="tx1">
                    <a:lumMod val="50000"/>
                    <a:lumOff val="50000"/>
                  </a:schemeClr>
                </a:solidFill>
              </a:rPr>
              <a:t>documentele</a:t>
            </a:r>
            <a:r>
              <a:rPr lang="en-US" dirty="0">
                <a:solidFill>
                  <a:schemeClr val="tx1">
                    <a:lumMod val="50000"/>
                    <a:lumOff val="50000"/>
                  </a:schemeClr>
                </a:solidFill>
              </a:rPr>
              <a:t> Office cu macro-</a:t>
            </a:r>
            <a:r>
              <a:rPr lang="en-US" dirty="0" err="1">
                <a:solidFill>
                  <a:schemeClr val="tx1">
                    <a:lumMod val="50000"/>
                    <a:lumOff val="50000"/>
                  </a:schemeClr>
                </a:solidFill>
              </a:rPr>
              <a:t>uri</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a:t>
            </a:r>
            <a:r>
              <a:rPr lang="en-US" dirty="0" err="1">
                <a:solidFill>
                  <a:schemeClr val="tx1">
                    <a:lumMod val="50000"/>
                    <a:lumOff val="50000"/>
                  </a:schemeClr>
                </a:solidFill>
              </a:rPr>
              <a:t>fișierele</a:t>
            </a:r>
            <a:r>
              <a:rPr lang="en-US" dirty="0">
                <a:solidFill>
                  <a:schemeClr val="tx1">
                    <a:lumMod val="50000"/>
                    <a:lumOff val="50000"/>
                  </a:schemeClr>
                </a:solidFill>
              </a:rPr>
              <a:t> PDF, pot </a:t>
            </a:r>
            <a:r>
              <a:rPr lang="en-US" dirty="0" err="1">
                <a:solidFill>
                  <a:schemeClr val="tx1">
                    <a:lumMod val="50000"/>
                    <a:lumOff val="50000"/>
                  </a:schemeClr>
                </a:solidFill>
              </a:rPr>
              <a:t>conține</a:t>
            </a:r>
            <a:r>
              <a:rPr lang="en-US" dirty="0">
                <a:solidFill>
                  <a:schemeClr val="tx1">
                    <a:lumMod val="50000"/>
                    <a:lumOff val="50000"/>
                  </a:schemeClr>
                </a:solidFill>
              </a:rPr>
              <a:t> </a:t>
            </a:r>
            <a:r>
              <a:rPr lang="en-US" dirty="0" err="1">
                <a:solidFill>
                  <a:schemeClr val="tx1">
                    <a:lumMod val="50000"/>
                    <a:lumOff val="50000"/>
                  </a:schemeClr>
                </a:solidFill>
              </a:rPr>
              <a:t>sau</a:t>
            </a:r>
            <a:r>
              <a:rPr lang="en-US" dirty="0">
                <a:solidFill>
                  <a:schemeClr val="tx1">
                    <a:lumMod val="50000"/>
                    <a:lumOff val="50000"/>
                  </a:schemeClr>
                </a:solidFill>
              </a:rPr>
              <a:t> face </a:t>
            </a:r>
            <a:r>
              <a:rPr lang="en-US" dirty="0" err="1">
                <a:solidFill>
                  <a:schemeClr val="tx1">
                    <a:lumMod val="50000"/>
                    <a:lumOff val="50000"/>
                  </a:schemeClr>
                </a:solidFill>
              </a:rPr>
              <a:t>referire</a:t>
            </a:r>
            <a:r>
              <a:rPr lang="en-US" dirty="0">
                <a:solidFill>
                  <a:schemeClr val="tx1">
                    <a:lumMod val="50000"/>
                    <a:lumOff val="50000"/>
                  </a:schemeClr>
                </a:solidFill>
              </a:rPr>
              <a:t> la cod </a:t>
            </a:r>
            <a:r>
              <a:rPr lang="en-US" dirty="0" err="1">
                <a:solidFill>
                  <a:schemeClr val="tx1">
                    <a:lumMod val="50000"/>
                    <a:lumOff val="50000"/>
                  </a:schemeClr>
                </a:solidFill>
              </a:rPr>
              <a:t>executabil</a:t>
            </a:r>
            <a:r>
              <a:rPr lang="en-US" dirty="0">
                <a:solidFill>
                  <a:schemeClr val="tx1">
                    <a:lumMod val="50000"/>
                    <a:lumOff val="50000"/>
                  </a:schemeClr>
                </a:solidFill>
              </a:rPr>
              <a:t> (de </a:t>
            </a:r>
            <a:r>
              <a:rPr lang="en-US" dirty="0" err="1">
                <a:solidFill>
                  <a:schemeClr val="tx1">
                    <a:lumMod val="50000"/>
                    <a:lumOff val="50000"/>
                  </a:schemeClr>
                </a:solidFill>
              </a:rPr>
              <a:t>exemplu</a:t>
            </a:r>
            <a:r>
              <a:rPr lang="en-US" dirty="0">
                <a:solidFill>
                  <a:schemeClr val="tx1">
                    <a:lumMod val="50000"/>
                    <a:lumOff val="50000"/>
                  </a:schemeClr>
                </a:solidFill>
              </a:rPr>
              <a:t>, macro-</a:t>
            </a:r>
            <a:r>
              <a:rPr lang="en-US" dirty="0" err="1">
                <a:solidFill>
                  <a:schemeClr val="tx1">
                    <a:lumMod val="50000"/>
                    <a:lumOff val="50000"/>
                  </a:schemeClr>
                </a:solidFill>
              </a:rPr>
              <a:t>uri</a:t>
            </a:r>
            <a:r>
              <a:rPr lang="en-US" dirty="0">
                <a:solidFill>
                  <a:schemeClr val="tx1">
                    <a:lumMod val="50000"/>
                    <a:lumOff val="50000"/>
                  </a:schemeClr>
                </a:solidFill>
              </a:rPr>
              <a:t> VBA </a:t>
            </a:r>
            <a:r>
              <a:rPr lang="en-US" dirty="0" err="1">
                <a:solidFill>
                  <a:schemeClr val="tx1">
                    <a:lumMod val="50000"/>
                    <a:lumOff val="50000"/>
                  </a:schemeClr>
                </a:solidFill>
              </a:rPr>
              <a:t>sau</a:t>
            </a:r>
            <a:r>
              <a:rPr lang="en-US" dirty="0">
                <a:solidFill>
                  <a:schemeClr val="tx1">
                    <a:lumMod val="50000"/>
                    <a:lumOff val="50000"/>
                  </a:schemeClr>
                </a:solidFill>
              </a:rPr>
              <a:t> JavaScript </a:t>
            </a:r>
            <a:r>
              <a:rPr lang="en-US" dirty="0" err="1">
                <a:solidFill>
                  <a:schemeClr val="tx1">
                    <a:lumMod val="50000"/>
                    <a:lumOff val="50000"/>
                  </a:schemeClr>
                </a:solidFill>
              </a:rPr>
              <a:t>în</a:t>
            </a:r>
            <a:r>
              <a:rPr lang="en-US" dirty="0">
                <a:solidFill>
                  <a:schemeClr val="tx1">
                    <a:lumMod val="50000"/>
                    <a:lumOff val="50000"/>
                  </a:schemeClr>
                </a:solidFill>
              </a:rPr>
              <a:t> PDF-</a:t>
            </a:r>
            <a:r>
              <a:rPr lang="en-US" dirty="0" err="1">
                <a:solidFill>
                  <a:schemeClr val="tx1">
                    <a:lumMod val="50000"/>
                    <a:lumOff val="50000"/>
                  </a:schemeClr>
                </a:solidFill>
              </a:rPr>
              <a:t>uri</a:t>
            </a:r>
            <a:r>
              <a:rPr lang="en-US" dirty="0">
                <a:solidFill>
                  <a:schemeClr val="tx1">
                    <a:lumMod val="50000"/>
                    <a:lumOff val="50000"/>
                  </a:schemeClr>
                </a:solidFill>
              </a:rPr>
              <a:t>). </a:t>
            </a:r>
            <a:r>
              <a:rPr lang="en-US" dirty="0" err="1">
                <a:solidFill>
                  <a:schemeClr val="tx1">
                    <a:lumMod val="50000"/>
                    <a:lumOff val="50000"/>
                  </a:schemeClr>
                </a:solidFill>
              </a:rPr>
              <a:t>Aceste</a:t>
            </a:r>
            <a:r>
              <a:rPr lang="en-US" dirty="0">
                <a:solidFill>
                  <a:schemeClr val="tx1">
                    <a:lumMod val="50000"/>
                    <a:lumOff val="50000"/>
                  </a:schemeClr>
                </a:solidFill>
              </a:rPr>
              <a:t> </a:t>
            </a:r>
            <a:r>
              <a:rPr lang="en-US" dirty="0" err="1">
                <a:solidFill>
                  <a:schemeClr val="tx1">
                    <a:lumMod val="50000"/>
                    <a:lumOff val="50000"/>
                  </a:schemeClr>
                </a:solidFill>
              </a:rPr>
              <a:t>fișiere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timp</a:t>
            </a:r>
            <a:r>
              <a:rPr lang="en-US" dirty="0">
                <a:solidFill>
                  <a:schemeClr val="tx1">
                    <a:lumMod val="50000"/>
                    <a:lumOff val="50000"/>
                  </a:schemeClr>
                </a:solidFill>
              </a:rPr>
              <a:t> </a:t>
            </a:r>
            <a:r>
              <a:rPr lang="en-US" dirty="0" err="1">
                <a:solidFill>
                  <a:schemeClr val="tx1">
                    <a:lumMod val="50000"/>
                    <a:lumOff val="50000"/>
                  </a:schemeClr>
                </a:solidFill>
              </a:rPr>
              <a:t>ce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esență</a:t>
            </a:r>
            <a:r>
              <a:rPr lang="en-US" dirty="0">
                <a:solidFill>
                  <a:schemeClr val="tx1">
                    <a:lumMod val="50000"/>
                    <a:lumOff val="50000"/>
                  </a:schemeClr>
                </a:solidFill>
              </a:rPr>
              <a:t> sunt </a:t>
            </a:r>
            <a:r>
              <a:rPr lang="en-US" dirty="0" err="1">
                <a:solidFill>
                  <a:schemeClr val="tx1">
                    <a:lumMod val="50000"/>
                    <a:lumOff val="50000"/>
                  </a:schemeClr>
                </a:solidFill>
              </a:rPr>
              <a:t>documente</a:t>
            </a:r>
            <a:r>
              <a:rPr lang="en-US" dirty="0">
                <a:solidFill>
                  <a:schemeClr val="tx1">
                    <a:lumMod val="50000"/>
                    <a:lumOff val="50000"/>
                  </a:schemeClr>
                </a:solidFill>
              </a:rPr>
              <a:t>, pot </a:t>
            </a:r>
            <a:r>
              <a:rPr lang="en-US" dirty="0" err="1">
                <a:solidFill>
                  <a:schemeClr val="tx1">
                    <a:lumMod val="50000"/>
                    <a:lumOff val="50000"/>
                  </a:schemeClr>
                </a:solidFill>
              </a:rPr>
              <a:t>deveni</a:t>
            </a:r>
            <a:r>
              <a:rPr lang="en-US" dirty="0">
                <a:solidFill>
                  <a:schemeClr val="tx1">
                    <a:lumMod val="50000"/>
                    <a:lumOff val="50000"/>
                  </a:schemeClr>
                </a:solidFill>
              </a:rPr>
              <a:t> </a:t>
            </a:r>
            <a:r>
              <a:rPr lang="en-US" dirty="0" err="1">
                <a:solidFill>
                  <a:schemeClr val="tx1">
                    <a:lumMod val="50000"/>
                    <a:lumOff val="50000"/>
                  </a:schemeClr>
                </a:solidFill>
              </a:rPr>
              <a:t>vehicule</a:t>
            </a:r>
            <a:r>
              <a:rPr lang="en-US" dirty="0">
                <a:solidFill>
                  <a:schemeClr val="tx1">
                    <a:lumMod val="50000"/>
                    <a:lumOff val="50000"/>
                  </a:schemeClr>
                </a:solidFill>
              </a:rPr>
              <a:t> </a:t>
            </a:r>
            <a:r>
              <a:rPr lang="en-US" dirty="0" err="1">
                <a:solidFill>
                  <a:schemeClr val="tx1">
                    <a:lumMod val="50000"/>
                    <a:lumOff val="50000"/>
                  </a:schemeClr>
                </a:solidFill>
              </a:rPr>
              <a:t>pentru</a:t>
            </a:r>
            <a:r>
              <a:rPr lang="en-US" dirty="0">
                <a:solidFill>
                  <a:schemeClr val="tx1">
                    <a:lumMod val="50000"/>
                    <a:lumOff val="50000"/>
                  </a:schemeClr>
                </a:solidFill>
              </a:rPr>
              <a:t> </a:t>
            </a:r>
            <a:r>
              <a:rPr lang="en-US" dirty="0" err="1">
                <a:solidFill>
                  <a:schemeClr val="tx1">
                    <a:lumMod val="50000"/>
                    <a:lumOff val="50000"/>
                  </a:schemeClr>
                </a:solidFill>
              </a:rPr>
              <a:t>execuția</a:t>
            </a:r>
            <a:r>
              <a:rPr lang="en-US" dirty="0">
                <a:solidFill>
                  <a:schemeClr val="tx1">
                    <a:lumMod val="50000"/>
                    <a:lumOff val="50000"/>
                  </a:schemeClr>
                </a:solidFill>
              </a:rPr>
              <a:t> de cod </a:t>
            </a:r>
            <a:r>
              <a:rPr lang="en-US" dirty="0" err="1">
                <a:solidFill>
                  <a:schemeClr val="tx1">
                    <a:lumMod val="50000"/>
                    <a:lumOff val="50000"/>
                  </a:schemeClr>
                </a:solidFill>
              </a:rPr>
              <a:t>malițios</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sunt </a:t>
            </a:r>
            <a:r>
              <a:rPr lang="en-US" dirty="0" err="1">
                <a:solidFill>
                  <a:schemeClr val="tx1">
                    <a:lumMod val="50000"/>
                    <a:lumOff val="50000"/>
                  </a:schemeClr>
                </a:solidFill>
              </a:rPr>
              <a:t>adesea</a:t>
            </a:r>
            <a:r>
              <a:rPr lang="en-US" dirty="0">
                <a:solidFill>
                  <a:schemeClr val="tx1">
                    <a:lumMod val="50000"/>
                    <a:lumOff val="50000"/>
                  </a:schemeClr>
                </a:solidFill>
              </a:rPr>
              <a:t> </a:t>
            </a:r>
            <a:r>
              <a:rPr lang="en-US" dirty="0" err="1">
                <a:solidFill>
                  <a:schemeClr val="tx1">
                    <a:lumMod val="50000"/>
                    <a:lumOff val="50000"/>
                  </a:schemeClr>
                </a:solidFill>
              </a:rPr>
              <a:t>exploatate</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scopuri</a:t>
            </a:r>
            <a:r>
              <a:rPr lang="en-US" dirty="0">
                <a:solidFill>
                  <a:schemeClr val="tx1">
                    <a:lumMod val="50000"/>
                    <a:lumOff val="50000"/>
                  </a:schemeClr>
                </a:solidFill>
              </a:rPr>
              <a:t> de </a:t>
            </a:r>
            <a:r>
              <a:rPr lang="en-US" dirty="0" err="1">
                <a:solidFill>
                  <a:schemeClr val="tx1">
                    <a:lumMod val="50000"/>
                    <a:lumOff val="50000"/>
                  </a:schemeClr>
                </a:solidFill>
              </a:rPr>
              <a:t>securitate</a:t>
            </a:r>
            <a:r>
              <a:rPr lang="en-US" dirty="0">
                <a:solidFill>
                  <a:schemeClr val="tx1">
                    <a:lumMod val="50000"/>
                    <a:lumOff val="50000"/>
                  </a:schemeClr>
                </a:solidFill>
              </a:rPr>
              <a:t>.</a:t>
            </a:r>
          </a:p>
          <a:p>
            <a:pPr marL="0" indent="0">
              <a:buNone/>
            </a:pPr>
            <a:r>
              <a:rPr lang="en-US" b="1" u="sng" dirty="0">
                <a:solidFill>
                  <a:schemeClr val="tx1">
                    <a:lumMod val="50000"/>
                    <a:lumOff val="50000"/>
                  </a:schemeClr>
                </a:solidFill>
              </a:rPr>
              <a:t>SaaS Executables</a:t>
            </a:r>
          </a:p>
          <a:p>
            <a:r>
              <a:rPr lang="en-US" dirty="0" err="1">
                <a:solidFill>
                  <a:schemeClr val="tx1">
                    <a:lumMod val="50000"/>
                    <a:lumOff val="50000"/>
                  </a:schemeClr>
                </a:solidFill>
              </a:rPr>
              <a:t>În</a:t>
            </a:r>
            <a:r>
              <a:rPr lang="en-US" dirty="0">
                <a:solidFill>
                  <a:schemeClr val="tx1">
                    <a:lumMod val="50000"/>
                    <a:lumOff val="50000"/>
                  </a:schemeClr>
                </a:solidFill>
              </a:rPr>
              <a:t> </a:t>
            </a:r>
            <a:r>
              <a:rPr lang="en-US" dirty="0" err="1">
                <a:solidFill>
                  <a:schemeClr val="tx1">
                    <a:lumMod val="50000"/>
                    <a:lumOff val="50000"/>
                  </a:schemeClr>
                </a:solidFill>
              </a:rPr>
              <a:t>contextul</a:t>
            </a:r>
            <a:r>
              <a:rPr lang="en-US" dirty="0">
                <a:solidFill>
                  <a:schemeClr val="tx1">
                    <a:lumMod val="50000"/>
                    <a:lumOff val="50000"/>
                  </a:schemeClr>
                </a:solidFill>
              </a:rPr>
              <a:t> Software-as-a-Service (SaaS) </a:t>
            </a:r>
            <a:r>
              <a:rPr lang="en-US" dirty="0" err="1">
                <a:solidFill>
                  <a:schemeClr val="tx1">
                    <a:lumMod val="50000"/>
                    <a:lumOff val="50000"/>
                  </a:schemeClr>
                </a:solidFill>
              </a:rPr>
              <a:t>și</a:t>
            </a:r>
            <a:r>
              <a:rPr lang="en-US" dirty="0">
                <a:solidFill>
                  <a:schemeClr val="tx1">
                    <a:lumMod val="50000"/>
                    <a:lumOff val="50000"/>
                  </a:schemeClr>
                </a:solidFill>
              </a:rPr>
              <a:t> al </a:t>
            </a:r>
            <a:r>
              <a:rPr lang="en-US" dirty="0" err="1">
                <a:solidFill>
                  <a:schemeClr val="tx1">
                    <a:lumMod val="50000"/>
                    <a:lumOff val="50000"/>
                  </a:schemeClr>
                </a:solidFill>
              </a:rPr>
              <a:t>aplicațiilor</a:t>
            </a:r>
            <a:r>
              <a:rPr lang="en-US" dirty="0">
                <a:solidFill>
                  <a:schemeClr val="tx1">
                    <a:lumMod val="50000"/>
                    <a:lumOff val="50000"/>
                  </a:schemeClr>
                </a:solidFill>
              </a:rPr>
              <a:t> web, </a:t>
            </a:r>
            <a:r>
              <a:rPr lang="en-US" dirty="0" err="1">
                <a:solidFill>
                  <a:schemeClr val="tx1">
                    <a:lumMod val="50000"/>
                    <a:lumOff val="50000"/>
                  </a:schemeClr>
                </a:solidFill>
              </a:rPr>
              <a:t>conceptul</a:t>
            </a:r>
            <a:r>
              <a:rPr lang="en-US" dirty="0">
                <a:solidFill>
                  <a:schemeClr val="tx1">
                    <a:lumMod val="50000"/>
                    <a:lumOff val="50000"/>
                  </a:schemeClr>
                </a:solidFill>
              </a:rPr>
              <a:t> de „</a:t>
            </a:r>
            <a:r>
              <a:rPr lang="en-US" dirty="0" err="1">
                <a:solidFill>
                  <a:schemeClr val="tx1">
                    <a:lumMod val="50000"/>
                    <a:lumOff val="50000"/>
                  </a:schemeClr>
                </a:solidFill>
              </a:rPr>
              <a:t>executabil</a:t>
            </a:r>
            <a:r>
              <a:rPr lang="en-US" dirty="0">
                <a:solidFill>
                  <a:schemeClr val="tx1">
                    <a:lumMod val="50000"/>
                    <a:lumOff val="50000"/>
                  </a:schemeClr>
                </a:solidFill>
              </a:rPr>
              <a:t>” se </a:t>
            </a:r>
            <a:r>
              <a:rPr lang="en-US" dirty="0" err="1">
                <a:solidFill>
                  <a:schemeClr val="tx1">
                    <a:lumMod val="50000"/>
                    <a:lumOff val="50000"/>
                  </a:schemeClr>
                </a:solidFill>
              </a:rPr>
              <a:t>extinde</a:t>
            </a:r>
            <a:r>
              <a:rPr lang="en-US" dirty="0">
                <a:solidFill>
                  <a:schemeClr val="tx1">
                    <a:lumMod val="50000"/>
                    <a:lumOff val="50000"/>
                  </a:schemeClr>
                </a:solidFill>
              </a:rPr>
              <a:t> la </a:t>
            </a:r>
            <a:r>
              <a:rPr lang="en-US" dirty="0" err="1">
                <a:solidFill>
                  <a:schemeClr val="tx1">
                    <a:lumMod val="50000"/>
                    <a:lumOff val="50000"/>
                  </a:schemeClr>
                </a:solidFill>
              </a:rPr>
              <a:t>aplicații</a:t>
            </a:r>
            <a:r>
              <a:rPr lang="en-US" dirty="0">
                <a:solidFill>
                  <a:schemeClr val="tx1">
                    <a:lumMod val="50000"/>
                    <a:lumOff val="50000"/>
                  </a:schemeClr>
                </a:solidFill>
              </a:rPr>
              <a:t> </a:t>
            </a:r>
            <a:r>
              <a:rPr lang="en-US" dirty="0" err="1">
                <a:solidFill>
                  <a:schemeClr val="tx1">
                    <a:lumMod val="50000"/>
                    <a:lumOff val="50000"/>
                  </a:schemeClr>
                </a:solidFill>
              </a:rPr>
              <a:t>accesate</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executate</a:t>
            </a:r>
            <a:r>
              <a:rPr lang="en-US" dirty="0">
                <a:solidFill>
                  <a:schemeClr val="tx1">
                    <a:lumMod val="50000"/>
                    <a:lumOff val="50000"/>
                  </a:schemeClr>
                </a:solidFill>
              </a:rPr>
              <a:t> </a:t>
            </a:r>
            <a:r>
              <a:rPr lang="en-US" dirty="0" err="1">
                <a:solidFill>
                  <a:schemeClr val="tx1">
                    <a:lumMod val="50000"/>
                    <a:lumOff val="50000"/>
                  </a:schemeClr>
                </a:solidFill>
              </a:rPr>
              <a:t>printr</a:t>
            </a:r>
            <a:r>
              <a:rPr lang="en-US" dirty="0">
                <a:solidFill>
                  <a:schemeClr val="tx1">
                    <a:lumMod val="50000"/>
                    <a:lumOff val="50000"/>
                  </a:schemeClr>
                </a:solidFill>
              </a:rPr>
              <a:t>-un browser web, </a:t>
            </a:r>
            <a:r>
              <a:rPr lang="en-US" dirty="0" err="1">
                <a:solidFill>
                  <a:schemeClr val="tx1">
                    <a:lumMod val="50000"/>
                    <a:lumOff val="50000"/>
                  </a:schemeClr>
                </a:solidFill>
              </a:rPr>
              <a:t>fără</a:t>
            </a:r>
            <a:r>
              <a:rPr lang="en-US" dirty="0">
                <a:solidFill>
                  <a:schemeClr val="tx1">
                    <a:lumMod val="50000"/>
                    <a:lumOff val="50000"/>
                  </a:schemeClr>
                </a:solidFill>
              </a:rPr>
              <a:t> a fi </a:t>
            </a:r>
            <a:r>
              <a:rPr lang="en-US" dirty="0" err="1">
                <a:solidFill>
                  <a:schemeClr val="tx1">
                    <a:lumMod val="50000"/>
                    <a:lumOff val="50000"/>
                  </a:schemeClr>
                </a:solidFill>
              </a:rPr>
              <a:t>necesară</a:t>
            </a:r>
            <a:r>
              <a:rPr lang="en-US" dirty="0">
                <a:solidFill>
                  <a:schemeClr val="tx1">
                    <a:lumMod val="50000"/>
                    <a:lumOff val="50000"/>
                  </a:schemeClr>
                </a:solidFill>
              </a:rPr>
              <a:t> </a:t>
            </a:r>
            <a:r>
              <a:rPr lang="en-US" dirty="0" err="1">
                <a:solidFill>
                  <a:schemeClr val="tx1">
                    <a:lumMod val="50000"/>
                    <a:lumOff val="50000"/>
                  </a:schemeClr>
                </a:solidFill>
              </a:rPr>
              <a:t>instalarea</a:t>
            </a:r>
            <a:r>
              <a:rPr lang="en-US" dirty="0">
                <a:solidFill>
                  <a:schemeClr val="tx1">
                    <a:lumMod val="50000"/>
                    <a:lumOff val="50000"/>
                  </a:schemeClr>
                </a:solidFill>
              </a:rPr>
              <a:t> </a:t>
            </a:r>
            <a:r>
              <a:rPr lang="en-US" dirty="0" err="1">
                <a:solidFill>
                  <a:schemeClr val="tx1">
                    <a:lumMod val="50000"/>
                    <a:lumOff val="50000"/>
                  </a:schemeClr>
                </a:solidFill>
              </a:rPr>
              <a:t>locală</a:t>
            </a:r>
            <a:r>
              <a:rPr lang="en-US" dirty="0">
                <a:solidFill>
                  <a:schemeClr val="tx1">
                    <a:lumMod val="50000"/>
                    <a:lumOff val="50000"/>
                  </a:schemeClr>
                </a:solidFill>
              </a:rPr>
              <a:t>. </a:t>
            </a:r>
            <a:r>
              <a:rPr lang="en-US" dirty="0" err="1">
                <a:solidFill>
                  <a:schemeClr val="tx1">
                    <a:lumMod val="50000"/>
                    <a:lumOff val="50000"/>
                  </a:schemeClr>
                </a:solidFill>
              </a:rPr>
              <a:t>Deși</a:t>
            </a:r>
            <a:r>
              <a:rPr lang="en-US" dirty="0">
                <a:solidFill>
                  <a:schemeClr val="tx1">
                    <a:lumMod val="50000"/>
                    <a:lumOff val="50000"/>
                  </a:schemeClr>
                </a:solidFill>
              </a:rPr>
              <a:t> </a:t>
            </a:r>
            <a:r>
              <a:rPr lang="en-US" dirty="0" err="1">
                <a:solidFill>
                  <a:schemeClr val="tx1">
                    <a:lumMod val="50000"/>
                    <a:lumOff val="50000"/>
                  </a:schemeClr>
                </a:solidFill>
              </a:rPr>
              <a:t>aceasta</a:t>
            </a:r>
            <a:r>
              <a:rPr lang="en-US" dirty="0">
                <a:solidFill>
                  <a:schemeClr val="tx1">
                    <a:lumMod val="50000"/>
                    <a:lumOff val="50000"/>
                  </a:schemeClr>
                </a:solidFill>
              </a:rPr>
              <a:t> este o </a:t>
            </a:r>
            <a:r>
              <a:rPr lang="en-US" dirty="0" err="1">
                <a:solidFill>
                  <a:schemeClr val="tx1">
                    <a:lumMod val="50000"/>
                    <a:lumOff val="50000"/>
                  </a:schemeClr>
                </a:solidFill>
              </a:rPr>
              <a:t>interpretare</a:t>
            </a:r>
            <a:r>
              <a:rPr lang="en-US" dirty="0">
                <a:solidFill>
                  <a:schemeClr val="tx1">
                    <a:lumMod val="50000"/>
                    <a:lumOff val="50000"/>
                  </a:schemeClr>
                </a:solidFill>
              </a:rPr>
              <a:t> </a:t>
            </a:r>
            <a:r>
              <a:rPr lang="en-US" dirty="0" err="1">
                <a:solidFill>
                  <a:schemeClr val="tx1">
                    <a:lumMod val="50000"/>
                    <a:lumOff val="50000"/>
                  </a:schemeClr>
                </a:solidFill>
              </a:rPr>
              <a:t>mai</a:t>
            </a:r>
            <a:r>
              <a:rPr lang="en-US" dirty="0">
                <a:solidFill>
                  <a:schemeClr val="tx1">
                    <a:lumMod val="50000"/>
                    <a:lumOff val="50000"/>
                  </a:schemeClr>
                </a:solidFill>
              </a:rPr>
              <a:t> </a:t>
            </a:r>
            <a:r>
              <a:rPr lang="en-US" dirty="0" err="1">
                <a:solidFill>
                  <a:schemeClr val="tx1">
                    <a:lumMod val="50000"/>
                    <a:lumOff val="50000"/>
                  </a:schemeClr>
                </a:solidFill>
              </a:rPr>
              <a:t>largă</a:t>
            </a:r>
            <a:r>
              <a:rPr lang="en-US" dirty="0">
                <a:solidFill>
                  <a:schemeClr val="tx1">
                    <a:lumMod val="50000"/>
                    <a:lumOff val="50000"/>
                  </a:schemeClr>
                </a:solidFill>
              </a:rPr>
              <a:t>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diferită</a:t>
            </a:r>
            <a:r>
              <a:rPr lang="en-US" dirty="0">
                <a:solidFill>
                  <a:schemeClr val="tx1">
                    <a:lumMod val="50000"/>
                    <a:lumOff val="50000"/>
                  </a:schemeClr>
                </a:solidFill>
              </a:rPr>
              <a:t>, </a:t>
            </a:r>
            <a:r>
              <a:rPr lang="en-US" dirty="0" err="1">
                <a:solidFill>
                  <a:schemeClr val="tx1">
                    <a:lumMod val="50000"/>
                    <a:lumOff val="50000"/>
                  </a:schemeClr>
                </a:solidFill>
              </a:rPr>
              <a:t>reflectă</a:t>
            </a:r>
            <a:r>
              <a:rPr lang="en-US" dirty="0">
                <a:solidFill>
                  <a:schemeClr val="tx1">
                    <a:lumMod val="50000"/>
                    <a:lumOff val="50000"/>
                  </a:schemeClr>
                </a:solidFill>
              </a:rPr>
              <a:t> </a:t>
            </a:r>
            <a:r>
              <a:rPr lang="en-US" dirty="0" err="1">
                <a:solidFill>
                  <a:schemeClr val="tx1">
                    <a:lumMod val="50000"/>
                    <a:lumOff val="50000"/>
                  </a:schemeClr>
                </a:solidFill>
              </a:rPr>
              <a:t>evoluția</a:t>
            </a:r>
            <a:r>
              <a:rPr lang="en-US" dirty="0">
                <a:solidFill>
                  <a:schemeClr val="tx1">
                    <a:lumMod val="50000"/>
                    <a:lumOff val="50000"/>
                  </a:schemeClr>
                </a:solidFill>
              </a:rPr>
              <a:t> </a:t>
            </a:r>
            <a:r>
              <a:rPr lang="en-US" dirty="0" err="1">
                <a:solidFill>
                  <a:schemeClr val="tx1">
                    <a:lumMod val="50000"/>
                    <a:lumOff val="50000"/>
                  </a:schemeClr>
                </a:solidFill>
              </a:rPr>
              <a:t>modului</a:t>
            </a:r>
            <a:r>
              <a:rPr lang="en-US" dirty="0">
                <a:solidFill>
                  <a:schemeClr val="tx1">
                    <a:lumMod val="50000"/>
                    <a:lumOff val="50000"/>
                  </a:schemeClr>
                </a:solidFill>
              </a:rPr>
              <a:t> </a:t>
            </a:r>
            <a:r>
              <a:rPr lang="en-US" dirty="0" err="1">
                <a:solidFill>
                  <a:schemeClr val="tx1">
                    <a:lumMod val="50000"/>
                    <a:lumOff val="50000"/>
                  </a:schemeClr>
                </a:solidFill>
              </a:rPr>
              <a:t>în</a:t>
            </a:r>
            <a:r>
              <a:rPr lang="en-US" dirty="0">
                <a:solidFill>
                  <a:schemeClr val="tx1">
                    <a:lumMod val="50000"/>
                    <a:lumOff val="50000"/>
                  </a:schemeClr>
                </a:solidFill>
              </a:rPr>
              <a:t> care </a:t>
            </a:r>
            <a:r>
              <a:rPr lang="en-US" dirty="0" err="1">
                <a:solidFill>
                  <a:schemeClr val="tx1">
                    <a:lumMod val="50000"/>
                    <a:lumOff val="50000"/>
                  </a:schemeClr>
                </a:solidFill>
              </a:rPr>
              <a:t>gândim</a:t>
            </a:r>
            <a:r>
              <a:rPr lang="en-US" dirty="0">
                <a:solidFill>
                  <a:schemeClr val="tx1">
                    <a:lumMod val="50000"/>
                    <a:lumOff val="50000"/>
                  </a:schemeClr>
                </a:solidFill>
              </a:rPr>
              <a:t> </a:t>
            </a:r>
            <a:r>
              <a:rPr lang="en-US" dirty="0" err="1">
                <a:solidFill>
                  <a:schemeClr val="tx1">
                    <a:lumMod val="50000"/>
                    <a:lumOff val="50000"/>
                  </a:schemeClr>
                </a:solidFill>
              </a:rPr>
              <a:t>despre</a:t>
            </a:r>
            <a:r>
              <a:rPr lang="en-US" dirty="0">
                <a:solidFill>
                  <a:schemeClr val="tx1">
                    <a:lumMod val="50000"/>
                    <a:lumOff val="50000"/>
                  </a:schemeClr>
                </a:solidFill>
              </a:rPr>
              <a:t> software </a:t>
            </a:r>
            <a:r>
              <a:rPr lang="en-US" dirty="0" err="1">
                <a:solidFill>
                  <a:schemeClr val="tx1">
                    <a:lumMod val="50000"/>
                    <a:lumOff val="50000"/>
                  </a:schemeClr>
                </a:solidFill>
              </a:rPr>
              <a:t>și</a:t>
            </a:r>
            <a:r>
              <a:rPr lang="en-US" dirty="0">
                <a:solidFill>
                  <a:schemeClr val="tx1">
                    <a:lumMod val="50000"/>
                    <a:lumOff val="50000"/>
                  </a:schemeClr>
                </a:solidFill>
              </a:rPr>
              <a:t> </a:t>
            </a:r>
            <a:r>
              <a:rPr lang="en-US" dirty="0" err="1">
                <a:solidFill>
                  <a:schemeClr val="tx1">
                    <a:lumMod val="50000"/>
                    <a:lumOff val="50000"/>
                  </a:schemeClr>
                </a:solidFill>
              </a:rPr>
              <a:t>execuția</a:t>
            </a:r>
            <a:r>
              <a:rPr lang="en-US" dirty="0">
                <a:solidFill>
                  <a:schemeClr val="tx1">
                    <a:lumMod val="50000"/>
                    <a:lumOff val="50000"/>
                  </a:schemeClr>
                </a:solidFill>
              </a:rPr>
              <a:t> sa </a:t>
            </a:r>
            <a:r>
              <a:rPr lang="en-US" dirty="0" err="1">
                <a:solidFill>
                  <a:schemeClr val="tx1">
                    <a:lumMod val="50000"/>
                    <a:lumOff val="50000"/>
                  </a:schemeClr>
                </a:solidFill>
              </a:rPr>
              <a:t>în</a:t>
            </a:r>
            <a:r>
              <a:rPr lang="en-US" dirty="0">
                <a:solidFill>
                  <a:schemeClr val="tx1">
                    <a:lumMod val="50000"/>
                    <a:lumOff val="50000"/>
                  </a:schemeClr>
                </a:solidFill>
              </a:rPr>
              <a:t> era </a:t>
            </a:r>
            <a:r>
              <a:rPr lang="en-US" dirty="0" err="1">
                <a:solidFill>
                  <a:schemeClr val="tx1">
                    <a:lumMod val="50000"/>
                    <a:lumOff val="50000"/>
                  </a:schemeClr>
                </a:solidFill>
              </a:rPr>
              <a:t>digitală</a:t>
            </a:r>
            <a:r>
              <a:rPr lang="en-US" dirty="0">
                <a:solidFill>
                  <a:schemeClr val="tx1">
                    <a:lumMod val="50000"/>
                    <a:lumOff val="50000"/>
                  </a:schemeClr>
                </a:solidFill>
              </a:rPr>
              <a:t>.</a:t>
            </a:r>
          </a:p>
        </p:txBody>
      </p:sp>
      <p:sp>
        <p:nvSpPr>
          <p:cNvPr id="4" name="Rectangle 3"/>
          <p:cNvSpPr/>
          <p:nvPr/>
        </p:nvSpPr>
        <p:spPr>
          <a:xfrm>
            <a:off x="5838568" y="702156"/>
            <a:ext cx="5826210" cy="954107"/>
          </a:xfrm>
          <a:prstGeom prst="rect">
            <a:avLst/>
          </a:prstGeom>
        </p:spPr>
        <p:txBody>
          <a:bodyPr wrap="square">
            <a:spAutoFit/>
          </a:bodyPr>
          <a:lstStyle/>
          <a:p>
            <a:r>
              <a:rPr lang="en-US" sz="1400">
                <a:solidFill>
                  <a:schemeClr val="bg1"/>
                </a:solidFill>
              </a:rPr>
              <a:t>Distincția principală între tipurile de executabile se face între executabile binare și executabile sub formă de scripturi, dar aceste categorii pot fi extinse sau detaliate în mai multe moduri, în funcție de context și de modul în care sunt utilizate sau executate.</a:t>
            </a:r>
          </a:p>
        </p:txBody>
      </p:sp>
      <p:sp>
        <p:nvSpPr>
          <p:cNvPr id="6" name="Flowchart: Process 5"/>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Tree>
    <p:extLst>
      <p:ext uri="{BB962C8B-B14F-4D97-AF65-F5344CB8AC3E}">
        <p14:creationId xmlns:p14="http://schemas.microsoft.com/office/powerpoint/2010/main" val="786926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lowchart: Process 10"/>
          <p:cNvSpPr/>
          <p:nvPr/>
        </p:nvSpPr>
        <p:spPr>
          <a:xfrm>
            <a:off x="451262" y="1957630"/>
            <a:ext cx="11289474" cy="4742688"/>
          </a:xfrm>
          <a:prstGeom prst="flowChartProcess">
            <a:avLst/>
          </a:prstGeom>
          <a:solidFill>
            <a:srgbClr val="8CB64A">
              <a:lumMod val="75000"/>
              <a:alpha val="8000"/>
            </a:srgbClr>
          </a:solidFill>
          <a:ln w="25400" cap="rnd" cmpd="sng" algn="ctr">
            <a:solidFill>
              <a:sysClr val="windowText" lastClr="000000">
                <a:lumMod val="50000"/>
                <a:lumOff val="50000"/>
                <a:alpha val="59000"/>
              </a:sysClr>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2" name="Title 1"/>
          <p:cNvSpPr>
            <a:spLocks noGrp="1"/>
          </p:cNvSpPr>
          <p:nvPr>
            <p:ph type="title"/>
          </p:nvPr>
        </p:nvSpPr>
        <p:spPr/>
        <p:txBody>
          <a:bodyPr>
            <a:normAutofit/>
          </a:bodyPr>
          <a:lstStyle/>
          <a:p>
            <a:r>
              <a:rPr lang="en-US"/>
              <a:t>semnaturile de fișiere</a:t>
            </a:r>
            <a:br>
              <a:rPr lang="en-US"/>
            </a:br>
            <a:r>
              <a:rPr lang="en-US" sz="2000"/>
              <a:t>cunoscute și ca „magic numbers”</a:t>
            </a:r>
          </a:p>
        </p:txBody>
      </p:sp>
      <p:sp>
        <p:nvSpPr>
          <p:cNvPr id="4" name="Rectangle 1"/>
          <p:cNvSpPr>
            <a:spLocks noGrp="1" noChangeArrowheads="1"/>
          </p:cNvSpPr>
          <p:nvPr>
            <p:ph idx="1"/>
          </p:nvPr>
        </p:nvSpPr>
        <p:spPr bwMode="auto">
          <a:xfrm>
            <a:off x="649330" y="2051427"/>
            <a:ext cx="6023494" cy="45550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1" i="0" u="sng" strike="noStrike" cap="none" normalizeH="0" baseline="0" dirty="0" err="1">
                <a:ln>
                  <a:noFill/>
                </a:ln>
                <a:solidFill>
                  <a:schemeClr val="tx1">
                    <a:lumMod val="50000"/>
                    <a:lumOff val="50000"/>
                  </a:schemeClr>
                </a:solidFill>
                <a:effectLst/>
                <a:latin typeface="Arial" panose="020B0604020202020204" pitchFamily="34" charset="0"/>
              </a:rPr>
              <a:t>Imagini</a:t>
            </a:r>
            <a:endParaRPr kumimoji="0" lang="en-US" sz="1000" b="1" i="0" u="sng"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JPEG</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FF D8 FF</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.jpg</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sau</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.jpeg</a:t>
            </a:r>
            <a:r>
              <a:rPr kumimoji="0" lang="en-US" sz="1000" b="0" i="0" u="none" strike="noStrike" cap="none" normalizeH="0" baseline="0" dirty="0">
                <a:ln>
                  <a:noFill/>
                </a:ln>
                <a:solidFill>
                  <a:schemeClr val="tx1">
                    <a:lumMod val="50000"/>
                    <a:lumOff val="50000"/>
                  </a:schemeClr>
                </a:solidFill>
                <a:effectLst/>
              </a:rPr>
              <a:t> </a:t>
            </a:r>
            <a:endParaRPr kumimoji="0" lang="en-US" sz="10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PNG</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89 50 4E 47 0D 0A 1A 0A</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a:t>
            </a:r>
            <a:r>
              <a:rPr kumimoji="0" lang="en-US" sz="1000" b="0" i="0" u="none" strike="noStrike" cap="none" normalizeH="0" baseline="0" dirty="0" err="1">
                <a:ln>
                  <a:noFill/>
                </a:ln>
                <a:solidFill>
                  <a:schemeClr val="tx1">
                    <a:lumMod val="50000"/>
                    <a:lumOff val="50000"/>
                  </a:schemeClr>
                </a:solidFill>
                <a:effectLst/>
                <a:latin typeface="Arial Unicode MS" panose="020B0604020202020204" pitchFamily="34" charset="-128"/>
              </a:rPr>
              <a:t>png</a:t>
            </a:r>
            <a:r>
              <a:rPr kumimoji="0" lang="en-US" sz="1000" b="0" i="0" u="none" strike="noStrike" cap="none" normalizeH="0" baseline="0" dirty="0">
                <a:ln>
                  <a:noFill/>
                </a:ln>
                <a:solidFill>
                  <a:schemeClr val="tx1">
                    <a:lumMod val="50000"/>
                    <a:lumOff val="50000"/>
                  </a:schemeClr>
                </a:solidFill>
                <a:effectLst/>
              </a:rPr>
              <a:t> </a:t>
            </a:r>
            <a:endParaRPr kumimoji="0" lang="en-US" sz="10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GIF</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47 49 46 38</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.gif</a:t>
            </a:r>
            <a:r>
              <a:rPr kumimoji="0" lang="en-US" sz="1000" b="0" i="0" u="none" strike="noStrike" cap="none" normalizeH="0" baseline="0" dirty="0">
                <a:ln>
                  <a:noFill/>
                </a:ln>
                <a:solidFill>
                  <a:schemeClr val="tx1">
                    <a:lumMod val="50000"/>
                    <a:lumOff val="50000"/>
                  </a:schemeClr>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1" i="0" u="sng" strike="noStrike" cap="none" normalizeH="0" baseline="0" dirty="0" err="1">
                <a:ln>
                  <a:noFill/>
                </a:ln>
                <a:solidFill>
                  <a:schemeClr val="tx1">
                    <a:lumMod val="50000"/>
                    <a:lumOff val="50000"/>
                  </a:schemeClr>
                </a:solidFill>
                <a:effectLst/>
                <a:latin typeface="Arial" panose="020B0604020202020204" pitchFamily="34" charset="0"/>
              </a:rPr>
              <a:t>Documente</a:t>
            </a:r>
            <a:endParaRPr kumimoji="0" lang="en-US" sz="1000" b="1" i="0" u="sng" strike="noStrike" cap="none" normalizeH="0" baseline="0" dirty="0">
              <a:ln>
                <a:noFill/>
              </a:ln>
              <a:solidFill>
                <a:schemeClr val="tx1">
                  <a:lumMod val="50000"/>
                  <a:lumOff val="50000"/>
                </a:schemeClr>
              </a:solidFill>
              <a:effectLst/>
              <a:latin typeface="Arial" panose="020B0604020202020204" pitchFamily="34" charset="0"/>
            </a:endParaRPr>
          </a:p>
          <a:p>
            <a:pPr marL="0" lvl="0" indent="0" defTabSz="914400" eaLnBrk="0" fontAlgn="base" hangingPunct="0">
              <a:spcBef>
                <a:spcPct val="0"/>
              </a:spcBef>
              <a:spcAft>
                <a:spcPct val="0"/>
              </a:spcAft>
              <a:buClrTx/>
              <a:buSzTx/>
              <a:buFontTx/>
              <a:buChar char="•"/>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PDF</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25 50 44 46</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lang="en-US" sz="1000" dirty="0">
                <a:solidFill>
                  <a:schemeClr val="tx1">
                    <a:lumMod val="50000"/>
                    <a:lumOff val="50000"/>
                  </a:schemeClr>
                </a:solidFill>
              </a:rPr>
              <a:t>(</a:t>
            </a:r>
            <a:r>
              <a:rPr lang="en-US" sz="1000" dirty="0" err="1">
                <a:solidFill>
                  <a:schemeClr val="tx1">
                    <a:lumMod val="50000"/>
                    <a:lumOff val="50000"/>
                  </a:schemeClr>
                </a:solidFill>
              </a:rPr>
              <a:t>începe</a:t>
            </a:r>
            <a:r>
              <a:rPr lang="en-US" sz="1000" dirty="0">
                <a:solidFill>
                  <a:schemeClr val="tx1">
                    <a:lumMod val="50000"/>
                    <a:lumOff val="50000"/>
                  </a:schemeClr>
                </a:solidFill>
              </a:rPr>
              <a:t> cu %PDF) - </a:t>
            </a:r>
            <a:r>
              <a:rPr lang="en-US" sz="1000" dirty="0" err="1">
                <a:solidFill>
                  <a:schemeClr val="tx1">
                    <a:lumMod val="50000"/>
                    <a:lumOff val="50000"/>
                  </a:schemeClr>
                </a:solidFill>
              </a:rPr>
              <a:t>Extensie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.pdf</a:t>
            </a:r>
            <a:r>
              <a:rPr kumimoji="0" lang="en-US" sz="1000" b="0" i="0" u="none" strike="noStrike" cap="none" normalizeH="0" baseline="0" dirty="0">
                <a:ln>
                  <a:noFill/>
                </a:ln>
                <a:solidFill>
                  <a:schemeClr val="tx1">
                    <a:lumMod val="50000"/>
                    <a:lumOff val="50000"/>
                  </a:schemeClr>
                </a:solidFill>
                <a:effectLst/>
              </a:rPr>
              <a:t> </a:t>
            </a:r>
            <a:endParaRPr kumimoji="0" lang="en-US" sz="10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Microsoft Word/Excel/PowerPoint (2007+)</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50 4B 03 04</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Extensii</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.docx</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.xlsx</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.pptx</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Acesta</a:t>
            </a:r>
            <a:r>
              <a:rPr kumimoji="0" lang="en-US" sz="1000" b="0" i="0" u="none" strike="noStrike" cap="none" normalizeH="0" baseline="0" dirty="0">
                <a:ln>
                  <a:noFill/>
                </a:ln>
                <a:solidFill>
                  <a:schemeClr val="tx1">
                    <a:lumMod val="50000"/>
                    <a:lumOff val="50000"/>
                  </a:schemeClr>
                </a:solidFill>
                <a:effectLst/>
              </a:rPr>
              <a:t> este, de </a:t>
            </a:r>
            <a:r>
              <a:rPr kumimoji="0" lang="en-US" sz="1000" b="0" i="0" u="none" strike="noStrike" cap="none" normalizeH="0" baseline="0" dirty="0" err="1">
                <a:ln>
                  <a:noFill/>
                </a:ln>
                <a:solidFill>
                  <a:schemeClr val="tx1">
                    <a:lumMod val="50000"/>
                    <a:lumOff val="50000"/>
                  </a:schemeClr>
                </a:solidFill>
                <a:effectLst/>
              </a:rPr>
              <a:t>fapt</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formatul</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unui</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fișier</a:t>
            </a:r>
            <a:r>
              <a:rPr kumimoji="0" lang="en-US" sz="1000" b="0" i="0" u="none" strike="noStrike" cap="none" normalizeH="0" baseline="0" dirty="0">
                <a:ln>
                  <a:noFill/>
                </a:ln>
                <a:solidFill>
                  <a:schemeClr val="tx1">
                    <a:lumMod val="50000"/>
                    <a:lumOff val="50000"/>
                  </a:schemeClr>
                </a:solidFill>
                <a:effectLst/>
              </a:rPr>
              <a:t> ZIP, </a:t>
            </a:r>
            <a:r>
              <a:rPr kumimoji="0" lang="en-US" sz="1000" b="0" i="0" u="none" strike="noStrike" cap="none" normalizeH="0" baseline="0" dirty="0" err="1">
                <a:ln>
                  <a:noFill/>
                </a:ln>
                <a:solidFill>
                  <a:schemeClr val="tx1">
                    <a:lumMod val="50000"/>
                    <a:lumOff val="50000"/>
                  </a:schemeClr>
                </a:solidFill>
                <a:effectLst/>
              </a:rPr>
              <a:t>deoarece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documentele</a:t>
            </a:r>
            <a:r>
              <a:rPr kumimoji="0" lang="en-US" sz="1000" b="0" i="0" u="none" strike="noStrike" cap="none" normalizeH="0" baseline="0" dirty="0">
                <a:ln>
                  <a:noFill/>
                </a:ln>
                <a:solidFill>
                  <a:schemeClr val="tx1">
                    <a:lumMod val="50000"/>
                    <a:lumOff val="50000"/>
                  </a:schemeClr>
                </a:solidFill>
                <a:effectLst/>
              </a:rPr>
              <a:t> Office </a:t>
            </a:r>
            <a:r>
              <a:rPr kumimoji="0" lang="en-US" sz="1000" b="0" i="0" u="none" strike="noStrike" cap="none" normalizeH="0" baseline="0" dirty="0" err="1">
                <a:ln>
                  <a:noFill/>
                </a:ln>
                <a:solidFill>
                  <a:schemeClr val="tx1">
                    <a:lumMod val="50000"/>
                    <a:lumOff val="50000"/>
                  </a:schemeClr>
                </a:solidFill>
                <a:effectLst/>
              </a:rPr>
              <a:t>moderne</a:t>
            </a:r>
            <a:r>
              <a:rPr kumimoji="0" lang="en-US" sz="1000" b="0" i="0" u="none" strike="noStrike" cap="none" normalizeH="0" baseline="0" dirty="0">
                <a:ln>
                  <a:noFill/>
                </a:ln>
                <a:solidFill>
                  <a:schemeClr val="tx1">
                    <a:lumMod val="50000"/>
                    <a:lumOff val="50000"/>
                  </a:schemeClr>
                </a:solidFill>
                <a:effectLst/>
              </a:rPr>
              <a:t> sunt </a:t>
            </a:r>
            <a:r>
              <a:rPr kumimoji="0" lang="en-US" sz="1000" b="0" i="0" u="none" strike="noStrike" cap="none" normalizeH="0" baseline="0" dirty="0" err="1">
                <a:ln>
                  <a:noFill/>
                </a:ln>
                <a:solidFill>
                  <a:schemeClr val="tx1">
                    <a:lumMod val="50000"/>
                    <a:lumOff val="50000"/>
                  </a:schemeClr>
                </a:solidFill>
                <a:effectLst/>
              </a:rPr>
              <a:t>pachete</a:t>
            </a:r>
            <a:r>
              <a:rPr kumimoji="0" lang="en-US" sz="1000" b="0" i="0" u="none" strike="noStrike" cap="none" normalizeH="0" baseline="0" dirty="0">
                <a:ln>
                  <a:noFill/>
                </a:ln>
                <a:solidFill>
                  <a:schemeClr val="tx1">
                    <a:lumMod val="50000"/>
                    <a:lumOff val="50000"/>
                  </a:schemeClr>
                </a:solidFill>
                <a:effectLst/>
              </a:rPr>
              <a:t> ZIP care </a:t>
            </a:r>
            <a:r>
              <a:rPr kumimoji="0" lang="en-US" sz="1000" b="0" i="0" u="none" strike="noStrike" cap="none" normalizeH="0" baseline="0" dirty="0" err="1">
                <a:ln>
                  <a:noFill/>
                </a:ln>
                <a:solidFill>
                  <a:schemeClr val="tx1">
                    <a:lumMod val="50000"/>
                    <a:lumOff val="50000"/>
                  </a:schemeClr>
                </a:solidFill>
                <a:effectLst/>
              </a:rPr>
              <a:t>conțin</a:t>
            </a:r>
            <a:r>
              <a:rPr kumimoji="0" lang="en-US" sz="1000" b="0" i="0" u="none" strike="noStrike" cap="none" normalizeH="0" baseline="0" dirty="0">
                <a:ln>
                  <a:noFill/>
                </a:ln>
                <a:solidFill>
                  <a:schemeClr val="tx1">
                    <a:lumMod val="50000"/>
                    <a:lumOff val="50000"/>
                  </a:schemeClr>
                </a:solidFill>
                <a:effectLst/>
              </a:rPr>
              <a:t> XML </a:t>
            </a:r>
            <a:r>
              <a:rPr kumimoji="0" lang="en-US" sz="1000" b="0" i="0" u="none" strike="noStrike" cap="none" normalizeH="0" baseline="0" dirty="0" err="1">
                <a:ln>
                  <a:noFill/>
                </a:ln>
                <a:solidFill>
                  <a:schemeClr val="tx1">
                    <a:lumMod val="50000"/>
                    <a:lumOff val="50000"/>
                  </a:schemeClr>
                </a:solidFill>
                <a:effectLst/>
              </a:rPr>
              <a:t>și</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alte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tipuri</a:t>
            </a:r>
            <a:r>
              <a:rPr kumimoji="0" lang="en-US" sz="1000" b="0" i="0" u="none" strike="noStrike" cap="none" normalizeH="0" baseline="0" dirty="0">
                <a:ln>
                  <a:noFill/>
                </a:ln>
                <a:solidFill>
                  <a:schemeClr val="tx1">
                    <a:lumMod val="50000"/>
                    <a:lumOff val="50000"/>
                  </a:schemeClr>
                </a:solidFill>
                <a:effectLst/>
              </a:rPr>
              <a:t> de </a:t>
            </a:r>
            <a:r>
              <a:rPr kumimoji="0" lang="en-US" sz="1000" b="0" i="0" u="none" strike="noStrike" cap="none" normalizeH="0" baseline="0" dirty="0" err="1">
                <a:ln>
                  <a:noFill/>
                </a:ln>
                <a:solidFill>
                  <a:schemeClr val="tx1">
                    <a:lumMod val="50000"/>
                    <a:lumOff val="50000"/>
                  </a:schemeClr>
                </a:solidFill>
                <a:effectLst/>
              </a:rPr>
              <a:t>fișiere</a:t>
            </a:r>
            <a:r>
              <a:rPr kumimoji="0" lang="en-US" sz="1000" b="0" i="0" u="none" strike="noStrike" cap="none" normalizeH="0" baseline="0" dirty="0">
                <a:ln>
                  <a:noFill/>
                </a:ln>
                <a:solidFill>
                  <a:schemeClr val="tx1">
                    <a:lumMod val="50000"/>
                    <a:lumOff val="50000"/>
                  </a:schemeClr>
                </a:solidFill>
                <a:effectLst/>
              </a:rPr>
              <a:t>.)</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1" i="0" u="sng" strike="noStrike" cap="none" normalizeH="0" baseline="0" dirty="0" err="1">
                <a:ln>
                  <a:noFill/>
                </a:ln>
                <a:solidFill>
                  <a:schemeClr val="tx1">
                    <a:lumMod val="50000"/>
                    <a:lumOff val="50000"/>
                  </a:schemeClr>
                </a:solidFill>
                <a:effectLst/>
                <a:latin typeface="Arial" panose="020B0604020202020204" pitchFamily="34" charset="0"/>
              </a:rPr>
              <a:t>Executabile</a:t>
            </a:r>
            <a:r>
              <a:rPr kumimoji="0" lang="en-US" sz="10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1" i="0" u="sng"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000" b="1" i="0" u="sng"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1" i="0" u="sng" strike="noStrike" cap="none" normalizeH="0" baseline="0" dirty="0" err="1">
                <a:ln>
                  <a:noFill/>
                </a:ln>
                <a:solidFill>
                  <a:schemeClr val="tx1">
                    <a:lumMod val="50000"/>
                    <a:lumOff val="50000"/>
                  </a:schemeClr>
                </a:solidFill>
                <a:effectLst/>
                <a:latin typeface="Arial" panose="020B0604020202020204" pitchFamily="34" charset="0"/>
              </a:rPr>
              <a:t>Sisteme</a:t>
            </a:r>
            <a:r>
              <a:rPr kumimoji="0" lang="en-US" sz="1000" b="1" i="0" u="sng" strike="noStrike" cap="none" normalizeH="0" baseline="0" dirty="0">
                <a:ln>
                  <a:noFill/>
                </a:ln>
                <a:solidFill>
                  <a:schemeClr val="tx1">
                    <a:lumMod val="50000"/>
                    <a:lumOff val="50000"/>
                  </a:schemeClr>
                </a:solidFill>
                <a:effectLst/>
                <a:latin typeface="Arial" panose="020B0604020202020204" pitchFamily="34" charset="0"/>
              </a:rPr>
              <a:t> de </a:t>
            </a:r>
            <a:r>
              <a:rPr kumimoji="0" lang="en-US" sz="1000" b="1" i="0" u="sng" strike="noStrike" cap="none" normalizeH="0" baseline="0" dirty="0" err="1">
                <a:ln>
                  <a:noFill/>
                </a:ln>
                <a:solidFill>
                  <a:schemeClr val="tx1">
                    <a:lumMod val="50000"/>
                    <a:lumOff val="50000"/>
                  </a:schemeClr>
                </a:solidFill>
                <a:effectLst/>
                <a:latin typeface="Arial" panose="020B0604020202020204" pitchFamily="34" charset="0"/>
              </a:rPr>
              <a:t>Fișiere</a:t>
            </a:r>
            <a:endParaRPr kumimoji="0" lang="en-US" sz="1000" b="1" i="0" u="sng"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err="1">
                <a:ln>
                  <a:noFill/>
                </a:ln>
                <a:solidFill>
                  <a:schemeClr val="tx1">
                    <a:lumMod val="50000"/>
                    <a:lumOff val="50000"/>
                  </a:schemeClr>
                </a:solidFill>
                <a:effectLst/>
                <a:latin typeface="Arial" panose="020B0604020202020204" pitchFamily="34" charset="0"/>
              </a:rPr>
              <a:t>Executabile</a:t>
            </a: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 Windows (PE)</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4D 5A</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Extensii</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.exe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a:t>
            </a:r>
            <a:r>
              <a:rPr kumimoji="0" lang="en-US" sz="1000" b="0" i="0" u="none" strike="noStrike" cap="none" normalizeH="0" baseline="0" dirty="0" err="1">
                <a:ln>
                  <a:noFill/>
                </a:ln>
                <a:solidFill>
                  <a:schemeClr val="tx1">
                    <a:lumMod val="50000"/>
                    <a:lumOff val="50000"/>
                  </a:schemeClr>
                </a:solidFill>
                <a:effectLst/>
                <a:latin typeface="Arial Unicode MS" panose="020B0604020202020204" pitchFamily="34" charset="-128"/>
              </a:rPr>
              <a:t>dll</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.sys</a:t>
            </a:r>
            <a:r>
              <a:rPr kumimoji="0" lang="en-US" sz="1000" b="0" i="0" u="none" strike="noStrike" cap="none" normalizeH="0" baseline="0" dirty="0">
                <a:ln>
                  <a:noFill/>
                </a:ln>
                <a:solidFill>
                  <a:schemeClr val="tx1">
                    <a:lumMod val="50000"/>
                    <a:lumOff val="50000"/>
                  </a:schemeClr>
                </a:solidFill>
                <a:effectLst/>
              </a:rPr>
              <a:t> </a:t>
            </a:r>
            <a:endParaRPr kumimoji="0" lang="en-US" sz="10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Linux </a:t>
            </a:r>
            <a:r>
              <a:rPr kumimoji="0" lang="en-US" sz="1000" b="1" i="0" u="none" strike="noStrike" cap="none" normalizeH="0" baseline="0" dirty="0" err="1">
                <a:ln>
                  <a:noFill/>
                </a:ln>
                <a:solidFill>
                  <a:schemeClr val="tx1">
                    <a:lumMod val="50000"/>
                    <a:lumOff val="50000"/>
                  </a:schemeClr>
                </a:solidFill>
                <a:effectLst/>
                <a:latin typeface="Arial" panose="020B0604020202020204" pitchFamily="34" charset="0"/>
              </a:rPr>
              <a:t>și</a:t>
            </a: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1" i="0" u="none" strike="noStrike" cap="none" normalizeH="0" baseline="0" dirty="0" err="1">
                <a:ln>
                  <a:noFill/>
                </a:ln>
                <a:solidFill>
                  <a:schemeClr val="tx1">
                    <a:lumMod val="50000"/>
                    <a:lumOff val="50000"/>
                  </a:schemeClr>
                </a:solidFill>
                <a:effectLst/>
                <a:latin typeface="Arial" panose="020B0604020202020204" pitchFamily="34" charset="0"/>
              </a:rPr>
              <a:t>alte</a:t>
            </a: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 Unix executables (ELF)</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7F 45 4C 46</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Extensii</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.elf</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fișiere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fără</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pentru</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executabile</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lvl="0" indent="0" defTabSz="914400" eaLnBrk="0" fontAlgn="base" hangingPunct="0">
              <a:spcBef>
                <a:spcPct val="0"/>
              </a:spcBef>
              <a:spcAft>
                <a:spcPct val="0"/>
              </a:spcAft>
              <a:buClrTx/>
              <a:buSzTx/>
              <a:buFontTx/>
              <a:buChar char="•"/>
            </a:pPr>
            <a:r>
              <a:rPr kumimoji="0" lang="en-US" sz="1000" b="1" i="0" u="none" strike="noStrike" cap="none" normalizeH="0" baseline="0" dirty="0" err="1">
                <a:ln>
                  <a:noFill/>
                </a:ln>
                <a:solidFill>
                  <a:schemeClr val="tx1">
                    <a:lumMod val="50000"/>
                    <a:lumOff val="50000"/>
                  </a:schemeClr>
                </a:solidFill>
                <a:effectLst/>
                <a:latin typeface="Arial" panose="020B0604020202020204" pitchFamily="34" charset="0"/>
              </a:rPr>
              <a:t>Fișiere</a:t>
            </a: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 script Shell</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Nu au o </a:t>
            </a:r>
            <a:r>
              <a:rPr kumimoji="0" lang="en-US" sz="1000" b="0" i="0" u="none" strike="noStrike" cap="none" normalizeH="0" baseline="0" dirty="0" err="1">
                <a:ln>
                  <a:noFill/>
                </a:ln>
                <a:solidFill>
                  <a:schemeClr val="tx1">
                    <a:lumMod val="50000"/>
                    <a:lumOff val="50000"/>
                  </a:schemeClr>
                </a:solidFill>
                <a:effectLst/>
                <a:latin typeface="Arial" panose="020B0604020202020204" pitchFamily="34" charset="0"/>
              </a:rPr>
              <a:t>semnătură</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hex </a:t>
            </a:r>
            <a:r>
              <a:rPr kumimoji="0" lang="en-US" sz="1000" b="0" i="0" u="none" strike="noStrike" cap="none" normalizeH="0" baseline="0" dirty="0" err="1">
                <a:ln>
                  <a:noFill/>
                </a:ln>
                <a:solidFill>
                  <a:schemeClr val="tx1">
                    <a:lumMod val="50000"/>
                    <a:lumOff val="50000"/>
                  </a:schemeClr>
                </a:solidFill>
                <a:effectLst/>
                <a:latin typeface="Arial" panose="020B0604020202020204" pitchFamily="34" charset="0"/>
              </a:rPr>
              <a:t>specifică</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err="1">
                <a:ln>
                  <a:noFill/>
                </a:ln>
                <a:solidFill>
                  <a:schemeClr val="tx1">
                    <a:lumMod val="50000"/>
                    <a:lumOff val="50000"/>
                  </a:schemeClr>
                </a:solidFill>
                <a:effectLst/>
                <a:latin typeface="Arial" panose="020B0604020202020204" pitchFamily="34" charset="0"/>
              </a:rPr>
              <a:t>identificarea</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se face </a:t>
            </a:r>
            <a:r>
              <a:rPr kumimoji="0" lang="en-US" sz="1000" b="0" i="0" u="none" strike="noStrike" cap="none" normalizeH="0" baseline="0" dirty="0" err="1">
                <a:ln>
                  <a:noFill/>
                </a:ln>
                <a:solidFill>
                  <a:schemeClr val="tx1">
                    <a:lumMod val="50000"/>
                    <a:lumOff val="50000"/>
                  </a:schemeClr>
                </a:solidFill>
                <a:effectLst/>
                <a:latin typeface="Arial" panose="020B0604020202020204" pitchFamily="34" charset="0"/>
              </a:rPr>
              <a:t>prin</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shebang (de ex.,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#!/bin/bash</a:t>
            </a:r>
            <a:r>
              <a:rPr kumimoji="0" lang="en-US" sz="1000" b="0" i="0" u="none" strike="noStrike" cap="none" normalizeH="0" baseline="0" dirty="0">
                <a:ln>
                  <a:noFill/>
                </a:ln>
                <a:solidFill>
                  <a:schemeClr val="tx1">
                    <a:lumMod val="50000"/>
                    <a:lumOff val="50000"/>
                  </a:schemeClr>
                </a:solidFill>
                <a:effectLst/>
              </a:rPr>
              <a:t>) la </a:t>
            </a:r>
            <a:r>
              <a:rPr kumimoji="0" lang="en-US" sz="1000" b="0" i="0" u="none" strike="noStrike" cap="none" normalizeH="0" baseline="0" dirty="0" err="1">
                <a:ln>
                  <a:noFill/>
                </a:ln>
                <a:solidFill>
                  <a:schemeClr val="tx1">
                    <a:lumMod val="50000"/>
                    <a:lumOff val="50000"/>
                  </a:schemeClr>
                </a:solidFill>
                <a:effectLst/>
              </a:rPr>
              <a:t>începutul</a:t>
            </a:r>
            <a:r>
              <a:rPr kumimoji="0" lang="en-US" sz="1000" b="0" i="0" u="none" strike="noStrike" cap="none" normalizeH="0" baseline="0" dirty="0">
                <a:ln>
                  <a:noFill/>
                </a:ln>
                <a:solidFill>
                  <a:schemeClr val="tx1">
                    <a:lumMod val="50000"/>
                    <a:lumOff val="50000"/>
                  </a:schemeClr>
                </a:solidFill>
                <a:effectLst/>
              </a:rPr>
              <a:t> </a:t>
            </a:r>
            <a:r>
              <a:rPr lang="en-US" sz="1000" dirty="0" err="1">
                <a:solidFill>
                  <a:schemeClr val="tx1">
                    <a:lumMod val="50000"/>
                    <a:lumOff val="50000"/>
                  </a:schemeClr>
                </a:solidFill>
              </a:rPr>
              <a:t>fișierului</a:t>
            </a:r>
            <a:r>
              <a:rPr lang="en-US" sz="1000" dirty="0">
                <a:solidFill>
                  <a:schemeClr val="tx1">
                    <a:lumMod val="50000"/>
                    <a:lumOff val="50000"/>
                  </a:schemeClr>
                </a:solidFill>
              </a:rPr>
              <a:t>: </a:t>
            </a:r>
            <a:r>
              <a:rPr lang="en-US" sz="1000" dirty="0">
                <a:solidFill>
                  <a:srgbClr val="C00000"/>
                </a:solidFill>
                <a:latin typeface="Arial Unicode MS" panose="020B0604020202020204" pitchFamily="34" charset="-128"/>
              </a:rPr>
              <a:t>23 21 2F 62 69 6E 2F 62 61 73 68</a:t>
            </a:r>
            <a:r>
              <a:rPr lang="en-US" sz="1000" dirty="0">
                <a:solidFill>
                  <a:schemeClr val="tx1">
                    <a:lumMod val="50000"/>
                    <a:lumOff val="50000"/>
                  </a:schemeClr>
                </a:solidFill>
              </a:rPr>
              <a:t>.</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1" i="0" u="sng" strike="noStrike" cap="none" normalizeH="0" baseline="0" dirty="0" err="1">
                <a:ln>
                  <a:noFill/>
                </a:ln>
                <a:solidFill>
                  <a:schemeClr val="tx1">
                    <a:lumMod val="50000"/>
                    <a:lumOff val="50000"/>
                  </a:schemeClr>
                </a:solidFill>
                <a:effectLst/>
                <a:latin typeface="Arial" panose="020B0604020202020204" pitchFamily="34" charset="0"/>
              </a:rPr>
              <a:t>Arhive</a:t>
            </a:r>
            <a:endParaRPr kumimoji="0" lang="en-US" sz="1000" b="1" i="0" u="sng"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ZIP</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50 4B 03 04</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Extensii</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.zip</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.jar</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.docx</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.xlsx</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.pptx</a:t>
            </a:r>
            <a:r>
              <a:rPr kumimoji="0" lang="en-US" sz="1000" b="0" i="0" u="none" strike="noStrike" cap="none" normalizeH="0" baseline="0" dirty="0">
                <a:ln>
                  <a:noFill/>
                </a:ln>
                <a:solidFill>
                  <a:schemeClr val="tx1">
                    <a:lumMod val="50000"/>
                    <a:lumOff val="50000"/>
                  </a:schemeClr>
                </a:solidFill>
                <a:effectLst/>
              </a:rPr>
              <a:t>, etc.</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RAR</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52 61 72 21</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a:t>
            </a:r>
            <a:r>
              <a:rPr kumimoji="0" lang="en-US" sz="1000" b="0" i="0" u="none" strike="noStrike" cap="none" normalizeH="0" baseline="0" dirty="0" err="1">
                <a:ln>
                  <a:noFill/>
                </a:ln>
                <a:solidFill>
                  <a:schemeClr val="tx1">
                    <a:lumMod val="50000"/>
                    <a:lumOff val="50000"/>
                  </a:schemeClr>
                </a:solidFill>
                <a:effectLst/>
                <a:latin typeface="Arial Unicode MS" panose="020B0604020202020204" pitchFamily="34" charset="-128"/>
              </a:rPr>
              <a:t>rar</a:t>
            </a:r>
            <a:r>
              <a:rPr kumimoji="0" lang="en-US" sz="1000" b="0" i="0" u="none" strike="noStrike" cap="none" normalizeH="0" baseline="0" dirty="0">
                <a:ln>
                  <a:noFill/>
                </a:ln>
                <a:solidFill>
                  <a:schemeClr val="tx1">
                    <a:lumMod val="50000"/>
                    <a:lumOff val="50000"/>
                  </a:schemeClr>
                </a:solidFill>
                <a:effectLst/>
              </a:rPr>
              <a:t> </a:t>
            </a:r>
            <a:endParaRPr kumimoji="0" lang="en-US" sz="10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7z</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37 7A BC AF 27 1C</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.7z</a:t>
            </a:r>
            <a:r>
              <a:rPr kumimoji="0" lang="en-US" sz="1000" b="0" i="0" u="none" strike="noStrike" cap="none" normalizeH="0" baseline="0" dirty="0">
                <a:ln>
                  <a:noFill/>
                </a:ln>
                <a:solidFill>
                  <a:schemeClr val="tx1">
                    <a:lumMod val="50000"/>
                    <a:lumOff val="50000"/>
                  </a:schemeClr>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000" b="1"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1" i="0" u="sng" strike="noStrike" cap="none" normalizeH="0" baseline="0" dirty="0">
                <a:ln>
                  <a:noFill/>
                </a:ln>
                <a:solidFill>
                  <a:schemeClr val="tx1">
                    <a:lumMod val="50000"/>
                    <a:lumOff val="50000"/>
                  </a:schemeClr>
                </a:solidFill>
                <a:effectLst/>
                <a:latin typeface="Arial" panose="020B0604020202020204" pitchFamily="34" charset="0"/>
              </a:rPr>
              <a:t>Media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MP3</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err="1">
                <a:ln>
                  <a:noFill/>
                </a:ln>
                <a:solidFill>
                  <a:schemeClr val="tx1">
                    <a:lumMod val="50000"/>
                    <a:lumOff val="50000"/>
                  </a:schemeClr>
                </a:solidFill>
                <a:effectLst/>
                <a:latin typeface="Arial" panose="020B0604020202020204" pitchFamily="34" charset="0"/>
              </a:rPr>
              <a:t>Variază</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err="1">
                <a:ln>
                  <a:noFill/>
                </a:ln>
                <a:solidFill>
                  <a:schemeClr val="tx1">
                    <a:lumMod val="50000"/>
                    <a:lumOff val="50000"/>
                  </a:schemeClr>
                </a:solidFill>
                <a:effectLst/>
                <a:latin typeface="Arial" panose="020B0604020202020204" pitchFamily="34" charset="0"/>
              </a:rPr>
              <a:t>dar</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err="1">
                <a:ln>
                  <a:noFill/>
                </a:ln>
                <a:solidFill>
                  <a:schemeClr val="tx1">
                    <a:lumMod val="50000"/>
                    <a:lumOff val="50000"/>
                  </a:schemeClr>
                </a:solidFill>
                <a:effectLst/>
                <a:latin typeface="Arial" panose="020B0604020202020204" pitchFamily="34" charset="0"/>
              </a:rPr>
              <a:t>fișierele</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MP3 cu tag-</a:t>
            </a:r>
            <a:r>
              <a:rPr kumimoji="0" lang="en-US" sz="1000" b="0" i="0" u="none" strike="noStrike" cap="none" normalizeH="0" baseline="0" dirty="0" err="1">
                <a:ln>
                  <a:noFill/>
                </a:ln>
                <a:solidFill>
                  <a:schemeClr val="tx1">
                    <a:lumMod val="50000"/>
                    <a:lumOff val="50000"/>
                  </a:schemeClr>
                </a:solidFill>
                <a:effectLst/>
                <a:latin typeface="Arial" panose="020B0604020202020204" pitchFamily="34" charset="0"/>
              </a:rPr>
              <a:t>uri</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ID3 </a:t>
            </a:r>
            <a:r>
              <a:rPr kumimoji="0" lang="en-US" sz="1000" b="0" i="0" u="none" strike="noStrike" cap="none" normalizeH="0" baseline="0" dirty="0" err="1">
                <a:ln>
                  <a:noFill/>
                </a:ln>
                <a:solidFill>
                  <a:schemeClr val="tx1">
                    <a:lumMod val="50000"/>
                    <a:lumOff val="50000"/>
                  </a:schemeClr>
                </a:solidFill>
                <a:effectLst/>
                <a:latin typeface="Arial" panose="020B0604020202020204" pitchFamily="34" charset="0"/>
              </a:rPr>
              <a:t>încep</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cu </a:t>
            </a:r>
            <a:r>
              <a:rPr kumimoji="0" lang="en-US" sz="1000" b="0" i="0" u="none" strike="noStrike" cap="none" normalizeH="0" baseline="0" dirty="0">
                <a:ln>
                  <a:noFill/>
                </a:ln>
                <a:solidFill>
                  <a:srgbClr val="C00000"/>
                </a:solidFill>
                <a:effectLst/>
                <a:latin typeface="Arial Unicode MS" panose="020B0604020202020204" pitchFamily="34" charset="-128"/>
              </a:rPr>
              <a:t>49 44 33</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.mp3</a:t>
            </a:r>
            <a:r>
              <a:rPr kumimoji="0" lang="en-US" sz="1000" b="0" i="0" u="none" strike="noStrike" cap="none" normalizeH="0" baseline="0" dirty="0">
                <a:ln>
                  <a:noFill/>
                </a:ln>
                <a:solidFill>
                  <a:schemeClr val="tx1">
                    <a:lumMod val="50000"/>
                    <a:lumOff val="50000"/>
                  </a:schemeClr>
                </a:solidFill>
                <a:effectLst/>
              </a:rPr>
              <a:t> </a:t>
            </a:r>
            <a:endParaRPr kumimoji="0" lang="en-US" sz="10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Wave</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52 49 46 46</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err="1">
                <a:ln>
                  <a:noFill/>
                </a:ln>
                <a:solidFill>
                  <a:schemeClr val="tx1">
                    <a:lumMod val="50000"/>
                    <a:lumOff val="50000"/>
                  </a:schemeClr>
                </a:solidFill>
                <a:effectLst/>
              </a:rPr>
              <a:t>urmat</a:t>
            </a:r>
            <a:r>
              <a:rPr kumimoji="0" lang="en-US" sz="1000" b="0" i="0" u="none" strike="noStrike" cap="none" normalizeH="0" baseline="0" dirty="0">
                <a:ln>
                  <a:noFill/>
                </a:ln>
                <a:solidFill>
                  <a:schemeClr val="tx1">
                    <a:lumMod val="50000"/>
                    <a:lumOff val="50000"/>
                  </a:schemeClr>
                </a:solidFill>
                <a:effectLst/>
              </a:rPr>
              <a:t> de </a:t>
            </a:r>
            <a:r>
              <a:rPr kumimoji="0" lang="en-US" sz="1000" b="0" i="0" u="none" strike="noStrike" cap="none" normalizeH="0" baseline="0" dirty="0" err="1">
                <a:ln>
                  <a:noFill/>
                </a:ln>
                <a:solidFill>
                  <a:schemeClr val="tx1">
                    <a:lumMod val="50000"/>
                    <a:lumOff val="50000"/>
                  </a:schemeClr>
                </a:solidFill>
                <a:effectLst/>
              </a:rPr>
              <a:t>dimensiune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și</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rgbClr val="C00000"/>
                </a:solidFill>
                <a:effectLst/>
                <a:latin typeface="Arial Unicode MS" panose="020B0604020202020204" pitchFamily="34" charset="-128"/>
              </a:rPr>
              <a:t>57 41 56 45</a:t>
            </a:r>
            <a:r>
              <a:rPr kumimoji="0" lang="en-US" sz="1000" b="0" i="0" u="none" strike="noStrike" cap="none" normalizeH="0" baseline="0" dirty="0">
                <a:ln>
                  <a:noFill/>
                </a:ln>
                <a:solidFill>
                  <a:srgbClr val="C00000"/>
                </a:solidFill>
                <a:effectLst/>
              </a:rPr>
              <a:t> </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Extensie</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.wav</a:t>
            </a:r>
            <a:r>
              <a:rPr kumimoji="0" lang="en-US" sz="1000" b="0" i="0" u="none" strike="noStrike" cap="none" normalizeH="0" baseline="0" dirty="0">
                <a:ln>
                  <a:noFill/>
                </a:ln>
                <a:solidFill>
                  <a:schemeClr val="tx1">
                    <a:lumMod val="50000"/>
                    <a:lumOff val="50000"/>
                  </a:schemeClr>
                </a:solidFill>
                <a:effectLst/>
              </a:rPr>
              <a:t> </a:t>
            </a:r>
          </a:p>
          <a:p>
            <a:pPr marL="0" lvl="0" indent="0" defTabSz="914400" eaLnBrk="0" fontAlgn="base" hangingPunct="0">
              <a:spcBef>
                <a:spcPct val="0"/>
              </a:spcBef>
              <a:spcAft>
                <a:spcPct val="0"/>
              </a:spcAft>
              <a:buClrTx/>
              <a:buSzTx/>
              <a:buFontTx/>
              <a:buChar char="•"/>
            </a:pPr>
            <a:r>
              <a:rPr lang="en-US" sz="1000" b="1" dirty="0">
                <a:solidFill>
                  <a:schemeClr val="tx1">
                    <a:lumMod val="50000"/>
                    <a:lumOff val="50000"/>
                  </a:schemeClr>
                </a:solidFill>
                <a:latin typeface="Arial" panose="020B0604020202020204" pitchFamily="34" charset="0"/>
              </a:rPr>
              <a:t>MPEG </a:t>
            </a:r>
            <a:r>
              <a:rPr lang="en-US" sz="1000" dirty="0">
                <a:solidFill>
                  <a:schemeClr val="tx1">
                    <a:lumMod val="50000"/>
                    <a:lumOff val="50000"/>
                  </a:schemeClr>
                </a:solidFill>
                <a:latin typeface="Arial" panose="020B0604020202020204" pitchFamily="34" charset="0"/>
              </a:rPr>
              <a:t>- </a:t>
            </a:r>
            <a:r>
              <a:rPr lang="en-US" sz="1000" dirty="0">
                <a:solidFill>
                  <a:srgbClr val="C00000"/>
                </a:solidFill>
                <a:latin typeface="Arial" panose="020B0604020202020204" pitchFamily="34" charset="0"/>
              </a:rPr>
              <a:t>00 00 01 BA</a:t>
            </a:r>
            <a:r>
              <a:rPr lang="en-US" sz="1000" dirty="0">
                <a:solidFill>
                  <a:schemeClr val="tx1">
                    <a:lumMod val="50000"/>
                    <a:lumOff val="50000"/>
                  </a:schemeClr>
                </a:solidFill>
                <a:latin typeface="Arial" panose="020B0604020202020204" pitchFamily="34" charset="0"/>
              </a:rPr>
              <a:t> </a:t>
            </a:r>
            <a:r>
              <a:rPr lang="en-US" sz="1000" dirty="0" err="1">
                <a:solidFill>
                  <a:schemeClr val="tx1">
                    <a:lumMod val="50000"/>
                    <a:lumOff val="50000"/>
                  </a:schemeClr>
                </a:solidFill>
                <a:latin typeface="Arial" panose="020B0604020202020204" pitchFamily="34" charset="0"/>
              </a:rPr>
              <a:t>sau</a:t>
            </a:r>
            <a:r>
              <a:rPr lang="en-US" sz="1000" dirty="0">
                <a:solidFill>
                  <a:schemeClr val="tx1">
                    <a:lumMod val="50000"/>
                    <a:lumOff val="50000"/>
                  </a:schemeClr>
                </a:solidFill>
                <a:latin typeface="Arial" panose="020B0604020202020204" pitchFamily="34" charset="0"/>
              </a:rPr>
              <a:t> </a:t>
            </a:r>
            <a:r>
              <a:rPr lang="en-US" sz="1000" dirty="0">
                <a:solidFill>
                  <a:srgbClr val="C00000"/>
                </a:solidFill>
                <a:latin typeface="Arial" panose="020B0604020202020204" pitchFamily="34" charset="0"/>
              </a:rPr>
              <a:t>00 00 01 B3 </a:t>
            </a:r>
            <a:r>
              <a:rPr lang="en-US" sz="1000" dirty="0" err="1">
                <a:solidFill>
                  <a:schemeClr val="tx1">
                    <a:lumMod val="50000"/>
                    <a:lumOff val="50000"/>
                  </a:schemeClr>
                </a:solidFill>
                <a:latin typeface="Arial" panose="020B0604020202020204" pitchFamily="34" charset="0"/>
              </a:rPr>
              <a:t>pentru</a:t>
            </a:r>
            <a:r>
              <a:rPr lang="en-US" sz="1000" dirty="0">
                <a:solidFill>
                  <a:schemeClr val="tx1">
                    <a:lumMod val="50000"/>
                    <a:lumOff val="50000"/>
                  </a:schemeClr>
                </a:solidFill>
                <a:latin typeface="Arial" panose="020B0604020202020204" pitchFamily="34" charset="0"/>
              </a:rPr>
              <a:t> </a:t>
            </a:r>
            <a:r>
              <a:rPr lang="en-US" sz="1000" dirty="0" err="1">
                <a:solidFill>
                  <a:schemeClr val="tx1">
                    <a:lumMod val="50000"/>
                    <a:lumOff val="50000"/>
                  </a:schemeClr>
                </a:solidFill>
                <a:latin typeface="Arial" panose="020B0604020202020204" pitchFamily="34" charset="0"/>
              </a:rPr>
              <a:t>fișiere</a:t>
            </a:r>
            <a:r>
              <a:rPr lang="en-US" sz="1000" dirty="0">
                <a:solidFill>
                  <a:schemeClr val="tx1">
                    <a:lumMod val="50000"/>
                    <a:lumOff val="50000"/>
                  </a:schemeClr>
                </a:solidFill>
                <a:latin typeface="Arial" panose="020B0604020202020204" pitchFamily="34" charset="0"/>
              </a:rPr>
              <a:t> video.</a:t>
            </a:r>
            <a:endParaRPr kumimoji="0" lang="en-US" sz="1000" b="0" i="0" u="none" strike="noStrike" cap="none" normalizeH="0" baseline="0" dirty="0">
              <a:ln>
                <a:noFill/>
              </a:ln>
              <a:solidFill>
                <a:schemeClr val="tx1">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000" b="1" i="0" u="none" strike="noStrike" cap="none" normalizeH="0" baseline="0" dirty="0">
                <a:ln>
                  <a:noFill/>
                </a:ln>
                <a:solidFill>
                  <a:schemeClr val="tx1">
                    <a:lumMod val="50000"/>
                    <a:lumOff val="50000"/>
                  </a:schemeClr>
                </a:solidFill>
                <a:effectLst/>
                <a:latin typeface="Arial" panose="020B0604020202020204" pitchFamily="34" charset="0"/>
              </a:rPr>
              <a:t>MPEG-4 video file</a:t>
            </a:r>
            <a:r>
              <a:rPr kumimoji="0" lang="en-US" sz="1000" b="0" i="0" u="none" strike="noStrike" cap="none" normalizeH="0" baseline="0" dirty="0">
                <a:ln>
                  <a:noFill/>
                </a:ln>
                <a:solidFill>
                  <a:schemeClr val="tx1">
                    <a:lumMod val="50000"/>
                    <a:lumOff val="50000"/>
                  </a:schemeClr>
                </a:solidFill>
                <a:effectLst/>
                <a:latin typeface="Arial" panose="020B0604020202020204" pitchFamily="34" charset="0"/>
              </a:rPr>
              <a:t>: </a:t>
            </a:r>
            <a:r>
              <a:rPr kumimoji="0" lang="en-US" sz="1000" b="0" i="0" u="none" strike="noStrike" cap="none" normalizeH="0" baseline="0" dirty="0">
                <a:ln>
                  <a:noFill/>
                </a:ln>
                <a:solidFill>
                  <a:srgbClr val="C00000"/>
                </a:solidFill>
                <a:effectLst/>
                <a:latin typeface="Arial Unicode MS" panose="020B0604020202020204" pitchFamily="34" charset="-128"/>
              </a:rPr>
              <a:t>66 74 79 70 69 73 6F 6D</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mai</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în</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interiorul</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err="1">
                <a:ln>
                  <a:noFill/>
                </a:ln>
                <a:solidFill>
                  <a:schemeClr val="tx1">
                    <a:lumMod val="50000"/>
                    <a:lumOff val="50000"/>
                  </a:schemeClr>
                </a:solidFill>
                <a:effectLst/>
              </a:rPr>
              <a:t>fișierului</a:t>
            </a:r>
            <a:r>
              <a:rPr kumimoji="0" lang="en-US" sz="1000" b="0" i="0" u="none" strike="noStrike" cap="none" normalizeH="0" baseline="0" dirty="0">
                <a:ln>
                  <a:noFill/>
                </a:ln>
                <a:solidFill>
                  <a:schemeClr val="tx1">
                    <a:lumMod val="50000"/>
                    <a:lumOff val="50000"/>
                  </a:schemeClr>
                </a:solidFill>
                <a:effectLst/>
              </a:rPr>
              <a:t>) - </a:t>
            </a:r>
            <a:r>
              <a:rPr kumimoji="0" lang="en-US" sz="1000" b="0" i="0" u="none" strike="noStrike" cap="none" normalizeH="0" baseline="0" dirty="0" err="1">
                <a:ln>
                  <a:noFill/>
                </a:ln>
                <a:solidFill>
                  <a:schemeClr val="tx1">
                    <a:lumMod val="50000"/>
                    <a:lumOff val="50000"/>
                  </a:schemeClr>
                </a:solidFill>
                <a:effectLst/>
              </a:rPr>
              <a:t>Extensii</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.mp4</a:t>
            </a:r>
            <a:r>
              <a:rPr kumimoji="0" lang="en-US" sz="1000" b="0" i="0" u="none" strike="noStrike" cap="none" normalizeH="0" baseline="0" dirty="0">
                <a:ln>
                  <a:noFill/>
                </a:ln>
                <a:solidFill>
                  <a:schemeClr val="tx1">
                    <a:lumMod val="50000"/>
                    <a:lumOff val="50000"/>
                  </a:schemeClr>
                </a:solidFill>
                <a:effectLst/>
              </a:rPr>
              <a:t>, </a:t>
            </a:r>
            <a:r>
              <a:rPr kumimoji="0" lang="en-US" sz="1000" b="0" i="0" u="none" strike="noStrike" cap="none" normalizeH="0" baseline="0" dirty="0">
                <a:ln>
                  <a:noFill/>
                </a:ln>
                <a:solidFill>
                  <a:schemeClr val="tx1">
                    <a:lumMod val="50000"/>
                    <a:lumOff val="50000"/>
                  </a:schemeClr>
                </a:solidFill>
                <a:effectLst/>
                <a:latin typeface="Arial Unicode MS" panose="020B0604020202020204" pitchFamily="34" charset="-128"/>
              </a:rPr>
              <a:t>.m4v</a:t>
            </a:r>
            <a:r>
              <a:rPr kumimoji="0" lang="en-US" sz="1000" b="0" i="0" u="none" strike="noStrike" cap="none" normalizeH="0" baseline="0" dirty="0">
                <a:ln>
                  <a:noFill/>
                </a:ln>
                <a:solidFill>
                  <a:schemeClr val="tx1">
                    <a:lumMod val="50000"/>
                    <a:lumOff val="50000"/>
                  </a:schemeClr>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sz="1000" dirty="0">
              <a:solidFill>
                <a:schemeClr val="tx1">
                  <a:lumMod val="50000"/>
                  <a:lumOff val="50000"/>
                </a:schemeClr>
              </a:solidFill>
            </a:endParaRPr>
          </a:p>
          <a:p>
            <a:pPr marL="0" lvl="0" indent="0" defTabSz="914400" eaLnBrk="0" fontAlgn="base" hangingPunct="0">
              <a:spcBef>
                <a:spcPct val="0"/>
              </a:spcBef>
              <a:spcAft>
                <a:spcPct val="0"/>
              </a:spcAft>
              <a:buClrTx/>
              <a:buSzTx/>
              <a:buFontTx/>
              <a:buChar char="•"/>
            </a:pPr>
            <a:r>
              <a:rPr lang="en-US" sz="1000" b="1" dirty="0">
                <a:solidFill>
                  <a:schemeClr val="tx1">
                    <a:lumMod val="50000"/>
                    <a:lumOff val="50000"/>
                  </a:schemeClr>
                </a:solidFill>
              </a:rPr>
              <a:t>Windows shortcut </a:t>
            </a:r>
            <a:r>
              <a:rPr lang="en-US" sz="1000" dirty="0">
                <a:solidFill>
                  <a:schemeClr val="tx1">
                    <a:lumMod val="50000"/>
                    <a:lumOff val="50000"/>
                  </a:schemeClr>
                </a:solidFill>
              </a:rPr>
              <a:t>files: </a:t>
            </a:r>
            <a:r>
              <a:rPr lang="en-US" sz="1000" dirty="0">
                <a:solidFill>
                  <a:srgbClr val="C00000"/>
                </a:solidFill>
                <a:latin typeface="Arial Unicode MS" panose="020B0604020202020204" pitchFamily="34" charset="-128"/>
              </a:rPr>
              <a:t>4C 00 00 00 01 14 02 00 </a:t>
            </a:r>
            <a:r>
              <a:rPr lang="en-US" sz="1000" dirty="0">
                <a:solidFill>
                  <a:schemeClr val="tx1">
                    <a:lumMod val="50000"/>
                    <a:lumOff val="50000"/>
                  </a:schemeClr>
                </a:solidFill>
              </a:rPr>
              <a:t>- </a:t>
            </a:r>
            <a:r>
              <a:rPr lang="en-US" sz="1000" dirty="0" err="1">
                <a:solidFill>
                  <a:schemeClr val="tx1">
                    <a:lumMod val="50000"/>
                    <a:lumOff val="50000"/>
                  </a:schemeClr>
                </a:solidFill>
              </a:rPr>
              <a:t>Extensie</a:t>
            </a:r>
            <a:r>
              <a:rPr lang="en-US" sz="1000" dirty="0">
                <a:solidFill>
                  <a:schemeClr val="tx1">
                    <a:lumMod val="50000"/>
                    <a:lumOff val="50000"/>
                  </a:schemeClr>
                </a:solidFill>
              </a:rPr>
              <a:t>: .</a:t>
            </a:r>
            <a:r>
              <a:rPr lang="en-US" sz="1000" dirty="0" err="1">
                <a:solidFill>
                  <a:schemeClr val="tx1">
                    <a:lumMod val="50000"/>
                    <a:lumOff val="50000"/>
                  </a:schemeClr>
                </a:solidFill>
              </a:rPr>
              <a:t>lnk</a:t>
            </a:r>
            <a:r>
              <a:rPr lang="en-US" sz="1000" dirty="0">
                <a:solidFill>
                  <a:schemeClr val="tx1">
                    <a:lumMod val="50000"/>
                    <a:lumOff val="50000"/>
                  </a:schemeClr>
                </a:solidFill>
              </a:rPr>
              <a:t> </a:t>
            </a:r>
          </a:p>
        </p:txBody>
      </p:sp>
      <p:sp>
        <p:nvSpPr>
          <p:cNvPr id="5" name="Rectangle 4"/>
          <p:cNvSpPr/>
          <p:nvPr/>
        </p:nvSpPr>
        <p:spPr>
          <a:xfrm>
            <a:off x="7024818" y="3489532"/>
            <a:ext cx="4474780" cy="1600438"/>
          </a:xfrm>
          <a:prstGeom prst="rect">
            <a:avLst/>
          </a:prstGeom>
        </p:spPr>
        <p:txBody>
          <a:bodyPr wrap="square">
            <a:spAutoFit/>
          </a:bodyPr>
          <a:lstStyle/>
          <a:p>
            <a:r>
              <a:rPr lang="en-US" sz="1400">
                <a:solidFill>
                  <a:schemeClr val="tx1">
                    <a:lumMod val="50000"/>
                    <a:lumOff val="50000"/>
                  </a:schemeClr>
                </a:solidFill>
              </a:rPr>
              <a:t>Rețineți că aceste semnături sunt doar primele câțiva bytes din fișier și că, pentru unele tipuri de fișiere (precum MP3 sau executabile), modul în care sunt interpretate poate varia. De asemenea, în cazul documentelor Office sau a arhivelor ZIP, același antet poate indica mai multe tipuri de fișiere, deci contextul și conținutul complet al fișierului sunt necesare pentru o identificare precisă.</a:t>
            </a:r>
          </a:p>
        </p:txBody>
      </p:sp>
      <p:sp>
        <p:nvSpPr>
          <p:cNvPr id="3" name="Rectangle 2"/>
          <p:cNvSpPr/>
          <p:nvPr/>
        </p:nvSpPr>
        <p:spPr>
          <a:xfrm>
            <a:off x="7024818" y="2354569"/>
            <a:ext cx="4015946" cy="954107"/>
          </a:xfrm>
          <a:prstGeom prst="rect">
            <a:avLst/>
          </a:prstGeom>
        </p:spPr>
        <p:txBody>
          <a:bodyPr wrap="square">
            <a:spAutoFit/>
          </a:bodyPr>
          <a:lstStyle/>
          <a:p>
            <a:r>
              <a:rPr lang="en-US" sz="1400">
                <a:solidFill>
                  <a:schemeClr val="tx1">
                    <a:lumMod val="50000"/>
                    <a:lumOff val="50000"/>
                  </a:schemeClr>
                </a:solidFill>
              </a:rPr>
              <a:t>Semnaturile de fișiere, cunoscute și ca „magic numbers”, sunt secvențe de bytes la începutul fișierelor care ajută la identificarea formatului acestora chiar și în absența extensiei. </a:t>
            </a:r>
          </a:p>
        </p:txBody>
      </p:sp>
      <p:sp>
        <p:nvSpPr>
          <p:cNvPr id="9" name="Rectangle 8"/>
          <p:cNvSpPr/>
          <p:nvPr/>
        </p:nvSpPr>
        <p:spPr>
          <a:xfrm>
            <a:off x="6821018" y="2095138"/>
            <a:ext cx="55606" cy="43798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024818" y="5270826"/>
            <a:ext cx="4474780" cy="954107"/>
          </a:xfrm>
          <a:prstGeom prst="rect">
            <a:avLst/>
          </a:prstGeom>
        </p:spPr>
        <p:txBody>
          <a:bodyPr wrap="square">
            <a:spAutoFit/>
          </a:bodyPr>
          <a:lstStyle/>
          <a:p>
            <a:r>
              <a:rPr lang="en-US" sz="1400">
                <a:solidFill>
                  <a:schemeClr val="tx1">
                    <a:lumMod val="50000"/>
                    <a:lumOff val="50000"/>
                  </a:schemeClr>
                </a:solidFill>
              </a:rPr>
              <a:t>Aceste semnături sunt utile pentru identificarea rapidă a tipului de fișier, dar nu sunt singura metodă de determinare a tipului de fișier și pot fi, de asemenea, ușor falsificate în anumite cazuri de malware sau fișiere corupte.</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46858" y="2337716"/>
            <a:ext cx="987812" cy="987812"/>
          </a:xfrm>
          <a:prstGeom prst="rect">
            <a:avLst/>
          </a:prstGeom>
        </p:spPr>
      </p:pic>
    </p:spTree>
    <p:extLst>
      <p:ext uri="{BB962C8B-B14F-4D97-AF65-F5344CB8AC3E}">
        <p14:creationId xmlns:p14="http://schemas.microsoft.com/office/powerpoint/2010/main" val="2269898694"/>
      </p:ext>
    </p:extLst>
  </p:cSld>
  <p:clrMapOvr>
    <a:masterClrMapping/>
  </p:clrMapOvr>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Main Event">
  <a:themeElements>
    <a:clrScheme name="Main Event">
      <a:dk1>
        <a:sysClr val="windowText" lastClr="000000"/>
      </a:dk1>
      <a:lt1>
        <a:sysClr val="window" lastClr="FFFFFF"/>
      </a:lt1>
      <a:dk2>
        <a:srgbClr val="424242"/>
      </a:dk2>
      <a:lt2>
        <a:srgbClr val="C8C8C8"/>
      </a:lt2>
      <a:accent1>
        <a:srgbClr val="8FA751"/>
      </a:accent1>
      <a:accent2>
        <a:srgbClr val="629D7D"/>
      </a:accent2>
      <a:accent3>
        <a:srgbClr val="5A7AAB"/>
      </a:accent3>
      <a:accent4>
        <a:srgbClr val="AA618F"/>
      </a:accent4>
      <a:accent5>
        <a:srgbClr val="BA5445"/>
      </a:accent5>
      <a:accent6>
        <a:srgbClr val="C8A547"/>
      </a:accent6>
      <a:hlink>
        <a:srgbClr val="91BF1A"/>
      </a:hlink>
      <a:folHlink>
        <a:srgbClr val="ADBE82"/>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CF823853-53CC-4249-AEDB-2EA9F718B2D2}"/>
    </a:ext>
  </a:extLst>
</a:theme>
</file>

<file path=ppt/theme/theme3.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12887</TotalTime>
  <Words>17068</Words>
  <Application>Microsoft Office PowerPoint</Application>
  <PresentationFormat>Widescreen</PresentationFormat>
  <Paragraphs>1280</Paragraphs>
  <Slides>63</Slides>
  <Notes>2</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63</vt:i4>
      </vt:variant>
    </vt:vector>
  </HeadingPairs>
  <TitlesOfParts>
    <vt:vector size="76" baseType="lpstr">
      <vt:lpstr>Arial Unicode MS</vt:lpstr>
      <vt:lpstr>Arial</vt:lpstr>
      <vt:lpstr>Calibri</vt:lpstr>
      <vt:lpstr>Calibri Light</vt:lpstr>
      <vt:lpstr>Consolas</vt:lpstr>
      <vt:lpstr>Gill Sans MT</vt:lpstr>
      <vt:lpstr>Impact</vt:lpstr>
      <vt:lpstr>Söhne</vt:lpstr>
      <vt:lpstr>Wingdings</vt:lpstr>
      <vt:lpstr>Wingdings 2</vt:lpstr>
      <vt:lpstr>Office Theme</vt:lpstr>
      <vt:lpstr>1_Main Event</vt:lpstr>
      <vt:lpstr>Dividend</vt:lpstr>
      <vt:lpstr>C.6 Formatele de fișiere și regimul de compilare </vt:lpstr>
      <vt:lpstr>Principalele părți ale prezentării</vt:lpstr>
      <vt:lpstr>C.6.1 formatele de fișiere și detectarea pe baza de semnaturi</vt:lpstr>
      <vt:lpstr>cele mai relevante formate de fișiere împărțitE pe categorii:</vt:lpstr>
      <vt:lpstr>Formatele principale de fișiere  exploatate de malware</vt:lpstr>
      <vt:lpstr>fișierele executabile binare </vt:lpstr>
      <vt:lpstr>fișierele executabile script</vt:lpstr>
      <vt:lpstr>Alte tipuri de executabile  binare și script</vt:lpstr>
      <vt:lpstr>semnaturile de fișiere cunoscute și ca „magic numbers”</vt:lpstr>
      <vt:lpstr>Exemple in cutter magic headers (observați că .pptx și .zip sunt identice)</vt:lpstr>
      <vt:lpstr>Detectia de format                                 Python file type detector</vt:lpstr>
      <vt:lpstr>Ce ne indică  Discrepanță între semnătura magică și extensie?</vt:lpstr>
      <vt:lpstr>Cum obtinem sematurile magice? Aliniem fisiere cu extensii de acelasi fel</vt:lpstr>
      <vt:lpstr>C.6.2 Fișiere executabile interpretate vs compilate</vt:lpstr>
      <vt:lpstr>diferitele tipuri de fișiere executabile sub forma unui arbore</vt:lpstr>
      <vt:lpstr>Fișierele .exe (Executable files) structura generală a unui fișier .exe în format PE</vt:lpstr>
      <vt:lpstr>Fișierele .sys Diagrama generală a structurii unui fișier .sys (și, prin extensie, a oricărui fișier PE)</vt:lpstr>
      <vt:lpstr>Fișierele .dll (Dynamic Link Libraries)  Structura unui fișier .dll este, prin urmare, similară cu cea a altor fișiere PE</vt:lpstr>
      <vt:lpstr>diferențe semnificative  .exe, .dll, și .sys </vt:lpstr>
      <vt:lpstr>Fișierele Executable  &amp; extensiile</vt:lpstr>
      <vt:lpstr>Fișierele .com</vt:lpstr>
      <vt:lpstr>Fișierele .com compatibilitate</vt:lpstr>
      <vt:lpstr>C.6.3 Tipul de informații, ofuscarea și detectarea criptării</vt:lpstr>
      <vt:lpstr>Cum determinăm dacă  un fișier este text (human-readable)?</vt:lpstr>
      <vt:lpstr>Cum determinăm dacă  un fișier este text (human-readable)?</vt:lpstr>
      <vt:lpstr>Cum identificăm  tipul de codificare al unui fișier text?</vt:lpstr>
      <vt:lpstr>Cum identificăm tipul de codificare al unui fișier text?</vt:lpstr>
      <vt:lpstr>Cum ne dăm seama dacă  un script Python (fișier text) a fost ofuscat?</vt:lpstr>
      <vt:lpstr>Detectare Automată Cum ne dăm seama dacă un script Python (fișier text) a fost ofuscat?</vt:lpstr>
      <vt:lpstr>C.6.4 identificarea punctului de intrare în executabile</vt:lpstr>
      <vt:lpstr>Calcularea entry point ce ne intereseaza?</vt:lpstr>
      <vt:lpstr>În debugger _</vt:lpstr>
      <vt:lpstr>PowerPoint Presentation</vt:lpstr>
      <vt:lpstr>PowerPoint Presentation</vt:lpstr>
      <vt:lpstr>Pe scurt … structura de început a unui fișier PE</vt:lpstr>
      <vt:lpstr>PowerPoint Presentation</vt:lpstr>
      <vt:lpstr>X64dbg: Little-Endian</vt:lpstr>
      <vt:lpstr>X32dbg: Punctul de intrare</vt:lpstr>
      <vt:lpstr>Cum calculăm codul punctului de intrare?</vt:lpstr>
      <vt:lpstr>Primii 10 bytes de la punctul de intrare!</vt:lpstr>
      <vt:lpstr>Biblioteca pefile </vt:lpstr>
      <vt:lpstr>C.6.5 regimUl de compilare în diferite limbaje de programare</vt:lpstr>
      <vt:lpstr>De reţinut !</vt:lpstr>
      <vt:lpstr>Pachetul C++  care ne ajută să compilăm imediat!</vt:lpstr>
      <vt:lpstr>Regim de compilare opulent Compilarea fișierului .py în .exe</vt:lpstr>
      <vt:lpstr>Regim de compilare auto-sufficient compilare (fmare.cpp)</vt:lpstr>
      <vt:lpstr>Regim de compilare semi-sufficient compilare (mare.cpp)</vt:lpstr>
      <vt:lpstr>Regim de compilare semi-distribuit compilare (mini.bas)</vt:lpstr>
      <vt:lpstr>Regim de compilare sufficient compilare (minimal.cpp)</vt:lpstr>
      <vt:lpstr>Regim de compilare optim Compilare cu FASM</vt:lpstr>
      <vt:lpstr>PowerPoint Presentation</vt:lpstr>
      <vt:lpstr>argumentele pe stivă</vt:lpstr>
      <vt:lpstr>Diferențele dintre  limbajele de programare  moderne și clasice</vt:lpstr>
      <vt:lpstr>C.6.6 Arhitectura CPU și instrucțiunile de bază</vt:lpstr>
      <vt:lpstr>Secțiune / rol Conventie</vt:lpstr>
      <vt:lpstr>PowerPoint Presentation</vt:lpstr>
      <vt:lpstr>Tabelul de Instrucțiuni x86  Instrucțiunile opcode pentru arhitectura x86</vt:lpstr>
      <vt:lpstr>Tabele de Moduri de Adresare Modurile de adresare în arhitectura x86 definesc modul în care instrucțiunile accesează datele din memorie sau registre</vt:lpstr>
      <vt:lpstr>Tabele de Moduri de Adresare Modurile de adresare în arhitectura x86 definesc modul în care instrucțiunile accesează datele din memorie sau registre</vt:lpstr>
      <vt:lpstr>push/pop</vt:lpstr>
      <vt:lpstr>Registre și steaguri CPU</vt:lpstr>
      <vt:lpstr>Instrucțiunile de tip jump Salt Necondiționat / Condiționat</vt:lpstr>
      <vt:lpstr>Bibliografie / resurse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C.1. Evolutia malware si a solutiilor de securitate</dc:title>
  <dc:creator>Dr. Paul A. Gagniuc</dc:creator>
  <cp:lastModifiedBy>Office</cp:lastModifiedBy>
  <cp:revision>1133</cp:revision>
  <dcterms:created xsi:type="dcterms:W3CDTF">2024-01-23T11:52:18Z</dcterms:created>
  <dcterms:modified xsi:type="dcterms:W3CDTF">2025-09-03T23:44:40Z</dcterms:modified>
</cp:coreProperties>
</file>

<file path=docProps/thumbnail.jpeg>
</file>